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9" r:id="rId10"/>
    <p:sldId id="263" r:id="rId11"/>
    <p:sldId id="270" r:id="rId12"/>
    <p:sldId id="276" r:id="rId13"/>
    <p:sldId id="272" r:id="rId14"/>
    <p:sldId id="264" r:id="rId15"/>
    <p:sldId id="277" r:id="rId16"/>
    <p:sldId id="279" r:id="rId17"/>
    <p:sldId id="278" r:id="rId18"/>
    <p:sldId id="275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0012"/>
  </p:normalViewPr>
  <p:slideViewPr>
    <p:cSldViewPr snapToGrid="0" snapToObjects="1">
      <p:cViewPr>
        <p:scale>
          <a:sx n="117" d="100"/>
          <a:sy n="117" d="100"/>
        </p:scale>
        <p:origin x="-8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06FB8-F258-0345-8DE6-191F3F525AFA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5766-5F02-D44A-8DC7-11C68F8D89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12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A5766-5F02-D44A-8DC7-11C68F8D897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141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20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745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6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63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10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98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3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19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478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18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94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F097-6B8E-E343-A565-F65876BD21B6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59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AA02-5D82-DA40-B625-C79AE7E32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소프트웨어 공학 </a:t>
            </a:r>
            <a:r>
              <a:rPr kumimoji="1" lang="en-US" altLang="ko-KR" dirty="0"/>
              <a:t>SA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B17B4-615D-4C42-8F62-32520FCCC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201711425 </a:t>
            </a:r>
            <a:r>
              <a:rPr kumimoji="1" lang="ko-KR" altLang="en-US" dirty="0" err="1"/>
              <a:t>정준원</a:t>
            </a:r>
            <a:endParaRPr kumimoji="1" lang="ko-Kore-KR" altLang="en-US" dirty="0"/>
          </a:p>
        </p:txBody>
      </p:sp>
      <p:pic>
        <p:nvPicPr>
          <p:cNvPr id="5" name="그림 4" descr="사람, 벽, 실내이(가) 표시된 사진&#10;&#10;자동 생성된 설명">
            <a:extLst>
              <a:ext uri="{FF2B5EF4-FFF2-40B4-BE49-F238E27FC236}">
                <a16:creationId xmlns:a16="http://schemas.microsoft.com/office/drawing/2014/main" id="{0DDA2FF2-9E04-3C48-AEBB-846160AE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91" y="4211031"/>
            <a:ext cx="1782797" cy="22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D840-36A3-4D4B-A0C7-CEE2E8E3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2270"/>
            <a:ext cx="7886700" cy="994172"/>
          </a:xfrm>
        </p:spPr>
        <p:txBody>
          <a:bodyPr/>
          <a:lstStyle/>
          <a:p>
            <a:r>
              <a:rPr kumimoji="1" lang="en-US" altLang="ko-Kore-KR" dirty="0"/>
              <a:t>DFD Level 2 </a:t>
            </a:r>
            <a:endParaRPr kumimoji="1" lang="ko-Kore-KR" altLang="en-US" dirty="0"/>
          </a:p>
        </p:txBody>
      </p:sp>
      <p:grpSp>
        <p:nvGrpSpPr>
          <p:cNvPr id="58" name="object 3">
            <a:extLst>
              <a:ext uri="{FF2B5EF4-FFF2-40B4-BE49-F238E27FC236}">
                <a16:creationId xmlns:a16="http://schemas.microsoft.com/office/drawing/2014/main" id="{60CE3682-BA68-3A45-BB89-4ED9C197D7A2}"/>
              </a:ext>
            </a:extLst>
          </p:cNvPr>
          <p:cNvGrpSpPr/>
          <p:nvPr/>
        </p:nvGrpSpPr>
        <p:grpSpPr>
          <a:xfrm>
            <a:off x="1628425" y="1855059"/>
            <a:ext cx="713423" cy="725690"/>
            <a:chOff x="2489339" y="3278123"/>
            <a:chExt cx="1572260" cy="1428750"/>
          </a:xfrm>
        </p:grpSpPr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6B12F648-1207-5743-94DA-C3FDC87D6128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C6CD6E67-EF6A-1D4C-8DA1-BBE6B16BA171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1" name="object 6">
            <a:extLst>
              <a:ext uri="{FF2B5EF4-FFF2-40B4-BE49-F238E27FC236}">
                <a16:creationId xmlns:a16="http://schemas.microsoft.com/office/drawing/2014/main" id="{C7061F4B-23DA-8A42-808D-DC565D6AFD50}"/>
              </a:ext>
            </a:extLst>
          </p:cNvPr>
          <p:cNvSpPr txBox="1"/>
          <p:nvPr/>
        </p:nvSpPr>
        <p:spPr>
          <a:xfrm>
            <a:off x="1718961" y="2004573"/>
            <a:ext cx="532350" cy="48362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Front Sensor interface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32AD39CA-1F2A-FD44-88D3-C24DB1BA5787}"/>
              </a:ext>
            </a:extLst>
          </p:cNvPr>
          <p:cNvSpPr txBox="1"/>
          <p:nvPr/>
        </p:nvSpPr>
        <p:spPr>
          <a:xfrm>
            <a:off x="3983487" y="2689672"/>
            <a:ext cx="890588" cy="4885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spcBef>
                <a:spcPts val="450"/>
              </a:spcBef>
              <a:tabLst>
                <a:tab pos="871061" algn="l"/>
              </a:tabLst>
            </a:pPr>
            <a:r>
              <a:rPr sz="1050" u="heavy" spc="-4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050" dirty="0">
              <a:latin typeface="Times New Roman"/>
              <a:cs typeface="Times New Roman"/>
            </a:endParaRPr>
          </a:p>
          <a:p>
            <a:pPr marL="97154" marR="52864" algn="ctr">
              <a:spcBef>
                <a:spcPts val="274"/>
              </a:spcBef>
            </a:pPr>
            <a:r>
              <a:rPr sz="750" b="1" spc="-4" dirty="0">
                <a:latin typeface="Arial"/>
                <a:cs typeface="Arial"/>
              </a:rPr>
              <a:t>Obstacle</a:t>
            </a:r>
            <a:r>
              <a:rPr sz="750" b="1" dirty="0">
                <a:latin typeface="Arial"/>
                <a:cs typeface="Arial"/>
              </a:rPr>
              <a:t>  Location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3427B5ED-C80A-7348-841B-36F4CEC15949}"/>
              </a:ext>
            </a:extLst>
          </p:cNvPr>
          <p:cNvSpPr txBox="1"/>
          <p:nvPr/>
        </p:nvSpPr>
        <p:spPr>
          <a:xfrm>
            <a:off x="1052152" y="1893929"/>
            <a:ext cx="641477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Front </a:t>
            </a:r>
            <a:r>
              <a:rPr sz="750" b="1" spc="-4" dirty="0">
                <a:latin typeface="Arial"/>
                <a:cs typeface="Arial"/>
              </a:rPr>
              <a:t>Sensor</a:t>
            </a:r>
            <a:endParaRPr lang="en-US" sz="750" b="1" spc="-4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4BB248EE-7D28-CD4D-A8B0-41EA7CCE2BC7}"/>
              </a:ext>
            </a:extLst>
          </p:cNvPr>
          <p:cNvSpPr txBox="1"/>
          <p:nvPr/>
        </p:nvSpPr>
        <p:spPr>
          <a:xfrm>
            <a:off x="1048815" y="2701698"/>
            <a:ext cx="5443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Left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Sensor 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66" name="object 11">
            <a:extLst>
              <a:ext uri="{FF2B5EF4-FFF2-40B4-BE49-F238E27FC236}">
                <a16:creationId xmlns:a16="http://schemas.microsoft.com/office/drawing/2014/main" id="{51F10061-4C0B-E242-811E-1C0987BC23DF}"/>
              </a:ext>
            </a:extLst>
          </p:cNvPr>
          <p:cNvSpPr txBox="1"/>
          <p:nvPr/>
        </p:nvSpPr>
        <p:spPr>
          <a:xfrm>
            <a:off x="1055004" y="3788360"/>
            <a:ext cx="6129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spc="-4" dirty="0">
                <a:latin typeface="Arial"/>
                <a:cs typeface="Arial"/>
              </a:rPr>
              <a:t>Right</a:t>
            </a:r>
            <a:r>
              <a:rPr sz="750" b="1" spc="-53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Sensor  Input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67" name="object 12">
            <a:extLst>
              <a:ext uri="{FF2B5EF4-FFF2-40B4-BE49-F238E27FC236}">
                <a16:creationId xmlns:a16="http://schemas.microsoft.com/office/drawing/2014/main" id="{B1762E7D-8E51-8E4B-A0C2-4B01A13398C0}"/>
              </a:ext>
            </a:extLst>
          </p:cNvPr>
          <p:cNvSpPr txBox="1"/>
          <p:nvPr/>
        </p:nvSpPr>
        <p:spPr>
          <a:xfrm>
            <a:off x="1071469" y="4844709"/>
            <a:ext cx="618654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Dust Sensor</a:t>
            </a:r>
            <a:endParaRPr lang="en-US" sz="750" b="1" spc="-38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Input</a:t>
            </a:r>
            <a:endParaRPr sz="750" dirty="0">
              <a:latin typeface="Arial"/>
              <a:cs typeface="Arial"/>
            </a:endParaRPr>
          </a:p>
        </p:txBody>
      </p:sp>
      <p:grpSp>
        <p:nvGrpSpPr>
          <p:cNvPr id="69" name="object 14">
            <a:extLst>
              <a:ext uri="{FF2B5EF4-FFF2-40B4-BE49-F238E27FC236}">
                <a16:creationId xmlns:a16="http://schemas.microsoft.com/office/drawing/2014/main" id="{F2879674-A530-5C4D-BE43-720CD04A53C5}"/>
              </a:ext>
            </a:extLst>
          </p:cNvPr>
          <p:cNvGrpSpPr/>
          <p:nvPr/>
        </p:nvGrpSpPr>
        <p:grpSpPr>
          <a:xfrm>
            <a:off x="5057592" y="3461848"/>
            <a:ext cx="1101295" cy="1002770"/>
            <a:chOff x="6334633" y="3265423"/>
            <a:chExt cx="1597025" cy="1454150"/>
          </a:xfrm>
        </p:grpSpPr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3D35F3F9-A1F0-A949-B4A4-4F114B27298C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1" name="object 16">
              <a:extLst>
                <a:ext uri="{FF2B5EF4-FFF2-40B4-BE49-F238E27FC236}">
                  <a16:creationId xmlns:a16="http://schemas.microsoft.com/office/drawing/2014/main" id="{D676BD3A-4A4D-204F-84EE-3A040CEC969B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2" name="object 17">
            <a:extLst>
              <a:ext uri="{FF2B5EF4-FFF2-40B4-BE49-F238E27FC236}">
                <a16:creationId xmlns:a16="http://schemas.microsoft.com/office/drawing/2014/main" id="{558909BE-51EE-7A49-86C9-E07D8B42B367}"/>
              </a:ext>
            </a:extLst>
          </p:cNvPr>
          <p:cNvSpPr txBox="1"/>
          <p:nvPr/>
        </p:nvSpPr>
        <p:spPr>
          <a:xfrm>
            <a:off x="5303302" y="3695165"/>
            <a:ext cx="588962" cy="50670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</a:p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b="1" spc="-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.1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E550FA0B-7E98-A941-B430-51C54B5F98D8}"/>
              </a:ext>
            </a:extLst>
          </p:cNvPr>
          <p:cNvSpPr txBox="1"/>
          <p:nvPr/>
        </p:nvSpPr>
        <p:spPr>
          <a:xfrm>
            <a:off x="7364992" y="2537921"/>
            <a:ext cx="432911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Direction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75" name="object 20">
            <a:extLst>
              <a:ext uri="{FF2B5EF4-FFF2-40B4-BE49-F238E27FC236}">
                <a16:creationId xmlns:a16="http://schemas.microsoft.com/office/drawing/2014/main" id="{0394250E-B0AC-3E41-82F4-E8D4CDF745BA}"/>
              </a:ext>
            </a:extLst>
          </p:cNvPr>
          <p:cNvSpPr txBox="1"/>
          <p:nvPr/>
        </p:nvSpPr>
        <p:spPr>
          <a:xfrm>
            <a:off x="7481008" y="4440008"/>
            <a:ext cx="27908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Clean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76" name="object 21">
            <a:extLst>
              <a:ext uri="{FF2B5EF4-FFF2-40B4-BE49-F238E27FC236}">
                <a16:creationId xmlns:a16="http://schemas.microsoft.com/office/drawing/2014/main" id="{08572219-431D-6747-9C15-B885ED587717}"/>
              </a:ext>
            </a:extLst>
          </p:cNvPr>
          <p:cNvSpPr/>
          <p:nvPr/>
        </p:nvSpPr>
        <p:spPr>
          <a:xfrm>
            <a:off x="4000156" y="3194841"/>
            <a:ext cx="857250" cy="1429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">
            <a:extLst>
              <a:ext uri="{FF2B5EF4-FFF2-40B4-BE49-F238E27FC236}">
                <a16:creationId xmlns:a16="http://schemas.microsoft.com/office/drawing/2014/main" id="{1258F838-E540-BC4C-A563-A6933453BBDD}"/>
              </a:ext>
            </a:extLst>
          </p:cNvPr>
          <p:cNvSpPr txBox="1"/>
          <p:nvPr/>
        </p:nvSpPr>
        <p:spPr>
          <a:xfrm>
            <a:off x="105985" y="2083492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50495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7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A9F96228-F323-E745-B5B6-03BA37BFF5D6}"/>
              </a:ext>
            </a:extLst>
          </p:cNvPr>
          <p:cNvSpPr txBox="1"/>
          <p:nvPr/>
        </p:nvSpPr>
        <p:spPr>
          <a:xfrm>
            <a:off x="87403" y="2857315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94786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75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79" name="object 14">
            <a:extLst>
              <a:ext uri="{FF2B5EF4-FFF2-40B4-BE49-F238E27FC236}">
                <a16:creationId xmlns:a16="http://schemas.microsoft.com/office/drawing/2014/main" id="{CC5576AE-E897-B64A-AADC-EEE6898E8629}"/>
              </a:ext>
            </a:extLst>
          </p:cNvPr>
          <p:cNvSpPr txBox="1"/>
          <p:nvPr/>
        </p:nvSpPr>
        <p:spPr>
          <a:xfrm>
            <a:off x="71820" y="3946916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50019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75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:a16="http://schemas.microsoft.com/office/drawing/2014/main" id="{9F3C3CF1-E7FB-E343-89CE-C7B4B563ED35}"/>
              </a:ext>
            </a:extLst>
          </p:cNvPr>
          <p:cNvSpPr txBox="1"/>
          <p:nvPr/>
        </p:nvSpPr>
        <p:spPr>
          <a:xfrm>
            <a:off x="105985" y="5008372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8116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98EAEE78-681C-FB4B-83E6-EBCAFE88E91E}"/>
              </a:ext>
            </a:extLst>
          </p:cNvPr>
          <p:cNvSpPr txBox="1"/>
          <p:nvPr/>
        </p:nvSpPr>
        <p:spPr>
          <a:xfrm>
            <a:off x="7968328" y="2478143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algn="ctr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6A57CB61-8306-8948-8F64-25D634294F1D}"/>
              </a:ext>
            </a:extLst>
          </p:cNvPr>
          <p:cNvSpPr txBox="1"/>
          <p:nvPr/>
        </p:nvSpPr>
        <p:spPr>
          <a:xfrm>
            <a:off x="7954392" y="4437981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30146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050">
              <a:latin typeface="Arial"/>
              <a:cs typeface="Arial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B578769-F99B-D841-A45E-CC58192FBC88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010139" y="2170702"/>
            <a:ext cx="590788" cy="92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FB4C35B-AF29-8E46-B059-BD1AC40A205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991557" y="2949825"/>
            <a:ext cx="636868" cy="39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B43FB49-EAE7-D94B-BA9F-00B0D80CA3FA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975974" y="4017602"/>
            <a:ext cx="651165" cy="25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1A7C838-E724-504C-B308-0C69D2ED4921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1010139" y="5094779"/>
            <a:ext cx="617000" cy="10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ject 12">
            <a:extLst>
              <a:ext uri="{FF2B5EF4-FFF2-40B4-BE49-F238E27FC236}">
                <a16:creationId xmlns:a16="http://schemas.microsoft.com/office/drawing/2014/main" id="{1E9CFE1B-561B-3343-8D39-966C6B7F2065}"/>
              </a:ext>
            </a:extLst>
          </p:cNvPr>
          <p:cNvSpPr txBox="1"/>
          <p:nvPr/>
        </p:nvSpPr>
        <p:spPr>
          <a:xfrm>
            <a:off x="1172365" y="5517160"/>
            <a:ext cx="254342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grpSp>
        <p:nvGrpSpPr>
          <p:cNvPr id="100" name="object 3">
            <a:extLst>
              <a:ext uri="{FF2B5EF4-FFF2-40B4-BE49-F238E27FC236}">
                <a16:creationId xmlns:a16="http://schemas.microsoft.com/office/drawing/2014/main" id="{84B61B52-D8AF-AD49-BDA2-1728F7EF335A}"/>
              </a:ext>
            </a:extLst>
          </p:cNvPr>
          <p:cNvGrpSpPr/>
          <p:nvPr/>
        </p:nvGrpSpPr>
        <p:grpSpPr>
          <a:xfrm>
            <a:off x="1633464" y="2736158"/>
            <a:ext cx="713423" cy="725690"/>
            <a:chOff x="2489339" y="3278123"/>
            <a:chExt cx="1572260" cy="1428750"/>
          </a:xfrm>
        </p:grpSpPr>
        <p:sp>
          <p:nvSpPr>
            <p:cNvPr id="101" name="object 4">
              <a:extLst>
                <a:ext uri="{FF2B5EF4-FFF2-40B4-BE49-F238E27FC236}">
                  <a16:creationId xmlns:a16="http://schemas.microsoft.com/office/drawing/2014/main" id="{D1542797-81D4-464D-9F00-41A072D2AD53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02" name="object 5">
              <a:extLst>
                <a:ext uri="{FF2B5EF4-FFF2-40B4-BE49-F238E27FC236}">
                  <a16:creationId xmlns:a16="http://schemas.microsoft.com/office/drawing/2014/main" id="{6F2B1DD6-5171-534D-89A4-9E73312911B6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3" name="object 6">
            <a:extLst>
              <a:ext uri="{FF2B5EF4-FFF2-40B4-BE49-F238E27FC236}">
                <a16:creationId xmlns:a16="http://schemas.microsoft.com/office/drawing/2014/main" id="{7CF8A208-8807-EA43-A973-3E23C0BECAEB}"/>
              </a:ext>
            </a:extLst>
          </p:cNvPr>
          <p:cNvSpPr txBox="1"/>
          <p:nvPr/>
        </p:nvSpPr>
        <p:spPr>
          <a:xfrm>
            <a:off x="1717028" y="2938896"/>
            <a:ext cx="532350" cy="36821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Left Sensor interface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1.2</a:t>
            </a:r>
            <a:endParaRPr sz="750" dirty="0">
              <a:latin typeface="Arial"/>
              <a:cs typeface="Arial"/>
            </a:endParaRPr>
          </a:p>
        </p:txBody>
      </p:sp>
      <p:grpSp>
        <p:nvGrpSpPr>
          <p:cNvPr id="105" name="object 3">
            <a:extLst>
              <a:ext uri="{FF2B5EF4-FFF2-40B4-BE49-F238E27FC236}">
                <a16:creationId xmlns:a16="http://schemas.microsoft.com/office/drawing/2014/main" id="{222EA36E-EA5E-D940-922B-80A54910B700}"/>
              </a:ext>
            </a:extLst>
          </p:cNvPr>
          <p:cNvGrpSpPr/>
          <p:nvPr/>
        </p:nvGrpSpPr>
        <p:grpSpPr>
          <a:xfrm>
            <a:off x="1633464" y="3805886"/>
            <a:ext cx="713423" cy="725690"/>
            <a:chOff x="2489339" y="3278123"/>
            <a:chExt cx="1572260" cy="1428750"/>
          </a:xfrm>
        </p:grpSpPr>
        <p:sp>
          <p:nvSpPr>
            <p:cNvPr id="106" name="object 4">
              <a:extLst>
                <a:ext uri="{FF2B5EF4-FFF2-40B4-BE49-F238E27FC236}">
                  <a16:creationId xmlns:a16="http://schemas.microsoft.com/office/drawing/2014/main" id="{EFEB75E2-8EF0-8E4B-A680-EDA696F9A562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07" name="object 5">
              <a:extLst>
                <a:ext uri="{FF2B5EF4-FFF2-40B4-BE49-F238E27FC236}">
                  <a16:creationId xmlns:a16="http://schemas.microsoft.com/office/drawing/2014/main" id="{1D861246-A278-3E45-983F-57A588543459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8" name="object 6">
            <a:extLst>
              <a:ext uri="{FF2B5EF4-FFF2-40B4-BE49-F238E27FC236}">
                <a16:creationId xmlns:a16="http://schemas.microsoft.com/office/drawing/2014/main" id="{675524D1-EAA1-2846-A174-EE4F1B9E52A5}"/>
              </a:ext>
            </a:extLst>
          </p:cNvPr>
          <p:cNvSpPr txBox="1"/>
          <p:nvPr/>
        </p:nvSpPr>
        <p:spPr>
          <a:xfrm>
            <a:off x="1705130" y="3950289"/>
            <a:ext cx="532350" cy="48362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Right Sensor interface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1.3</a:t>
            </a:r>
            <a:endParaRPr sz="750" dirty="0">
              <a:latin typeface="Arial"/>
              <a:cs typeface="Arial"/>
            </a:endParaRPr>
          </a:p>
        </p:txBody>
      </p:sp>
      <p:grpSp>
        <p:nvGrpSpPr>
          <p:cNvPr id="110" name="object 3">
            <a:extLst>
              <a:ext uri="{FF2B5EF4-FFF2-40B4-BE49-F238E27FC236}">
                <a16:creationId xmlns:a16="http://schemas.microsoft.com/office/drawing/2014/main" id="{EF034593-BE02-A140-BD37-3FCF67D8AD07}"/>
              </a:ext>
            </a:extLst>
          </p:cNvPr>
          <p:cNvGrpSpPr/>
          <p:nvPr/>
        </p:nvGrpSpPr>
        <p:grpSpPr>
          <a:xfrm>
            <a:off x="1600927" y="4869235"/>
            <a:ext cx="713423" cy="725690"/>
            <a:chOff x="2489339" y="3278123"/>
            <a:chExt cx="1572260" cy="1428750"/>
          </a:xfrm>
        </p:grpSpPr>
        <p:sp>
          <p:nvSpPr>
            <p:cNvPr id="111" name="object 4">
              <a:extLst>
                <a:ext uri="{FF2B5EF4-FFF2-40B4-BE49-F238E27FC236}">
                  <a16:creationId xmlns:a16="http://schemas.microsoft.com/office/drawing/2014/main" id="{F7980247-85B7-8D4A-83AB-758111E9E584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12" name="object 5">
              <a:extLst>
                <a:ext uri="{FF2B5EF4-FFF2-40B4-BE49-F238E27FC236}">
                  <a16:creationId xmlns:a16="http://schemas.microsoft.com/office/drawing/2014/main" id="{8C144ECB-BDF7-B34E-89CC-06945B1A6E6B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3" name="object 6">
            <a:extLst>
              <a:ext uri="{FF2B5EF4-FFF2-40B4-BE49-F238E27FC236}">
                <a16:creationId xmlns:a16="http://schemas.microsoft.com/office/drawing/2014/main" id="{6E978D30-7330-3A4D-B57B-82F384057221}"/>
              </a:ext>
            </a:extLst>
          </p:cNvPr>
          <p:cNvSpPr txBox="1"/>
          <p:nvPr/>
        </p:nvSpPr>
        <p:spPr>
          <a:xfrm>
            <a:off x="1672592" y="5013638"/>
            <a:ext cx="532350" cy="48362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Dust Sensor interface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1.4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15" name="object 21">
            <a:extLst>
              <a:ext uri="{FF2B5EF4-FFF2-40B4-BE49-F238E27FC236}">
                <a16:creationId xmlns:a16="http://schemas.microsoft.com/office/drawing/2014/main" id="{47BB6A1C-6C76-2341-9C07-FDD01A3553A8}"/>
              </a:ext>
            </a:extLst>
          </p:cNvPr>
          <p:cNvSpPr txBox="1"/>
          <p:nvPr/>
        </p:nvSpPr>
        <p:spPr>
          <a:xfrm>
            <a:off x="78829" y="3325918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4306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16" name="object 21">
            <a:extLst>
              <a:ext uri="{FF2B5EF4-FFF2-40B4-BE49-F238E27FC236}">
                <a16:creationId xmlns:a16="http://schemas.microsoft.com/office/drawing/2014/main" id="{8D267079-D29A-6045-B857-DA7C3B615379}"/>
              </a:ext>
            </a:extLst>
          </p:cNvPr>
          <p:cNvSpPr txBox="1"/>
          <p:nvPr/>
        </p:nvSpPr>
        <p:spPr>
          <a:xfrm>
            <a:off x="88145" y="4401316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4306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17" name="object 21">
            <a:extLst>
              <a:ext uri="{FF2B5EF4-FFF2-40B4-BE49-F238E27FC236}">
                <a16:creationId xmlns:a16="http://schemas.microsoft.com/office/drawing/2014/main" id="{0D35E823-98EA-974E-B864-10BF0106891F}"/>
              </a:ext>
            </a:extLst>
          </p:cNvPr>
          <p:cNvSpPr txBox="1"/>
          <p:nvPr/>
        </p:nvSpPr>
        <p:spPr>
          <a:xfrm>
            <a:off x="105985" y="5365294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4306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75F0AF0-0E70-3946-B168-0B7084B87A5B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982983" y="3259608"/>
            <a:ext cx="645442" cy="16273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bject 12">
            <a:extLst>
              <a:ext uri="{FF2B5EF4-FFF2-40B4-BE49-F238E27FC236}">
                <a16:creationId xmlns:a16="http://schemas.microsoft.com/office/drawing/2014/main" id="{B7789BD0-7CB3-F74A-973F-EC603904761D}"/>
              </a:ext>
            </a:extLst>
          </p:cNvPr>
          <p:cNvSpPr txBox="1"/>
          <p:nvPr/>
        </p:nvSpPr>
        <p:spPr>
          <a:xfrm>
            <a:off x="1280406" y="3394084"/>
            <a:ext cx="254342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23" name="object 12">
            <a:extLst>
              <a:ext uri="{FF2B5EF4-FFF2-40B4-BE49-F238E27FC236}">
                <a16:creationId xmlns:a16="http://schemas.microsoft.com/office/drawing/2014/main" id="{7788CC3A-EAB0-944B-8093-C21894EA5345}"/>
              </a:ext>
            </a:extLst>
          </p:cNvPr>
          <p:cNvSpPr txBox="1"/>
          <p:nvPr/>
        </p:nvSpPr>
        <p:spPr>
          <a:xfrm>
            <a:off x="1172365" y="4462400"/>
            <a:ext cx="254342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846421-8402-924B-8FDA-B5C43E3AE9A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992299" y="4335526"/>
            <a:ext cx="634840" cy="16221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9FFC77-4458-264E-87A1-57DC8A9BC23D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1010139" y="5352054"/>
            <a:ext cx="590788" cy="10966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object 3">
            <a:extLst>
              <a:ext uri="{FF2B5EF4-FFF2-40B4-BE49-F238E27FC236}">
                <a16:creationId xmlns:a16="http://schemas.microsoft.com/office/drawing/2014/main" id="{92708CDB-B65C-B448-BFAF-A8ECCFD09F7B}"/>
              </a:ext>
            </a:extLst>
          </p:cNvPr>
          <p:cNvGrpSpPr/>
          <p:nvPr/>
        </p:nvGrpSpPr>
        <p:grpSpPr>
          <a:xfrm>
            <a:off x="2821110" y="2593725"/>
            <a:ext cx="897707" cy="912862"/>
            <a:chOff x="2489339" y="3278123"/>
            <a:chExt cx="1572260" cy="1428750"/>
          </a:xfrm>
        </p:grpSpPr>
        <p:sp>
          <p:nvSpPr>
            <p:cNvPr id="131" name="object 4">
              <a:extLst>
                <a:ext uri="{FF2B5EF4-FFF2-40B4-BE49-F238E27FC236}">
                  <a16:creationId xmlns:a16="http://schemas.microsoft.com/office/drawing/2014/main" id="{5BE6917E-CB2F-944D-84B7-A55A5D0DEA08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32" name="object 5">
              <a:extLst>
                <a:ext uri="{FF2B5EF4-FFF2-40B4-BE49-F238E27FC236}">
                  <a16:creationId xmlns:a16="http://schemas.microsoft.com/office/drawing/2014/main" id="{3A77D29C-3318-854E-8595-F4ABA3A7D1E7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3" name="object 6">
            <a:extLst>
              <a:ext uri="{FF2B5EF4-FFF2-40B4-BE49-F238E27FC236}">
                <a16:creationId xmlns:a16="http://schemas.microsoft.com/office/drawing/2014/main" id="{BD7932A0-345B-6147-AE11-B51D3625BCDB}"/>
              </a:ext>
            </a:extLst>
          </p:cNvPr>
          <p:cNvSpPr txBox="1"/>
          <p:nvPr/>
        </p:nvSpPr>
        <p:spPr>
          <a:xfrm>
            <a:off x="2913252" y="2730676"/>
            <a:ext cx="713423" cy="64777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1.5</a:t>
            </a:r>
            <a:endParaRPr sz="975" dirty="0">
              <a:latin typeface="Arial"/>
              <a:cs typeface="Arial"/>
            </a:endParaRPr>
          </a:p>
        </p:txBody>
      </p:sp>
      <p:grpSp>
        <p:nvGrpSpPr>
          <p:cNvPr id="134" name="object 3">
            <a:extLst>
              <a:ext uri="{FF2B5EF4-FFF2-40B4-BE49-F238E27FC236}">
                <a16:creationId xmlns:a16="http://schemas.microsoft.com/office/drawing/2014/main" id="{0EEC55C6-55D3-B44C-8993-B18476D79A54}"/>
              </a:ext>
            </a:extLst>
          </p:cNvPr>
          <p:cNvGrpSpPr/>
          <p:nvPr/>
        </p:nvGrpSpPr>
        <p:grpSpPr>
          <a:xfrm>
            <a:off x="2843806" y="4581196"/>
            <a:ext cx="897707" cy="912862"/>
            <a:chOff x="2489339" y="3278123"/>
            <a:chExt cx="1572260" cy="1428750"/>
          </a:xfrm>
        </p:grpSpPr>
        <p:sp>
          <p:nvSpPr>
            <p:cNvPr id="135" name="object 4">
              <a:extLst>
                <a:ext uri="{FF2B5EF4-FFF2-40B4-BE49-F238E27FC236}">
                  <a16:creationId xmlns:a16="http://schemas.microsoft.com/office/drawing/2014/main" id="{6B5FBCFA-1003-3C40-A32A-97119FE52A72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36" name="object 5">
              <a:extLst>
                <a:ext uri="{FF2B5EF4-FFF2-40B4-BE49-F238E27FC236}">
                  <a16:creationId xmlns:a16="http://schemas.microsoft.com/office/drawing/2014/main" id="{AF040647-E937-B34C-B17D-8B22E17D5FFE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7" name="object 6">
            <a:extLst>
              <a:ext uri="{FF2B5EF4-FFF2-40B4-BE49-F238E27FC236}">
                <a16:creationId xmlns:a16="http://schemas.microsoft.com/office/drawing/2014/main" id="{5B4C240D-7F42-1E4F-8ABD-A3F0C39F9C50}"/>
              </a:ext>
            </a:extLst>
          </p:cNvPr>
          <p:cNvSpPr txBox="1"/>
          <p:nvPr/>
        </p:nvSpPr>
        <p:spPr>
          <a:xfrm>
            <a:off x="2935948" y="4718147"/>
            <a:ext cx="713423" cy="64777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1.6</a:t>
            </a:r>
            <a:endParaRPr sz="975" dirty="0">
              <a:latin typeface="Arial"/>
              <a:cs typeface="Arial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80747B6-0F2E-9743-957D-5651570552A2}"/>
              </a:ext>
            </a:extLst>
          </p:cNvPr>
          <p:cNvCxnSpPr>
            <a:cxnSpLocks/>
          </p:cNvCxnSpPr>
          <p:nvPr/>
        </p:nvCxnSpPr>
        <p:spPr>
          <a:xfrm>
            <a:off x="2346887" y="2213504"/>
            <a:ext cx="589062" cy="466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D2EB6DF-7A2D-7A4C-807D-AE25B22059A4}"/>
              </a:ext>
            </a:extLst>
          </p:cNvPr>
          <p:cNvCxnSpPr>
            <a:cxnSpLocks/>
          </p:cNvCxnSpPr>
          <p:nvPr/>
        </p:nvCxnSpPr>
        <p:spPr>
          <a:xfrm>
            <a:off x="2351925" y="3099003"/>
            <a:ext cx="4691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BA853F-2CD2-3B4A-A980-DF42B5B1D88F}"/>
              </a:ext>
            </a:extLst>
          </p:cNvPr>
          <p:cNvCxnSpPr>
            <a:cxnSpLocks/>
          </p:cNvCxnSpPr>
          <p:nvPr/>
        </p:nvCxnSpPr>
        <p:spPr>
          <a:xfrm flipV="1">
            <a:off x="2314350" y="3374005"/>
            <a:ext cx="574292" cy="622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41776A9-F0EB-504A-B2C8-395AB9232A79}"/>
              </a:ext>
            </a:extLst>
          </p:cNvPr>
          <p:cNvCxnSpPr>
            <a:cxnSpLocks/>
          </p:cNvCxnSpPr>
          <p:nvPr/>
        </p:nvCxnSpPr>
        <p:spPr>
          <a:xfrm flipV="1">
            <a:off x="2329622" y="5094778"/>
            <a:ext cx="491855" cy="1064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bject 9">
            <a:extLst>
              <a:ext uri="{FF2B5EF4-FFF2-40B4-BE49-F238E27FC236}">
                <a16:creationId xmlns:a16="http://schemas.microsoft.com/office/drawing/2014/main" id="{0E84DCDA-19CF-A246-B7A7-FB5A7F39E733}"/>
              </a:ext>
            </a:extLst>
          </p:cNvPr>
          <p:cNvSpPr txBox="1"/>
          <p:nvPr/>
        </p:nvSpPr>
        <p:spPr>
          <a:xfrm>
            <a:off x="2539292" y="2120719"/>
            <a:ext cx="71342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Front </a:t>
            </a:r>
            <a:r>
              <a:rPr lang="en-US" sz="750" b="1" spc="-4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5F2D2C6F-F0FB-F046-9E5A-883FCAC6886E}"/>
              </a:ext>
            </a:extLst>
          </p:cNvPr>
          <p:cNvSpPr txBox="1"/>
          <p:nvPr/>
        </p:nvSpPr>
        <p:spPr>
          <a:xfrm>
            <a:off x="2351925" y="2800088"/>
            <a:ext cx="713423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Left</a:t>
            </a:r>
            <a:r>
              <a:rPr sz="750" b="1" dirty="0">
                <a:latin typeface="Arial"/>
                <a:cs typeface="Arial"/>
              </a:rPr>
              <a:t> </a:t>
            </a:r>
            <a:endParaRPr lang="en-US" sz="750" b="1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lang="en-US" sz="750" b="1" spc="-4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FBE14BCA-5D88-8D4D-9042-648479565052}"/>
              </a:ext>
            </a:extLst>
          </p:cNvPr>
          <p:cNvSpPr txBox="1"/>
          <p:nvPr/>
        </p:nvSpPr>
        <p:spPr>
          <a:xfrm>
            <a:off x="2459378" y="3878235"/>
            <a:ext cx="71342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Right</a:t>
            </a:r>
            <a:r>
              <a:rPr sz="750" b="1" dirty="0">
                <a:latin typeface="Arial"/>
                <a:cs typeface="Arial"/>
              </a:rPr>
              <a:t> </a:t>
            </a:r>
            <a:r>
              <a:rPr lang="en-US" sz="750" b="1" spc="-4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CC71012E-1083-714A-9D7C-CE3A9520221A}"/>
              </a:ext>
            </a:extLst>
          </p:cNvPr>
          <p:cNvSpPr txBox="1"/>
          <p:nvPr/>
        </p:nvSpPr>
        <p:spPr>
          <a:xfrm>
            <a:off x="2304604" y="5399198"/>
            <a:ext cx="71342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Dust</a:t>
            </a:r>
            <a:r>
              <a:rPr sz="750" b="1" dirty="0">
                <a:latin typeface="Arial"/>
                <a:cs typeface="Arial"/>
              </a:rPr>
              <a:t> </a:t>
            </a:r>
            <a:r>
              <a:rPr lang="en-US" sz="750" b="1" spc="-4" dirty="0">
                <a:latin typeface="Arial"/>
                <a:cs typeface="Arial"/>
              </a:rPr>
              <a:t>Existence</a:t>
            </a:r>
          </a:p>
        </p:txBody>
      </p:sp>
      <p:sp>
        <p:nvSpPr>
          <p:cNvPr id="93" name="object 7">
            <a:extLst>
              <a:ext uri="{FF2B5EF4-FFF2-40B4-BE49-F238E27FC236}">
                <a16:creationId xmlns:a16="http://schemas.microsoft.com/office/drawing/2014/main" id="{8AB17660-8C99-3C46-89AE-AE3E930DC909}"/>
              </a:ext>
            </a:extLst>
          </p:cNvPr>
          <p:cNvSpPr txBox="1"/>
          <p:nvPr/>
        </p:nvSpPr>
        <p:spPr>
          <a:xfrm>
            <a:off x="4000156" y="4752472"/>
            <a:ext cx="890588" cy="37317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spcBef>
                <a:spcPts val="450"/>
              </a:spcBef>
              <a:tabLst>
                <a:tab pos="871061" algn="l"/>
              </a:tabLst>
            </a:pPr>
            <a:r>
              <a:rPr sz="1050" u="heavy" spc="-4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050" dirty="0">
              <a:latin typeface="Times New Roman"/>
              <a:cs typeface="Times New Roman"/>
            </a:endParaRPr>
          </a:p>
          <a:p>
            <a:pPr marL="97154" marR="52864" algn="ctr">
              <a:spcBef>
                <a:spcPts val="274"/>
              </a:spcBef>
            </a:pPr>
            <a:r>
              <a:rPr lang="en-US" sz="750" b="1" dirty="0">
                <a:latin typeface="Arial"/>
                <a:cs typeface="Arial"/>
              </a:rPr>
              <a:t>Dust Existence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95" name="object 21">
            <a:extLst>
              <a:ext uri="{FF2B5EF4-FFF2-40B4-BE49-F238E27FC236}">
                <a16:creationId xmlns:a16="http://schemas.microsoft.com/office/drawing/2014/main" id="{57030B73-F2B2-B049-84FC-17573423ECB6}"/>
              </a:ext>
            </a:extLst>
          </p:cNvPr>
          <p:cNvSpPr/>
          <p:nvPr/>
        </p:nvSpPr>
        <p:spPr>
          <a:xfrm>
            <a:off x="4016825" y="5137161"/>
            <a:ext cx="857250" cy="1429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1A0EA35-4056-A646-9506-EA79A887F976}"/>
              </a:ext>
            </a:extLst>
          </p:cNvPr>
          <p:cNvCxnSpPr>
            <a:cxnSpLocks/>
          </p:cNvCxnSpPr>
          <p:nvPr/>
        </p:nvCxnSpPr>
        <p:spPr>
          <a:xfrm>
            <a:off x="3741513" y="3050156"/>
            <a:ext cx="2419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83633E-6568-8F4A-9240-72B4DB77D9B6}"/>
              </a:ext>
            </a:extLst>
          </p:cNvPr>
          <p:cNvCxnSpPr>
            <a:cxnSpLocks/>
          </p:cNvCxnSpPr>
          <p:nvPr/>
        </p:nvCxnSpPr>
        <p:spPr>
          <a:xfrm>
            <a:off x="3741513" y="5094778"/>
            <a:ext cx="2646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563D860-0077-CA4D-B1F5-85B39656AAED}"/>
              </a:ext>
            </a:extLst>
          </p:cNvPr>
          <p:cNvCxnSpPr>
            <a:cxnSpLocks/>
          </p:cNvCxnSpPr>
          <p:nvPr/>
        </p:nvCxnSpPr>
        <p:spPr>
          <a:xfrm>
            <a:off x="4890744" y="3049754"/>
            <a:ext cx="440276" cy="4568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0C2DBEE-62C6-E547-AAE5-9E40C264E820}"/>
              </a:ext>
            </a:extLst>
          </p:cNvPr>
          <p:cNvCxnSpPr>
            <a:cxnSpLocks/>
          </p:cNvCxnSpPr>
          <p:nvPr/>
        </p:nvCxnSpPr>
        <p:spPr>
          <a:xfrm flipV="1">
            <a:off x="4890744" y="4381088"/>
            <a:ext cx="412558" cy="656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object 14">
            <a:extLst>
              <a:ext uri="{FF2B5EF4-FFF2-40B4-BE49-F238E27FC236}">
                <a16:creationId xmlns:a16="http://schemas.microsoft.com/office/drawing/2014/main" id="{1E94ECB1-06EC-FC4A-B450-C0E4EF7DE58E}"/>
              </a:ext>
            </a:extLst>
          </p:cNvPr>
          <p:cNvGrpSpPr/>
          <p:nvPr/>
        </p:nvGrpSpPr>
        <p:grpSpPr>
          <a:xfrm>
            <a:off x="6418753" y="2607240"/>
            <a:ext cx="913340" cy="831629"/>
            <a:chOff x="6334633" y="3265423"/>
            <a:chExt cx="1597025" cy="1454150"/>
          </a:xfrm>
        </p:grpSpPr>
        <p:sp>
          <p:nvSpPr>
            <p:cNvPr id="109" name="object 15">
              <a:extLst>
                <a:ext uri="{FF2B5EF4-FFF2-40B4-BE49-F238E27FC236}">
                  <a16:creationId xmlns:a16="http://schemas.microsoft.com/office/drawing/2014/main" id="{45C36EDF-9DA9-FE48-802B-AE72FBFCC4DF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4" name="object 16">
              <a:extLst>
                <a:ext uri="{FF2B5EF4-FFF2-40B4-BE49-F238E27FC236}">
                  <a16:creationId xmlns:a16="http://schemas.microsoft.com/office/drawing/2014/main" id="{894ADB29-AFCD-A946-A669-9519E773DFE9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9" name="object 17">
            <a:extLst>
              <a:ext uri="{FF2B5EF4-FFF2-40B4-BE49-F238E27FC236}">
                <a16:creationId xmlns:a16="http://schemas.microsoft.com/office/drawing/2014/main" id="{2ACAB400-B7C1-4542-B641-06B5B65BBA64}"/>
              </a:ext>
            </a:extLst>
          </p:cNvPr>
          <p:cNvSpPr txBox="1"/>
          <p:nvPr/>
        </p:nvSpPr>
        <p:spPr>
          <a:xfrm>
            <a:off x="6547790" y="2765806"/>
            <a:ext cx="650558" cy="50670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</a:p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b="1" spc="-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.2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128" name="object 14">
            <a:extLst>
              <a:ext uri="{FF2B5EF4-FFF2-40B4-BE49-F238E27FC236}">
                <a16:creationId xmlns:a16="http://schemas.microsoft.com/office/drawing/2014/main" id="{2F51D08C-B111-1448-922C-92B4961DF281}"/>
              </a:ext>
            </a:extLst>
          </p:cNvPr>
          <p:cNvGrpSpPr/>
          <p:nvPr/>
        </p:nvGrpSpPr>
        <p:grpSpPr>
          <a:xfrm>
            <a:off x="6426016" y="4178343"/>
            <a:ext cx="913340" cy="831629"/>
            <a:chOff x="6334633" y="3265423"/>
            <a:chExt cx="1597025" cy="1454150"/>
          </a:xfrm>
        </p:grpSpPr>
        <p:sp>
          <p:nvSpPr>
            <p:cNvPr id="129" name="object 15">
              <a:extLst>
                <a:ext uri="{FF2B5EF4-FFF2-40B4-BE49-F238E27FC236}">
                  <a16:creationId xmlns:a16="http://schemas.microsoft.com/office/drawing/2014/main" id="{B24DFDB7-FEF9-E845-B3E0-8AE7A0A55310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8" name="object 16">
              <a:extLst>
                <a:ext uri="{FF2B5EF4-FFF2-40B4-BE49-F238E27FC236}">
                  <a16:creationId xmlns:a16="http://schemas.microsoft.com/office/drawing/2014/main" id="{6172D5DE-FBF4-4244-8423-1FD9FC3961D6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9" name="object 17">
            <a:extLst>
              <a:ext uri="{FF2B5EF4-FFF2-40B4-BE49-F238E27FC236}">
                <a16:creationId xmlns:a16="http://schemas.microsoft.com/office/drawing/2014/main" id="{E212DE82-79B4-FD41-B017-1D5971193589}"/>
              </a:ext>
            </a:extLst>
          </p:cNvPr>
          <p:cNvSpPr txBox="1"/>
          <p:nvPr/>
        </p:nvSpPr>
        <p:spPr>
          <a:xfrm>
            <a:off x="6535700" y="4376122"/>
            <a:ext cx="645228" cy="50670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</a:p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2.3</a:t>
            </a:r>
            <a:endParaRPr sz="1050" dirty="0">
              <a:latin typeface="Arial"/>
              <a:cs typeface="Arial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64ABC69-C884-104A-9BE4-3F0E1069F9B8}"/>
              </a:ext>
            </a:extLst>
          </p:cNvPr>
          <p:cNvCxnSpPr>
            <a:cxnSpLocks/>
          </p:cNvCxnSpPr>
          <p:nvPr/>
        </p:nvCxnSpPr>
        <p:spPr>
          <a:xfrm flipV="1">
            <a:off x="5993875" y="3032799"/>
            <a:ext cx="361438" cy="547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D018CF1-9CF2-454E-8234-3F6918BB048A}"/>
              </a:ext>
            </a:extLst>
          </p:cNvPr>
          <p:cNvCxnSpPr>
            <a:cxnSpLocks/>
          </p:cNvCxnSpPr>
          <p:nvPr/>
        </p:nvCxnSpPr>
        <p:spPr>
          <a:xfrm>
            <a:off x="6097448" y="4260914"/>
            <a:ext cx="309491" cy="264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bject 19">
            <a:extLst>
              <a:ext uri="{FF2B5EF4-FFF2-40B4-BE49-F238E27FC236}">
                <a16:creationId xmlns:a16="http://schemas.microsoft.com/office/drawing/2014/main" id="{F5C5306E-A8DE-454E-8074-2C93A100FDA2}"/>
              </a:ext>
            </a:extLst>
          </p:cNvPr>
          <p:cNvSpPr txBox="1"/>
          <p:nvPr/>
        </p:nvSpPr>
        <p:spPr>
          <a:xfrm>
            <a:off x="6142327" y="3392529"/>
            <a:ext cx="60533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Motor Command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43" name="object 19">
            <a:extLst>
              <a:ext uri="{FF2B5EF4-FFF2-40B4-BE49-F238E27FC236}">
                <a16:creationId xmlns:a16="http://schemas.microsoft.com/office/drawing/2014/main" id="{06276C37-AC15-4947-8F5D-F1D22EB12FD5}"/>
              </a:ext>
            </a:extLst>
          </p:cNvPr>
          <p:cNvSpPr txBox="1"/>
          <p:nvPr/>
        </p:nvSpPr>
        <p:spPr>
          <a:xfrm>
            <a:off x="6158608" y="4012589"/>
            <a:ext cx="60533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Cleaner Command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029A919-F9C9-A944-9F4E-F8D43078F7B8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7283691" y="2597647"/>
            <a:ext cx="684637" cy="1681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1130385-112E-7D40-96A7-DE704B6849D1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374228" y="4557485"/>
            <a:ext cx="580164" cy="36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256EEF3-99AB-3B4C-AB2D-3A177689381F}"/>
              </a:ext>
            </a:extLst>
          </p:cNvPr>
          <p:cNvCxnSpPr>
            <a:cxnSpLocks/>
            <a:stCxn id="149" idx="0"/>
          </p:cNvCxnSpPr>
          <p:nvPr/>
        </p:nvCxnSpPr>
        <p:spPr>
          <a:xfrm flipH="1" flipV="1">
            <a:off x="5608239" y="4462402"/>
            <a:ext cx="27864" cy="6848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bject 19">
            <a:extLst>
              <a:ext uri="{FF2B5EF4-FFF2-40B4-BE49-F238E27FC236}">
                <a16:creationId xmlns:a16="http://schemas.microsoft.com/office/drawing/2014/main" id="{49B0BB80-2532-E642-8C18-A0DCD49B52FB}"/>
              </a:ext>
            </a:extLst>
          </p:cNvPr>
          <p:cNvSpPr txBox="1"/>
          <p:nvPr/>
        </p:nvSpPr>
        <p:spPr>
          <a:xfrm>
            <a:off x="5691205" y="4655867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49" name="object 21">
            <a:extLst>
              <a:ext uri="{FF2B5EF4-FFF2-40B4-BE49-F238E27FC236}">
                <a16:creationId xmlns:a16="http://schemas.microsoft.com/office/drawing/2014/main" id="{04FE0D45-7274-6A43-A765-0156D95BAB5C}"/>
              </a:ext>
            </a:extLst>
          </p:cNvPr>
          <p:cNvSpPr txBox="1"/>
          <p:nvPr/>
        </p:nvSpPr>
        <p:spPr>
          <a:xfrm>
            <a:off x="5184026" y="5147244"/>
            <a:ext cx="904154" cy="192841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4306">
              <a:spcBef>
                <a:spcPts val="604"/>
              </a:spcBef>
            </a:pP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84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95AB-DD22-8D40-A8C0-67C8AB1A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 - Data Dictionary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C1BBC0-BD3D-1E4B-886C-40A7CEC1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0116"/>
              </p:ext>
            </p:extLst>
          </p:nvPr>
        </p:nvGraphicFramePr>
        <p:xfrm>
          <a:off x="200769" y="1623694"/>
          <a:ext cx="8742461" cy="466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30">
                  <a:extLst>
                    <a:ext uri="{9D8B030D-6E8A-4147-A177-3AD203B41FA5}">
                      <a16:colId xmlns:a16="http://schemas.microsoft.com/office/drawing/2014/main" val="2094411561"/>
                    </a:ext>
                  </a:extLst>
                </a:gridCol>
                <a:gridCol w="3824577">
                  <a:extLst>
                    <a:ext uri="{9D8B030D-6E8A-4147-A177-3AD203B41FA5}">
                      <a16:colId xmlns:a16="http://schemas.microsoft.com/office/drawing/2014/main" val="883024371"/>
                    </a:ext>
                  </a:extLst>
                </a:gridCol>
                <a:gridCol w="2914154">
                  <a:extLst>
                    <a:ext uri="{9D8B030D-6E8A-4147-A177-3AD203B41FA5}">
                      <a16:colId xmlns:a16="http://schemas.microsoft.com/office/drawing/2014/main" val="2381556092"/>
                    </a:ext>
                  </a:extLst>
                </a:gridCol>
              </a:tblGrid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Input/Output Event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Description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Format/Type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5493578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Front Sensor Input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RVC </a:t>
                      </a:r>
                      <a:r>
                        <a:rPr lang="ko-Kore-KR" altLang="en-US" sz="1200" dirty="0"/>
                        <a:t>전방의</a:t>
                      </a:r>
                      <a:r>
                        <a:rPr lang="ko-KR" altLang="en-US" sz="1200" dirty="0"/>
                        <a:t> 장애물 탐지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0~1024</a:t>
                      </a:r>
                      <a:r>
                        <a:rPr lang="en-US" altLang="ko-Kore-KR" sz="1200" dirty="0"/>
                        <a:t>, Interrupt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1298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Left Sensor Input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RVC </a:t>
                      </a:r>
                      <a:r>
                        <a:rPr lang="ko-Kore-KR" altLang="en-US" sz="1200" dirty="0"/>
                        <a:t>좌측의</a:t>
                      </a:r>
                      <a:r>
                        <a:rPr lang="ko-KR" altLang="en-US" sz="1200" dirty="0"/>
                        <a:t> 장애물을 주기적으로 탐지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0~1024</a:t>
                      </a:r>
                      <a:r>
                        <a:rPr lang="en-US" altLang="ko-Kore-KR" sz="1200" dirty="0"/>
                        <a:t> , Periodic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089089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Right Sensor Input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RVC </a:t>
                      </a:r>
                      <a:r>
                        <a:rPr lang="ko-Kore-KR" altLang="en-US" sz="1200" dirty="0"/>
                        <a:t>우측의</a:t>
                      </a:r>
                      <a:r>
                        <a:rPr lang="ko-KR" altLang="en-US" sz="1200" dirty="0"/>
                        <a:t> 장애물을 주기적으로 탐지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0~1024</a:t>
                      </a:r>
                      <a:r>
                        <a:rPr lang="en-US" altLang="ko-Kore-KR" sz="1200" dirty="0"/>
                        <a:t> , Periodic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6563167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Dust Sensor Input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바닥의 먼지를 주기적으로 감지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0~1024</a:t>
                      </a:r>
                      <a:r>
                        <a:rPr lang="en-US" altLang="ko-Kore-KR" sz="1200" dirty="0"/>
                        <a:t> , Periodic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80565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Front Obstacle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RVC </a:t>
                      </a:r>
                      <a:r>
                        <a:rPr lang="ko-KR" altLang="en-US" sz="1200" dirty="0"/>
                        <a:t>전방에 장애물이 존재하는지에 대한 값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True/False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3856222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Left Obstacle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RVC </a:t>
                      </a:r>
                      <a:r>
                        <a:rPr lang="ko-KR" altLang="en-US" sz="1200" dirty="0"/>
                        <a:t>좌측에 장애물이 존재하는지에 대한 값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True/False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5401495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Right Obstacle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RVC </a:t>
                      </a:r>
                      <a:r>
                        <a:rPr lang="ko-KR" altLang="en-US" sz="1200" dirty="0"/>
                        <a:t>우측에 장애물이 존재하는지에 대한 값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True/False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3503531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Dust Existence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바닥에 먼지가 존재하는지에 대한 값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True/False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1077600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Obstacle Location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장애물이</a:t>
                      </a:r>
                      <a:r>
                        <a:rPr lang="ko-KR" altLang="en-US" sz="1200" dirty="0"/>
                        <a:t> 있는 방향에 대한 정보를 가지고있는 데이터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Forward/Left/Right</a:t>
                      </a:r>
                      <a:r>
                        <a:rPr lang="ko-KR" altLang="en-US" sz="1200" dirty="0"/>
                        <a:t> 각각 </a:t>
                      </a:r>
                      <a:r>
                        <a:rPr lang="en-US" altLang="ko-KR" sz="1200" dirty="0"/>
                        <a:t>0,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로 존재하는지 저장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0425741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Dust Existence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바닥에</a:t>
                      </a:r>
                      <a:r>
                        <a:rPr lang="ko-KR" altLang="en-US" sz="1200" dirty="0"/>
                        <a:t> 먼지 존재 여부를 가지고있는 데이터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True/False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2010332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Motor Command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RVC</a:t>
                      </a:r>
                      <a:r>
                        <a:rPr lang="ko-KR" altLang="en-US" sz="1200" dirty="0"/>
                        <a:t>가 어느 방향으로 가야하는지 전달하는 데이터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Forward/Left/Right/Stop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913305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Cleaner Command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On(</a:t>
                      </a:r>
                      <a:r>
                        <a:rPr lang="ko-KR" altLang="en-US" sz="1200" dirty="0"/>
                        <a:t>켜져만 있는 상태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Off(</a:t>
                      </a:r>
                      <a:r>
                        <a:rPr lang="ko-KR" altLang="en-US" sz="1200" dirty="0"/>
                        <a:t>꺼진 상태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Up(</a:t>
                      </a:r>
                      <a:r>
                        <a:rPr lang="ko-KR" altLang="en-US" sz="1200" dirty="0"/>
                        <a:t>가동하여 먼지를 흡입 중인 상태</a:t>
                      </a:r>
                      <a:r>
                        <a:rPr lang="en-US" altLang="ko-KR" sz="1200" dirty="0"/>
                        <a:t>)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On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켜져만 있는 상태</a:t>
                      </a:r>
                      <a:r>
                        <a:rPr lang="en-US" altLang="ko-KR" sz="1200" dirty="0"/>
                        <a:t>)</a:t>
                      </a:r>
                      <a:r>
                        <a:rPr lang="en-US" altLang="ko-Kore-KR" sz="1200" dirty="0"/>
                        <a:t> / Off / Up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가동중인 상태</a:t>
                      </a:r>
                      <a:r>
                        <a:rPr lang="en-US" altLang="ko-KR" sz="1200" dirty="0"/>
                        <a:t>)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860047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Direction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Motor</a:t>
                      </a:r>
                      <a:r>
                        <a:rPr lang="ko-Kore-KR" altLang="en-US" sz="1200" dirty="0"/>
                        <a:t>에</a:t>
                      </a:r>
                      <a:r>
                        <a:rPr lang="ko-KR" altLang="en-US" sz="1200" dirty="0"/>
                        <a:t>게 전달하는 방향 데이터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Forward / Left / Right / Stop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887519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Clean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Cleaner</a:t>
                      </a:r>
                      <a:r>
                        <a:rPr lang="ko-KR" altLang="en-US" sz="1200" dirty="0"/>
                        <a:t>에게 전달하는 데이터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On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켜져만 있는 상태</a:t>
                      </a:r>
                      <a:r>
                        <a:rPr lang="en-US" altLang="ko-KR" sz="1200" dirty="0"/>
                        <a:t>)</a:t>
                      </a:r>
                      <a:r>
                        <a:rPr lang="en-US" altLang="ko-Kore-KR" sz="1200" dirty="0"/>
                        <a:t> / Off / Up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가동중인 상태</a:t>
                      </a:r>
                      <a:r>
                        <a:rPr lang="en-US" altLang="ko-KR" sz="1200" dirty="0"/>
                        <a:t>)</a:t>
                      </a:r>
                      <a:endParaRPr lang="ko-Kore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026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13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02952"/>
              </p:ext>
            </p:extLst>
          </p:nvPr>
        </p:nvGraphicFramePr>
        <p:xfrm>
          <a:off x="497681" y="1758220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Sensor 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</a:t>
                      </a:r>
                      <a:r>
                        <a:rPr 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프로세스는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“Front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전방에 장애물이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“Front Obstacle”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7E72F09-0846-2C4C-9975-681E83F6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07211"/>
              </p:ext>
            </p:extLst>
          </p:nvPr>
        </p:nvGraphicFramePr>
        <p:xfrm>
          <a:off x="497681" y="3370802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Right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Right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Right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주기적으로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“Right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우측에 장애물이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“Right Obstacle＂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E524094-0D57-FE4B-808C-381978883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17588"/>
              </p:ext>
            </p:extLst>
          </p:nvPr>
        </p:nvGraphicFramePr>
        <p:xfrm>
          <a:off x="497681" y="4983384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Determine Obstacle Location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Obstacle, Left Obstacle, Right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Obstacle Location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“Front Obstacle, Left Obstacle, Right Obstacle”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받은 후 각 방향에 장애물이 존재하는지 나타내는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“Obstacle Location”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 후 메모리에 저장한다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19E5B41-4DC8-CD49-A325-FC6FAFD8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60926"/>
              </p:ext>
            </p:extLst>
          </p:nvPr>
        </p:nvGraphicFramePr>
        <p:xfrm>
          <a:off x="4470241" y="4983384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1.6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Determine Dust Existence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Existence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altLang="ko-Kore-KR" sz="800" spc="-5" dirty="0">
                          <a:latin typeface="Arial"/>
                          <a:cs typeface="Arial"/>
                        </a:rPr>
                        <a:t>Dust Existence</a:t>
                      </a:r>
                      <a:endParaRPr lang="en-US" altLang="ko-Kore-KR"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Existence”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해당 변수를 메모리에 저장한다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63A28F3-CD61-FE41-9669-3BB01E88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51539"/>
              </p:ext>
            </p:extLst>
          </p:nvPr>
        </p:nvGraphicFramePr>
        <p:xfrm>
          <a:off x="4470241" y="3370802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Existence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주기적으로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먼지가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Existence＂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0A57DA2A-7594-2846-96DD-5C01C47B1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97078"/>
              </p:ext>
            </p:extLst>
          </p:nvPr>
        </p:nvGraphicFramePr>
        <p:xfrm>
          <a:off x="4470241" y="1758219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Left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Left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Left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주기적으로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“Left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좌측에 장애물이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“Left Obstacle＂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1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62295"/>
              </p:ext>
            </p:extLst>
          </p:nvPr>
        </p:nvGraphicFramePr>
        <p:xfrm>
          <a:off x="497681" y="1758220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2.1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Main Control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Obstacle Location, Dust Existence,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Motor Command, Cleaner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메모리로부터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“Obstacle Location, Dust Existence”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가져온 후 상황에 맞는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Motor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의 방향을  변수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“Motor Command”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할당해주고  상황에 맞는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Cleaner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의 동작을 변수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”Cleaner Command”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F74883C-FFB6-3340-8A0D-09D5AF449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46918"/>
              </p:ext>
            </p:extLst>
          </p:nvPr>
        </p:nvGraphicFramePr>
        <p:xfrm>
          <a:off x="497681" y="3866420"/>
          <a:ext cx="3576638" cy="1372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2.2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Motor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Motor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Direction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“Motor Command”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앞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왼쪽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오른쪽에 장애물이 존재하는지 나타내는 변수 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“Direction”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FA6174E8-7194-AD48-B66F-CB4A20EC4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41431"/>
              </p:ext>
            </p:extLst>
          </p:nvPr>
        </p:nvGraphicFramePr>
        <p:xfrm>
          <a:off x="4938712" y="3866419"/>
          <a:ext cx="3576638" cy="1372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2.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Cleaner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Cleaner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“Cleaner Command”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해당 값에 따라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On/Off/Up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변수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2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E962-7FDD-0148-9A22-AE4E4F2F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3</a:t>
            </a:r>
            <a:endParaRPr kumimoji="1" lang="ko-Kore-KR" alt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5A0BA39-AA14-EC4A-ACA0-BEA372F59874}"/>
              </a:ext>
            </a:extLst>
          </p:cNvPr>
          <p:cNvSpPr txBox="1"/>
          <p:nvPr/>
        </p:nvSpPr>
        <p:spPr>
          <a:xfrm>
            <a:off x="1199293" y="2003878"/>
            <a:ext cx="532350" cy="48362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Front Sensor interface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750" b="1" spc="-8" dirty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EFA2EA9-45C8-EB44-948C-968A479A31E1}"/>
              </a:ext>
            </a:extLst>
          </p:cNvPr>
          <p:cNvSpPr txBox="1"/>
          <p:nvPr/>
        </p:nvSpPr>
        <p:spPr>
          <a:xfrm>
            <a:off x="3292077" y="2729252"/>
            <a:ext cx="890588" cy="4885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spcBef>
                <a:spcPts val="450"/>
              </a:spcBef>
              <a:tabLst>
                <a:tab pos="871061" algn="l"/>
              </a:tabLst>
            </a:pPr>
            <a:r>
              <a:rPr sz="1050" u="heavy" spc="-4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050" dirty="0">
              <a:latin typeface="Times New Roman"/>
              <a:cs typeface="Times New Roman"/>
            </a:endParaRPr>
          </a:p>
          <a:p>
            <a:pPr marL="97154" marR="52864" algn="ctr">
              <a:spcBef>
                <a:spcPts val="274"/>
              </a:spcBef>
            </a:pPr>
            <a:r>
              <a:rPr sz="750" b="1" spc="-4" dirty="0">
                <a:latin typeface="Arial"/>
                <a:cs typeface="Arial"/>
              </a:rPr>
              <a:t>Obstacle</a:t>
            </a:r>
            <a:r>
              <a:rPr sz="750" b="1" dirty="0">
                <a:latin typeface="Arial"/>
                <a:cs typeface="Arial"/>
              </a:rPr>
              <a:t>  Location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E9355EE-CA35-9944-A4CC-8656ABBF844B}"/>
              </a:ext>
            </a:extLst>
          </p:cNvPr>
          <p:cNvSpPr txBox="1"/>
          <p:nvPr/>
        </p:nvSpPr>
        <p:spPr>
          <a:xfrm>
            <a:off x="191810" y="1905761"/>
            <a:ext cx="641477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Front </a:t>
            </a:r>
            <a:r>
              <a:rPr sz="750" b="1" spc="-4" dirty="0">
                <a:latin typeface="Arial"/>
                <a:cs typeface="Arial"/>
              </a:rPr>
              <a:t>Sensor</a:t>
            </a:r>
            <a:endParaRPr lang="en-US" sz="750" b="1" spc="-4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A43066A-612F-244C-B552-4A662F6EFEDF}"/>
              </a:ext>
            </a:extLst>
          </p:cNvPr>
          <p:cNvSpPr txBox="1"/>
          <p:nvPr/>
        </p:nvSpPr>
        <p:spPr>
          <a:xfrm>
            <a:off x="241510" y="2701871"/>
            <a:ext cx="5443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Left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Sensor 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27CF95A-84F6-6143-A250-4DAE1767C88E}"/>
              </a:ext>
            </a:extLst>
          </p:cNvPr>
          <p:cNvSpPr txBox="1"/>
          <p:nvPr/>
        </p:nvSpPr>
        <p:spPr>
          <a:xfrm>
            <a:off x="238654" y="3799065"/>
            <a:ext cx="6129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spc="-4" dirty="0">
                <a:latin typeface="Arial"/>
                <a:cs typeface="Arial"/>
              </a:rPr>
              <a:t>Right</a:t>
            </a:r>
            <a:r>
              <a:rPr sz="750" b="1" spc="-53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Sensor  Input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979E018-4F31-EA4C-9614-0BFD6372EBF3}"/>
              </a:ext>
            </a:extLst>
          </p:cNvPr>
          <p:cNvSpPr txBox="1"/>
          <p:nvPr/>
        </p:nvSpPr>
        <p:spPr>
          <a:xfrm>
            <a:off x="235793" y="4855365"/>
            <a:ext cx="618654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Dust Sensor</a:t>
            </a:r>
            <a:endParaRPr lang="en-US" sz="750" b="1" spc="-38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Input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65349CB-899C-AC47-B657-940F933CD25A}"/>
              </a:ext>
            </a:extLst>
          </p:cNvPr>
          <p:cNvSpPr txBox="1"/>
          <p:nvPr/>
        </p:nvSpPr>
        <p:spPr>
          <a:xfrm>
            <a:off x="8271136" y="3448441"/>
            <a:ext cx="432911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Direction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58FE7D0-F2C6-004C-9323-B3D208A05019}"/>
              </a:ext>
            </a:extLst>
          </p:cNvPr>
          <p:cNvSpPr txBox="1"/>
          <p:nvPr/>
        </p:nvSpPr>
        <p:spPr>
          <a:xfrm>
            <a:off x="7101489" y="5125651"/>
            <a:ext cx="27908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Clean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2DE7AB1A-8704-0542-9461-D847924E6BCD}"/>
              </a:ext>
            </a:extLst>
          </p:cNvPr>
          <p:cNvSpPr/>
          <p:nvPr/>
        </p:nvSpPr>
        <p:spPr>
          <a:xfrm>
            <a:off x="3308746" y="3234422"/>
            <a:ext cx="857250" cy="1429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7550EC-AC94-2D4F-9C90-8F851D26316D}"/>
              </a:ext>
            </a:extLst>
          </p:cNvPr>
          <p:cNvCxnSpPr>
            <a:cxnSpLocks/>
          </p:cNvCxnSpPr>
          <p:nvPr/>
        </p:nvCxnSpPr>
        <p:spPr>
          <a:xfrm flipV="1">
            <a:off x="227794" y="2224572"/>
            <a:ext cx="589250" cy="49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7D32C5-4D40-E040-A7BC-A4B2194920E3}"/>
              </a:ext>
            </a:extLst>
          </p:cNvPr>
          <p:cNvCxnSpPr>
            <a:cxnSpLocks/>
          </p:cNvCxnSpPr>
          <p:nvPr/>
        </p:nvCxnSpPr>
        <p:spPr>
          <a:xfrm>
            <a:off x="199856" y="2956056"/>
            <a:ext cx="641946" cy="106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9D55861-2F08-F341-A6F5-907EF0256836}"/>
              </a:ext>
            </a:extLst>
          </p:cNvPr>
          <p:cNvCxnSpPr>
            <a:cxnSpLocks/>
          </p:cNvCxnSpPr>
          <p:nvPr/>
        </p:nvCxnSpPr>
        <p:spPr>
          <a:xfrm>
            <a:off x="206876" y="4080046"/>
            <a:ext cx="644711" cy="5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394783-F6C4-D84D-9D5A-E7F6B1F65085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211870" y="5124956"/>
            <a:ext cx="624662" cy="23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12">
            <a:extLst>
              <a:ext uri="{FF2B5EF4-FFF2-40B4-BE49-F238E27FC236}">
                <a16:creationId xmlns:a16="http://schemas.microsoft.com/office/drawing/2014/main" id="{CE804339-E672-FF4D-A06D-6C2AC3346B48}"/>
              </a:ext>
            </a:extLst>
          </p:cNvPr>
          <p:cNvSpPr txBox="1"/>
          <p:nvPr/>
        </p:nvSpPr>
        <p:spPr>
          <a:xfrm>
            <a:off x="308432" y="5535580"/>
            <a:ext cx="254342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8636E6-D56E-664A-82C7-B760CE22D162}"/>
              </a:ext>
            </a:extLst>
          </p:cNvPr>
          <p:cNvCxnSpPr>
            <a:cxnSpLocks/>
          </p:cNvCxnSpPr>
          <p:nvPr/>
        </p:nvCxnSpPr>
        <p:spPr>
          <a:xfrm flipV="1">
            <a:off x="208451" y="3235112"/>
            <a:ext cx="624836" cy="17160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ject 12">
            <a:extLst>
              <a:ext uri="{FF2B5EF4-FFF2-40B4-BE49-F238E27FC236}">
                <a16:creationId xmlns:a16="http://schemas.microsoft.com/office/drawing/2014/main" id="{E2497E26-2206-904E-98C0-DD3159A093CE}"/>
              </a:ext>
            </a:extLst>
          </p:cNvPr>
          <p:cNvSpPr txBox="1"/>
          <p:nvPr/>
        </p:nvSpPr>
        <p:spPr>
          <a:xfrm>
            <a:off x="435319" y="3363592"/>
            <a:ext cx="254342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48" name="object 12">
            <a:extLst>
              <a:ext uri="{FF2B5EF4-FFF2-40B4-BE49-F238E27FC236}">
                <a16:creationId xmlns:a16="http://schemas.microsoft.com/office/drawing/2014/main" id="{55715B01-984B-7D47-B5F7-42CF0D8CD973}"/>
              </a:ext>
            </a:extLst>
          </p:cNvPr>
          <p:cNvSpPr txBox="1"/>
          <p:nvPr/>
        </p:nvSpPr>
        <p:spPr>
          <a:xfrm>
            <a:off x="365692" y="4548992"/>
            <a:ext cx="254342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44F647-9EBA-9C4B-BCC6-0B5B54F26D9D}"/>
              </a:ext>
            </a:extLst>
          </p:cNvPr>
          <p:cNvCxnSpPr>
            <a:cxnSpLocks/>
          </p:cNvCxnSpPr>
          <p:nvPr/>
        </p:nvCxnSpPr>
        <p:spPr>
          <a:xfrm flipV="1">
            <a:off x="200394" y="4389302"/>
            <a:ext cx="633335" cy="18047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CD8E1B9-AE6F-434C-A097-504564E213F6}"/>
              </a:ext>
            </a:extLst>
          </p:cNvPr>
          <p:cNvCxnSpPr>
            <a:cxnSpLocks/>
          </p:cNvCxnSpPr>
          <p:nvPr/>
        </p:nvCxnSpPr>
        <p:spPr>
          <a:xfrm flipV="1">
            <a:off x="206011" y="5335852"/>
            <a:ext cx="689563" cy="14470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object 3">
            <a:extLst>
              <a:ext uri="{FF2B5EF4-FFF2-40B4-BE49-F238E27FC236}">
                <a16:creationId xmlns:a16="http://schemas.microsoft.com/office/drawing/2014/main" id="{ACCFF22B-7F76-8F4B-833E-603CC02BE40D}"/>
              </a:ext>
            </a:extLst>
          </p:cNvPr>
          <p:cNvGrpSpPr/>
          <p:nvPr/>
        </p:nvGrpSpPr>
        <p:grpSpPr>
          <a:xfrm>
            <a:off x="2101934" y="2593030"/>
            <a:ext cx="897707" cy="912862"/>
            <a:chOff x="2489339" y="3278123"/>
            <a:chExt cx="1572260" cy="1428750"/>
          </a:xfrm>
        </p:grpSpPr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66BDC7BD-5396-0C47-88A2-8AD9113BAE33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75C2FB3C-ADCA-E845-840E-38FD1947EAC4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4" name="object 6">
            <a:extLst>
              <a:ext uri="{FF2B5EF4-FFF2-40B4-BE49-F238E27FC236}">
                <a16:creationId xmlns:a16="http://schemas.microsoft.com/office/drawing/2014/main" id="{17D5F572-BAE8-694A-B784-2AA7BAE406D6}"/>
              </a:ext>
            </a:extLst>
          </p:cNvPr>
          <p:cNvSpPr txBox="1"/>
          <p:nvPr/>
        </p:nvSpPr>
        <p:spPr>
          <a:xfrm>
            <a:off x="2194076" y="2729981"/>
            <a:ext cx="713423" cy="64777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1.5</a:t>
            </a:r>
            <a:endParaRPr sz="975" dirty="0">
              <a:latin typeface="Arial"/>
              <a:cs typeface="Arial"/>
            </a:endParaRPr>
          </a:p>
        </p:txBody>
      </p:sp>
      <p:grpSp>
        <p:nvGrpSpPr>
          <p:cNvPr id="55" name="object 3">
            <a:extLst>
              <a:ext uri="{FF2B5EF4-FFF2-40B4-BE49-F238E27FC236}">
                <a16:creationId xmlns:a16="http://schemas.microsoft.com/office/drawing/2014/main" id="{DEDCB799-E906-F74E-8D33-E240511D2ED0}"/>
              </a:ext>
            </a:extLst>
          </p:cNvPr>
          <p:cNvGrpSpPr/>
          <p:nvPr/>
        </p:nvGrpSpPr>
        <p:grpSpPr>
          <a:xfrm>
            <a:off x="2199029" y="4035791"/>
            <a:ext cx="897707" cy="912862"/>
            <a:chOff x="2489339" y="3278123"/>
            <a:chExt cx="1572260" cy="1428750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C1B3B771-BD65-5248-A756-83B68296F5CA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A0CE2C2A-C95E-7041-A5ED-64B39766D565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8" name="object 6">
            <a:extLst>
              <a:ext uri="{FF2B5EF4-FFF2-40B4-BE49-F238E27FC236}">
                <a16:creationId xmlns:a16="http://schemas.microsoft.com/office/drawing/2014/main" id="{EA785726-2BA4-D046-B877-76E4BCE4355B}"/>
              </a:ext>
            </a:extLst>
          </p:cNvPr>
          <p:cNvSpPr txBox="1"/>
          <p:nvPr/>
        </p:nvSpPr>
        <p:spPr>
          <a:xfrm>
            <a:off x="2291171" y="4172742"/>
            <a:ext cx="713423" cy="64777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</a:p>
          <a:p>
            <a:pPr marL="9049" marR="3810" algn="ctr">
              <a:spcBef>
                <a:spcPts val="71"/>
              </a:spcBef>
            </a:pPr>
            <a:r>
              <a:rPr lang="en-US" sz="975" b="1" spc="-8" dirty="0">
                <a:solidFill>
                  <a:srgbClr val="FFFFFF"/>
                </a:solidFill>
                <a:latin typeface="Arial"/>
                <a:cs typeface="Arial"/>
              </a:rPr>
              <a:t>1.6</a:t>
            </a:r>
            <a:endParaRPr sz="975" dirty="0">
              <a:latin typeface="Arial"/>
              <a:cs typeface="Arial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3B5DF2-EDAC-0846-9B77-AF33B0D53B70}"/>
              </a:ext>
            </a:extLst>
          </p:cNvPr>
          <p:cNvCxnSpPr>
            <a:cxnSpLocks/>
          </p:cNvCxnSpPr>
          <p:nvPr/>
        </p:nvCxnSpPr>
        <p:spPr>
          <a:xfrm>
            <a:off x="1627711" y="2212809"/>
            <a:ext cx="589062" cy="466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996B7E-3395-8646-B2C8-8C5CF8290297}"/>
              </a:ext>
            </a:extLst>
          </p:cNvPr>
          <p:cNvCxnSpPr>
            <a:cxnSpLocks/>
          </p:cNvCxnSpPr>
          <p:nvPr/>
        </p:nvCxnSpPr>
        <p:spPr>
          <a:xfrm>
            <a:off x="1632749" y="3098308"/>
            <a:ext cx="4691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DB23350-CBC3-8D4C-9E60-7A9DF5AC51B9}"/>
              </a:ext>
            </a:extLst>
          </p:cNvPr>
          <p:cNvCxnSpPr>
            <a:cxnSpLocks/>
          </p:cNvCxnSpPr>
          <p:nvPr/>
        </p:nvCxnSpPr>
        <p:spPr>
          <a:xfrm flipV="1">
            <a:off x="1576182" y="3373310"/>
            <a:ext cx="593284" cy="692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A8F5C32-14D8-C943-A4F0-D20C2CF7BDD3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1659340" y="4506805"/>
            <a:ext cx="523646" cy="64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9">
            <a:extLst>
              <a:ext uri="{FF2B5EF4-FFF2-40B4-BE49-F238E27FC236}">
                <a16:creationId xmlns:a16="http://schemas.microsoft.com/office/drawing/2014/main" id="{F4EFE547-C1D8-274F-9E49-6DB0FEDDB674}"/>
              </a:ext>
            </a:extLst>
          </p:cNvPr>
          <p:cNvSpPr txBox="1"/>
          <p:nvPr/>
        </p:nvSpPr>
        <p:spPr>
          <a:xfrm>
            <a:off x="1820116" y="2120024"/>
            <a:ext cx="71342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Front </a:t>
            </a:r>
            <a:r>
              <a:rPr lang="en-US" sz="750" b="1" spc="-4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7FF5BA60-5016-584B-B4BC-AB1907CBD7B6}"/>
              </a:ext>
            </a:extLst>
          </p:cNvPr>
          <p:cNvSpPr txBox="1"/>
          <p:nvPr/>
        </p:nvSpPr>
        <p:spPr>
          <a:xfrm>
            <a:off x="1632749" y="2799392"/>
            <a:ext cx="713423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Left</a:t>
            </a:r>
            <a:r>
              <a:rPr sz="750" b="1" dirty="0">
                <a:latin typeface="Arial"/>
                <a:cs typeface="Arial"/>
              </a:rPr>
              <a:t> </a:t>
            </a:r>
            <a:endParaRPr lang="en-US" sz="750" b="1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lang="en-US" sz="750" b="1" spc="-4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A14A464A-7F49-DF42-B122-EA8D450470CB}"/>
              </a:ext>
            </a:extLst>
          </p:cNvPr>
          <p:cNvSpPr txBox="1"/>
          <p:nvPr/>
        </p:nvSpPr>
        <p:spPr>
          <a:xfrm>
            <a:off x="1740202" y="3877540"/>
            <a:ext cx="71342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Right</a:t>
            </a:r>
            <a:r>
              <a:rPr sz="750" b="1" dirty="0">
                <a:latin typeface="Arial"/>
                <a:cs typeface="Arial"/>
              </a:rPr>
              <a:t> </a:t>
            </a:r>
            <a:r>
              <a:rPr lang="en-US" sz="750" b="1" spc="-4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6E284C4A-057D-7047-A6D2-511F8DB41B84}"/>
              </a:ext>
            </a:extLst>
          </p:cNvPr>
          <p:cNvSpPr txBox="1"/>
          <p:nvPr/>
        </p:nvSpPr>
        <p:spPr>
          <a:xfrm>
            <a:off x="1821254" y="5012244"/>
            <a:ext cx="71342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Dust</a:t>
            </a:r>
            <a:r>
              <a:rPr sz="750" b="1" dirty="0">
                <a:latin typeface="Arial"/>
                <a:cs typeface="Arial"/>
              </a:rPr>
              <a:t> </a:t>
            </a:r>
            <a:r>
              <a:rPr lang="en-US" sz="750" b="1" spc="-4" dirty="0">
                <a:latin typeface="Arial"/>
                <a:cs typeface="Arial"/>
              </a:rPr>
              <a:t>Existence</a:t>
            </a:r>
          </a:p>
        </p:txBody>
      </p:sp>
      <p:sp>
        <p:nvSpPr>
          <p:cNvPr id="67" name="object 7">
            <a:extLst>
              <a:ext uri="{FF2B5EF4-FFF2-40B4-BE49-F238E27FC236}">
                <a16:creationId xmlns:a16="http://schemas.microsoft.com/office/drawing/2014/main" id="{4CD222C8-1AFE-7D4E-8F53-257DB69783B3}"/>
              </a:ext>
            </a:extLst>
          </p:cNvPr>
          <p:cNvSpPr txBox="1"/>
          <p:nvPr/>
        </p:nvSpPr>
        <p:spPr>
          <a:xfrm>
            <a:off x="3395089" y="4221737"/>
            <a:ext cx="890588" cy="37317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spcBef>
                <a:spcPts val="450"/>
              </a:spcBef>
              <a:tabLst>
                <a:tab pos="871061" algn="l"/>
              </a:tabLst>
            </a:pPr>
            <a:r>
              <a:rPr sz="1050" u="heavy" spc="-4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050" dirty="0">
              <a:latin typeface="Times New Roman"/>
              <a:cs typeface="Times New Roman"/>
            </a:endParaRPr>
          </a:p>
          <a:p>
            <a:pPr marL="97154" marR="52864" algn="ctr">
              <a:spcBef>
                <a:spcPts val="274"/>
              </a:spcBef>
            </a:pPr>
            <a:r>
              <a:rPr lang="en-US" sz="750" b="1" dirty="0">
                <a:latin typeface="Arial"/>
                <a:cs typeface="Arial"/>
              </a:rPr>
              <a:t>Dust Existence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C23DD2D0-103D-7E45-828B-8F36EE2D405B}"/>
              </a:ext>
            </a:extLst>
          </p:cNvPr>
          <p:cNvSpPr/>
          <p:nvPr/>
        </p:nvSpPr>
        <p:spPr>
          <a:xfrm>
            <a:off x="3411758" y="4606426"/>
            <a:ext cx="857250" cy="1429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B771428-DDB1-374E-AC27-79AF3350A91B}"/>
              </a:ext>
            </a:extLst>
          </p:cNvPr>
          <p:cNvCxnSpPr>
            <a:cxnSpLocks/>
          </p:cNvCxnSpPr>
          <p:nvPr/>
        </p:nvCxnSpPr>
        <p:spPr>
          <a:xfrm>
            <a:off x="3004594" y="3048745"/>
            <a:ext cx="2419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296FC5-A216-D04D-A1CC-0688711D5ED8}"/>
              </a:ext>
            </a:extLst>
          </p:cNvPr>
          <p:cNvCxnSpPr>
            <a:cxnSpLocks/>
          </p:cNvCxnSpPr>
          <p:nvPr/>
        </p:nvCxnSpPr>
        <p:spPr>
          <a:xfrm>
            <a:off x="3114232" y="4485201"/>
            <a:ext cx="2646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E3A0BC3-3E86-6C47-BC11-A9C8864D2EF7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4216567" y="3123922"/>
            <a:ext cx="345455" cy="351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E8CC934-035C-354E-BF2E-6BA6EF76544A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4325698" y="4061557"/>
            <a:ext cx="236324" cy="44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0ADEED0-61B1-F445-B237-4DF4514CCB0C}"/>
              </a:ext>
            </a:extLst>
          </p:cNvPr>
          <p:cNvCxnSpPr>
            <a:cxnSpLocks/>
            <a:stCxn id="116" idx="7"/>
            <a:endCxn id="113" idx="3"/>
          </p:cNvCxnSpPr>
          <p:nvPr/>
        </p:nvCxnSpPr>
        <p:spPr>
          <a:xfrm flipV="1">
            <a:off x="5168189" y="2618010"/>
            <a:ext cx="917464" cy="85725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F94329-5E16-934B-8291-539FFEB84330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848616" y="4175961"/>
            <a:ext cx="16490" cy="778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bject 19">
            <a:extLst>
              <a:ext uri="{FF2B5EF4-FFF2-40B4-BE49-F238E27FC236}">
                <a16:creationId xmlns:a16="http://schemas.microsoft.com/office/drawing/2014/main" id="{79F2576E-EB8E-9A42-8E8D-72A9B5C442E2}"/>
              </a:ext>
            </a:extLst>
          </p:cNvPr>
          <p:cNvSpPr txBox="1"/>
          <p:nvPr/>
        </p:nvSpPr>
        <p:spPr>
          <a:xfrm>
            <a:off x="6938360" y="2732077"/>
            <a:ext cx="60533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Forward Motor Command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84" name="object 19">
            <a:extLst>
              <a:ext uri="{FF2B5EF4-FFF2-40B4-BE49-F238E27FC236}">
                <a16:creationId xmlns:a16="http://schemas.microsoft.com/office/drawing/2014/main" id="{BDBAAA73-9791-8941-B61D-0EF1C65A5C03}"/>
              </a:ext>
            </a:extLst>
          </p:cNvPr>
          <p:cNvSpPr txBox="1"/>
          <p:nvPr/>
        </p:nvSpPr>
        <p:spPr>
          <a:xfrm>
            <a:off x="4908305" y="4396454"/>
            <a:ext cx="60533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Cleaner Command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906A9D4-914D-6743-831D-D11CFD11E8FF}"/>
              </a:ext>
            </a:extLst>
          </p:cNvPr>
          <p:cNvCxnSpPr>
            <a:cxnSpLocks/>
          </p:cNvCxnSpPr>
          <p:nvPr/>
        </p:nvCxnSpPr>
        <p:spPr>
          <a:xfrm flipV="1">
            <a:off x="7404401" y="5356426"/>
            <a:ext cx="540306" cy="88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E6EC9AB-0E6E-AB47-B517-BF0A2E7E2845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4455425" y="2224891"/>
            <a:ext cx="409681" cy="11289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19">
            <a:extLst>
              <a:ext uri="{FF2B5EF4-FFF2-40B4-BE49-F238E27FC236}">
                <a16:creationId xmlns:a16="http://schemas.microsoft.com/office/drawing/2014/main" id="{6CABF998-7ED5-BD4D-9BF1-FBE6F2D041B1}"/>
              </a:ext>
            </a:extLst>
          </p:cNvPr>
          <p:cNvSpPr txBox="1"/>
          <p:nvPr/>
        </p:nvSpPr>
        <p:spPr>
          <a:xfrm>
            <a:off x="4660264" y="2419558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grpSp>
        <p:nvGrpSpPr>
          <p:cNvPr id="98" name="object 14">
            <a:extLst>
              <a:ext uri="{FF2B5EF4-FFF2-40B4-BE49-F238E27FC236}">
                <a16:creationId xmlns:a16="http://schemas.microsoft.com/office/drawing/2014/main" id="{A9A42CCC-1AC0-6C48-A438-E18236B339A6}"/>
              </a:ext>
            </a:extLst>
          </p:cNvPr>
          <p:cNvGrpSpPr/>
          <p:nvPr/>
        </p:nvGrpSpPr>
        <p:grpSpPr>
          <a:xfrm>
            <a:off x="6498325" y="4973833"/>
            <a:ext cx="913340" cy="831629"/>
            <a:chOff x="6334633" y="3265423"/>
            <a:chExt cx="1597025" cy="1454150"/>
          </a:xfrm>
        </p:grpSpPr>
        <p:sp>
          <p:nvSpPr>
            <p:cNvPr id="99" name="object 15">
              <a:extLst>
                <a:ext uri="{FF2B5EF4-FFF2-40B4-BE49-F238E27FC236}">
                  <a16:creationId xmlns:a16="http://schemas.microsoft.com/office/drawing/2014/main" id="{D883E25F-49E8-4347-98A4-E57FE18D469B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0" name="object 16">
              <a:extLst>
                <a:ext uri="{FF2B5EF4-FFF2-40B4-BE49-F238E27FC236}">
                  <a16:creationId xmlns:a16="http://schemas.microsoft.com/office/drawing/2014/main" id="{BA62BEF8-5FC9-3B49-A06B-EB93E3E4C09F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1" name="object 17">
            <a:extLst>
              <a:ext uri="{FF2B5EF4-FFF2-40B4-BE49-F238E27FC236}">
                <a16:creationId xmlns:a16="http://schemas.microsoft.com/office/drawing/2014/main" id="{44B21CEE-A7CB-D549-B8DE-8E9D2EB77DC2}"/>
              </a:ext>
            </a:extLst>
          </p:cNvPr>
          <p:cNvSpPr txBox="1"/>
          <p:nvPr/>
        </p:nvSpPr>
        <p:spPr>
          <a:xfrm>
            <a:off x="6608009" y="5171612"/>
            <a:ext cx="645228" cy="50670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</a:p>
          <a:p>
            <a:pPr marL="9525" marR="3810" algn="ctr">
              <a:spcBef>
                <a:spcPts val="71"/>
              </a:spcBef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pc="-4" dirty="0">
                <a:solidFill>
                  <a:srgbClr val="FFFFFF"/>
                </a:solidFill>
                <a:latin typeface="Arial"/>
                <a:cs typeface="Arial"/>
              </a:rPr>
              <a:t>2.3</a:t>
            </a:r>
            <a:endParaRPr sz="1050" dirty="0">
              <a:latin typeface="Arial"/>
              <a:cs typeface="Arial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B34C685-64EB-E04F-BFBE-62D7008F4630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8200008" y="3661823"/>
            <a:ext cx="6451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EE0728A6-3CA2-9840-99F0-09B6C61ED440}"/>
              </a:ext>
            </a:extLst>
          </p:cNvPr>
          <p:cNvSpPr/>
          <p:nvPr/>
        </p:nvSpPr>
        <p:spPr>
          <a:xfrm>
            <a:off x="7364951" y="3282826"/>
            <a:ext cx="835056" cy="7579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Motor</a:t>
            </a:r>
          </a:p>
          <a:p>
            <a:pPr algn="ctr"/>
            <a:r>
              <a:rPr kumimoji="1" lang="en-US" altLang="ko-Kore-KR" sz="900" dirty="0"/>
              <a:t>Interface</a:t>
            </a:r>
          </a:p>
          <a:p>
            <a:pPr algn="ctr"/>
            <a:r>
              <a:rPr kumimoji="1" lang="en-US" altLang="ko-Kore-KR" sz="900" dirty="0"/>
              <a:t>2.2</a:t>
            </a:r>
            <a:endParaRPr kumimoji="1" lang="ko-Kore-KR" altLang="en-US" sz="900" dirty="0"/>
          </a:p>
        </p:txBody>
      </p:sp>
      <p:sp>
        <p:nvSpPr>
          <p:cNvPr id="112" name="object 20">
            <a:extLst>
              <a:ext uri="{FF2B5EF4-FFF2-40B4-BE49-F238E27FC236}">
                <a16:creationId xmlns:a16="http://schemas.microsoft.com/office/drawing/2014/main" id="{63E9655D-89D5-144E-AF8B-613FA20867C2}"/>
              </a:ext>
            </a:extLst>
          </p:cNvPr>
          <p:cNvSpPr txBox="1"/>
          <p:nvPr/>
        </p:nvSpPr>
        <p:spPr>
          <a:xfrm>
            <a:off x="7528264" y="5164421"/>
            <a:ext cx="27908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Clean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3293543-CBEF-D346-8839-54846C1EBF5B}"/>
              </a:ext>
            </a:extLst>
          </p:cNvPr>
          <p:cNvSpPr/>
          <p:nvPr/>
        </p:nvSpPr>
        <p:spPr>
          <a:xfrm>
            <a:off x="5976859" y="2042426"/>
            <a:ext cx="742895" cy="6743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Move</a:t>
            </a:r>
          </a:p>
          <a:p>
            <a:pPr algn="ctr"/>
            <a:r>
              <a:rPr kumimoji="1" lang="en-US" altLang="ko-Kore-KR" sz="900" dirty="0"/>
              <a:t>Forward</a:t>
            </a:r>
          </a:p>
          <a:p>
            <a:pPr algn="ctr"/>
            <a:r>
              <a:rPr kumimoji="1" lang="en-US" altLang="ko-Kore-KR" sz="900" dirty="0"/>
              <a:t>2.1.2</a:t>
            </a:r>
            <a:endParaRPr kumimoji="1" lang="ko-Kore-KR" altLang="en-US" sz="9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D29D22B-2010-FB46-959E-285771D45E55}"/>
              </a:ext>
            </a:extLst>
          </p:cNvPr>
          <p:cNvSpPr/>
          <p:nvPr/>
        </p:nvSpPr>
        <p:spPr>
          <a:xfrm>
            <a:off x="6049011" y="2861410"/>
            <a:ext cx="690955" cy="6271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Turn Left</a:t>
            </a:r>
          </a:p>
          <a:p>
            <a:pPr algn="ctr"/>
            <a:r>
              <a:rPr kumimoji="1" lang="en-US" altLang="ko-Kore-KR" sz="900" dirty="0"/>
              <a:t>2.1.3</a:t>
            </a:r>
            <a:endParaRPr kumimoji="1" lang="ko-Kore-KR" altLang="en-US" sz="9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88A61C-941D-2D4E-A99F-8387D318DC7F}"/>
              </a:ext>
            </a:extLst>
          </p:cNvPr>
          <p:cNvSpPr/>
          <p:nvPr/>
        </p:nvSpPr>
        <p:spPr>
          <a:xfrm>
            <a:off x="6048080" y="3583802"/>
            <a:ext cx="702455" cy="637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Turn</a:t>
            </a:r>
          </a:p>
          <a:p>
            <a:pPr algn="ctr"/>
            <a:r>
              <a:rPr kumimoji="1" lang="en-US" altLang="ko-Kore-KR" sz="900" dirty="0"/>
              <a:t>Right</a:t>
            </a:r>
          </a:p>
          <a:p>
            <a:pPr algn="ctr"/>
            <a:r>
              <a:rPr kumimoji="1" lang="en-US" altLang="ko-Kore-KR" sz="900" dirty="0"/>
              <a:t>2.1.4</a:t>
            </a:r>
            <a:endParaRPr kumimoji="1" lang="ko-Kore-KR" altLang="en-US" sz="9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8543FCF-9C83-2F42-9D8D-E5AC2D39A5FA}"/>
              </a:ext>
            </a:extLst>
          </p:cNvPr>
          <p:cNvSpPr/>
          <p:nvPr/>
        </p:nvSpPr>
        <p:spPr>
          <a:xfrm>
            <a:off x="4436480" y="3353838"/>
            <a:ext cx="857250" cy="829144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Controller</a:t>
            </a:r>
          </a:p>
          <a:p>
            <a:pPr algn="ctr"/>
            <a:r>
              <a:rPr kumimoji="1" lang="en-US" altLang="ko-Kore-KR" sz="900" dirty="0"/>
              <a:t>2.1.1</a:t>
            </a:r>
            <a:endParaRPr kumimoji="1" lang="ko-Kore-KR" altLang="en-US" sz="9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82C793F-102E-E84B-825B-9720CC5201C5}"/>
              </a:ext>
            </a:extLst>
          </p:cNvPr>
          <p:cNvCxnSpPr>
            <a:cxnSpLocks/>
            <a:stCxn id="113" idx="6"/>
            <a:endCxn id="109" idx="1"/>
          </p:cNvCxnSpPr>
          <p:nvPr/>
        </p:nvCxnSpPr>
        <p:spPr>
          <a:xfrm>
            <a:off x="6719754" y="2379596"/>
            <a:ext cx="767488" cy="1014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30C647B-DEE3-9043-9BB4-1A3402BF71FB}"/>
              </a:ext>
            </a:extLst>
          </p:cNvPr>
          <p:cNvCxnSpPr>
            <a:cxnSpLocks/>
            <a:stCxn id="116" idx="6"/>
            <a:endCxn id="114" idx="2"/>
          </p:cNvCxnSpPr>
          <p:nvPr/>
        </p:nvCxnSpPr>
        <p:spPr>
          <a:xfrm flipV="1">
            <a:off x="5293730" y="3175006"/>
            <a:ext cx="755281" cy="59340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8838028-2759-C141-9D67-0F379D74CC92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5313659" y="3677181"/>
            <a:ext cx="837293" cy="2294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B826CC3-CCA1-4245-946E-6998D18E8223}"/>
              </a:ext>
            </a:extLst>
          </p:cNvPr>
          <p:cNvCxnSpPr>
            <a:cxnSpLocks/>
            <a:stCxn id="114" idx="6"/>
            <a:endCxn id="109" idx="2"/>
          </p:cNvCxnSpPr>
          <p:nvPr/>
        </p:nvCxnSpPr>
        <p:spPr>
          <a:xfrm>
            <a:off x="6739966" y="3175006"/>
            <a:ext cx="624985" cy="486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bject 19">
            <a:extLst>
              <a:ext uri="{FF2B5EF4-FFF2-40B4-BE49-F238E27FC236}">
                <a16:creationId xmlns:a16="http://schemas.microsoft.com/office/drawing/2014/main" id="{4625C524-E765-D64A-A35E-9D501C5A2563}"/>
              </a:ext>
            </a:extLst>
          </p:cNvPr>
          <p:cNvSpPr txBox="1"/>
          <p:nvPr/>
        </p:nvSpPr>
        <p:spPr>
          <a:xfrm>
            <a:off x="6784300" y="3306914"/>
            <a:ext cx="60533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Left Motor Command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AA6232B-6839-7140-AA35-56C40CEC14E8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6750535" y="3856705"/>
            <a:ext cx="639104" cy="45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bject 19">
            <a:extLst>
              <a:ext uri="{FF2B5EF4-FFF2-40B4-BE49-F238E27FC236}">
                <a16:creationId xmlns:a16="http://schemas.microsoft.com/office/drawing/2014/main" id="{FA774388-1E21-734F-836D-96D26028E018}"/>
              </a:ext>
            </a:extLst>
          </p:cNvPr>
          <p:cNvSpPr txBox="1"/>
          <p:nvPr/>
        </p:nvSpPr>
        <p:spPr>
          <a:xfrm>
            <a:off x="6770464" y="3772612"/>
            <a:ext cx="83505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Right Motor Command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551323C-7123-1449-ABDF-CD09009BFED0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5082480" y="2379596"/>
            <a:ext cx="894379" cy="102437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bject 19">
            <a:extLst>
              <a:ext uri="{FF2B5EF4-FFF2-40B4-BE49-F238E27FC236}">
                <a16:creationId xmlns:a16="http://schemas.microsoft.com/office/drawing/2014/main" id="{6350A38A-6264-DF43-866A-6AF53E66AB69}"/>
              </a:ext>
            </a:extLst>
          </p:cNvPr>
          <p:cNvSpPr txBox="1"/>
          <p:nvPr/>
        </p:nvSpPr>
        <p:spPr>
          <a:xfrm>
            <a:off x="5184501" y="2479349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Enable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47" name="object 19">
            <a:extLst>
              <a:ext uri="{FF2B5EF4-FFF2-40B4-BE49-F238E27FC236}">
                <a16:creationId xmlns:a16="http://schemas.microsoft.com/office/drawing/2014/main" id="{CCD64B9D-9316-B441-AC79-2D0447FA815F}"/>
              </a:ext>
            </a:extLst>
          </p:cNvPr>
          <p:cNvSpPr txBox="1"/>
          <p:nvPr/>
        </p:nvSpPr>
        <p:spPr>
          <a:xfrm>
            <a:off x="5654225" y="2798464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Disable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48" name="object 19">
            <a:extLst>
              <a:ext uri="{FF2B5EF4-FFF2-40B4-BE49-F238E27FC236}">
                <a16:creationId xmlns:a16="http://schemas.microsoft.com/office/drawing/2014/main" id="{A6D9DC32-8ACC-E84C-BF27-3E4F044D50BA}"/>
              </a:ext>
            </a:extLst>
          </p:cNvPr>
          <p:cNvSpPr txBox="1"/>
          <p:nvPr/>
        </p:nvSpPr>
        <p:spPr>
          <a:xfrm>
            <a:off x="5576462" y="3126717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Trigger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49" name="object 19">
            <a:extLst>
              <a:ext uri="{FF2B5EF4-FFF2-40B4-BE49-F238E27FC236}">
                <a16:creationId xmlns:a16="http://schemas.microsoft.com/office/drawing/2014/main" id="{1E24F417-EB02-F343-8678-88E9F19A14BE}"/>
              </a:ext>
            </a:extLst>
          </p:cNvPr>
          <p:cNvSpPr txBox="1"/>
          <p:nvPr/>
        </p:nvSpPr>
        <p:spPr>
          <a:xfrm>
            <a:off x="5471087" y="3767803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Trigger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929217DA-B711-5C4D-8F9C-707B9955F57E}"/>
              </a:ext>
            </a:extLst>
          </p:cNvPr>
          <p:cNvSpPr/>
          <p:nvPr/>
        </p:nvSpPr>
        <p:spPr>
          <a:xfrm>
            <a:off x="821882" y="1829814"/>
            <a:ext cx="822809" cy="74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Front</a:t>
            </a:r>
          </a:p>
          <a:p>
            <a:pPr algn="ctr"/>
            <a:r>
              <a:rPr kumimoji="1" lang="en-US" altLang="ko-Kore-KR" sz="900" dirty="0"/>
              <a:t>Sensor</a:t>
            </a:r>
          </a:p>
          <a:p>
            <a:pPr algn="ctr"/>
            <a:r>
              <a:rPr kumimoji="1" lang="en-US" altLang="ko-Kore-KR" sz="900" dirty="0"/>
              <a:t>Interface</a:t>
            </a:r>
          </a:p>
          <a:p>
            <a:pPr algn="ctr"/>
            <a:r>
              <a:rPr kumimoji="1" lang="en-US" altLang="ko-Kore-KR" sz="900" dirty="0"/>
              <a:t>1.1</a:t>
            </a:r>
            <a:endParaRPr kumimoji="1" lang="ko-Kore-KR" altLang="en-US" sz="900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B15EB97-6C49-434B-9876-0EA2E9F1C32C}"/>
              </a:ext>
            </a:extLst>
          </p:cNvPr>
          <p:cNvSpPr/>
          <p:nvPr/>
        </p:nvSpPr>
        <p:spPr>
          <a:xfrm>
            <a:off x="816727" y="2702085"/>
            <a:ext cx="822809" cy="74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Left Sensor</a:t>
            </a:r>
          </a:p>
          <a:p>
            <a:pPr algn="ctr"/>
            <a:r>
              <a:rPr kumimoji="1" lang="en-US" altLang="ko-Kore-KR" sz="900" dirty="0"/>
              <a:t>Interface</a:t>
            </a:r>
          </a:p>
          <a:p>
            <a:pPr algn="ctr"/>
            <a:r>
              <a:rPr kumimoji="1" lang="en-US" altLang="ko-Kore-KR" sz="900" dirty="0"/>
              <a:t>1.2</a:t>
            </a:r>
            <a:endParaRPr kumimoji="1" lang="ko-Kore-KR" altLang="en-US" sz="900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DC3E137-8ED1-C14B-ABBE-90A8D5EC3A4C}"/>
              </a:ext>
            </a:extLst>
          </p:cNvPr>
          <p:cNvSpPr/>
          <p:nvPr/>
        </p:nvSpPr>
        <p:spPr>
          <a:xfrm>
            <a:off x="820242" y="3885294"/>
            <a:ext cx="822809" cy="74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Right Sensor</a:t>
            </a:r>
          </a:p>
          <a:p>
            <a:pPr algn="ctr"/>
            <a:r>
              <a:rPr kumimoji="1" lang="en-US" altLang="ko-Kore-KR" sz="900" dirty="0"/>
              <a:t>Interface</a:t>
            </a:r>
          </a:p>
          <a:p>
            <a:pPr algn="ctr"/>
            <a:r>
              <a:rPr kumimoji="1" lang="en-US" altLang="ko-Kore-KR" sz="900" dirty="0"/>
              <a:t>1.3</a:t>
            </a:r>
            <a:endParaRPr kumimoji="1" lang="ko-Kore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B6EE4F5-2BF2-BD4F-A6B0-FFA773272AC7}"/>
              </a:ext>
            </a:extLst>
          </p:cNvPr>
          <p:cNvSpPr/>
          <p:nvPr/>
        </p:nvSpPr>
        <p:spPr>
          <a:xfrm>
            <a:off x="836532" y="4774922"/>
            <a:ext cx="822809" cy="74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Dust Sensor</a:t>
            </a:r>
          </a:p>
          <a:p>
            <a:pPr algn="ctr"/>
            <a:r>
              <a:rPr kumimoji="1" lang="en-US" altLang="ko-Kore-KR" sz="900" dirty="0"/>
              <a:t>Interface</a:t>
            </a:r>
          </a:p>
          <a:p>
            <a:pPr algn="ctr"/>
            <a:r>
              <a:rPr kumimoji="1" lang="en-US" altLang="ko-Kore-KR" sz="900" dirty="0"/>
              <a:t>1.4</a:t>
            </a:r>
            <a:endParaRPr kumimoji="1" lang="ko-Kore-KR" altLang="en-US" sz="9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B3EC2BC-9A44-5D4C-9106-7759E3E40607}"/>
              </a:ext>
            </a:extLst>
          </p:cNvPr>
          <p:cNvCxnSpPr>
            <a:cxnSpLocks/>
          </p:cNvCxnSpPr>
          <p:nvPr/>
        </p:nvCxnSpPr>
        <p:spPr>
          <a:xfrm flipV="1">
            <a:off x="5786146" y="3938754"/>
            <a:ext cx="242005" cy="795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bject 19">
            <a:extLst>
              <a:ext uri="{FF2B5EF4-FFF2-40B4-BE49-F238E27FC236}">
                <a16:creationId xmlns:a16="http://schemas.microsoft.com/office/drawing/2014/main" id="{1D3A75A8-B44C-2047-810F-5574AFD90939}"/>
              </a:ext>
            </a:extLst>
          </p:cNvPr>
          <p:cNvSpPr txBox="1"/>
          <p:nvPr/>
        </p:nvSpPr>
        <p:spPr>
          <a:xfrm>
            <a:off x="5673473" y="4088557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03E6C49-C755-6D49-B8A6-B7A77D92C1DC}"/>
              </a:ext>
            </a:extLst>
          </p:cNvPr>
          <p:cNvCxnSpPr>
            <a:cxnSpLocks/>
            <a:endCxn id="114" idx="3"/>
          </p:cNvCxnSpPr>
          <p:nvPr/>
        </p:nvCxnSpPr>
        <p:spPr>
          <a:xfrm flipV="1">
            <a:off x="5867030" y="3396751"/>
            <a:ext cx="283169" cy="10763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bject 19">
            <a:extLst>
              <a:ext uri="{FF2B5EF4-FFF2-40B4-BE49-F238E27FC236}">
                <a16:creationId xmlns:a16="http://schemas.microsoft.com/office/drawing/2014/main" id="{C2AE85E0-8B58-0E49-B709-1838096E3328}"/>
              </a:ext>
            </a:extLst>
          </p:cNvPr>
          <p:cNvSpPr txBox="1"/>
          <p:nvPr/>
        </p:nvSpPr>
        <p:spPr>
          <a:xfrm>
            <a:off x="5816916" y="3475692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2631F7F-6415-CF43-A2F1-60EECE85DB92}"/>
              </a:ext>
            </a:extLst>
          </p:cNvPr>
          <p:cNvSpPr/>
          <p:nvPr/>
        </p:nvSpPr>
        <p:spPr>
          <a:xfrm>
            <a:off x="4348545" y="4954280"/>
            <a:ext cx="1000141" cy="907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Determine</a:t>
            </a:r>
          </a:p>
          <a:p>
            <a:pPr algn="ctr"/>
            <a:r>
              <a:rPr kumimoji="1" lang="en-US" altLang="ko-Kore-KR" sz="900" dirty="0"/>
              <a:t>Cleaner</a:t>
            </a:r>
          </a:p>
          <a:p>
            <a:pPr algn="ctr"/>
            <a:r>
              <a:rPr kumimoji="1" lang="en-US" altLang="ko-Kore-KR" sz="900" dirty="0"/>
              <a:t>2.1.</a:t>
            </a:r>
            <a:r>
              <a:rPr kumimoji="1" lang="en-US" altLang="ko-KR" sz="900" dirty="0"/>
              <a:t>6</a:t>
            </a:r>
            <a:endParaRPr kumimoji="1" lang="ko-Kore-KR" altLang="en-US" sz="9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A3549AD-A60A-EE4D-94DA-432B7E5F854D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5348686" y="5408202"/>
            <a:ext cx="11319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bject 19">
            <a:extLst>
              <a:ext uri="{FF2B5EF4-FFF2-40B4-BE49-F238E27FC236}">
                <a16:creationId xmlns:a16="http://schemas.microsoft.com/office/drawing/2014/main" id="{CAC94D7A-2DB3-6D4A-946C-B2A32FD389A1}"/>
              </a:ext>
            </a:extLst>
          </p:cNvPr>
          <p:cNvSpPr txBox="1"/>
          <p:nvPr/>
        </p:nvSpPr>
        <p:spPr>
          <a:xfrm>
            <a:off x="5620055" y="5135669"/>
            <a:ext cx="60533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Cleaner Command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A7A321B-E61C-424B-83E3-8BEE0F497BDF}"/>
              </a:ext>
            </a:extLst>
          </p:cNvPr>
          <p:cNvSpPr/>
          <p:nvPr/>
        </p:nvSpPr>
        <p:spPr>
          <a:xfrm>
            <a:off x="6054184" y="4330483"/>
            <a:ext cx="702455" cy="637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Turn</a:t>
            </a:r>
          </a:p>
          <a:p>
            <a:pPr algn="ctr"/>
            <a:r>
              <a:rPr kumimoji="1" lang="en-US" altLang="ko-Kore-KR" sz="900" dirty="0"/>
              <a:t>Back</a:t>
            </a:r>
          </a:p>
          <a:p>
            <a:pPr algn="ctr"/>
            <a:r>
              <a:rPr kumimoji="1" lang="en-US" altLang="ko-Kore-KR" sz="900" dirty="0"/>
              <a:t>2.1.</a:t>
            </a:r>
            <a:r>
              <a:rPr kumimoji="1" lang="en-US" altLang="ko-KR" sz="900" dirty="0"/>
              <a:t>5</a:t>
            </a:r>
            <a:endParaRPr kumimoji="1" lang="ko-Kore-KR" altLang="en-US" sz="9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C18B5C6-ED59-2E44-9FC9-62529FD9140C}"/>
              </a:ext>
            </a:extLst>
          </p:cNvPr>
          <p:cNvCxnSpPr>
            <a:cxnSpLocks/>
            <a:stCxn id="116" idx="5"/>
          </p:cNvCxnSpPr>
          <p:nvPr/>
        </p:nvCxnSpPr>
        <p:spPr>
          <a:xfrm>
            <a:off x="5168189" y="4061557"/>
            <a:ext cx="927930" cy="38951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19">
            <a:extLst>
              <a:ext uri="{FF2B5EF4-FFF2-40B4-BE49-F238E27FC236}">
                <a16:creationId xmlns:a16="http://schemas.microsoft.com/office/drawing/2014/main" id="{E4226711-57E3-5D44-900B-DF1E05312831}"/>
              </a:ext>
            </a:extLst>
          </p:cNvPr>
          <p:cNvSpPr txBox="1"/>
          <p:nvPr/>
        </p:nvSpPr>
        <p:spPr>
          <a:xfrm>
            <a:off x="5403275" y="4215008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Trigger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0DF635C-72A5-1549-89DF-0B217489047F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5670224" y="4506085"/>
            <a:ext cx="383960" cy="1432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bject 19">
            <a:extLst>
              <a:ext uri="{FF2B5EF4-FFF2-40B4-BE49-F238E27FC236}">
                <a16:creationId xmlns:a16="http://schemas.microsoft.com/office/drawing/2014/main" id="{EED70FFF-D855-4B49-BAE1-A4B2EABE9626}"/>
              </a:ext>
            </a:extLst>
          </p:cNvPr>
          <p:cNvSpPr txBox="1"/>
          <p:nvPr/>
        </p:nvSpPr>
        <p:spPr>
          <a:xfrm>
            <a:off x="5655603" y="4514579"/>
            <a:ext cx="60533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BC1DFC4-E882-E043-9EC4-9D548D761F4C}"/>
              </a:ext>
            </a:extLst>
          </p:cNvPr>
          <p:cNvCxnSpPr>
            <a:cxnSpLocks/>
            <a:stCxn id="91" idx="6"/>
            <a:endCxn id="109" idx="3"/>
          </p:cNvCxnSpPr>
          <p:nvPr/>
        </p:nvCxnSpPr>
        <p:spPr>
          <a:xfrm flipV="1">
            <a:off x="6756639" y="3929814"/>
            <a:ext cx="730603" cy="719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bject 19">
            <a:extLst>
              <a:ext uri="{FF2B5EF4-FFF2-40B4-BE49-F238E27FC236}">
                <a16:creationId xmlns:a16="http://schemas.microsoft.com/office/drawing/2014/main" id="{953FB0E0-06F3-AB47-9B57-5531F4C1F689}"/>
              </a:ext>
            </a:extLst>
          </p:cNvPr>
          <p:cNvSpPr txBox="1"/>
          <p:nvPr/>
        </p:nvSpPr>
        <p:spPr>
          <a:xfrm>
            <a:off x="6859302" y="4273359"/>
            <a:ext cx="83505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b="1" dirty="0">
                <a:latin typeface="Arial"/>
                <a:cs typeface="Arial"/>
              </a:rPr>
              <a:t>Turn Motor Command</a:t>
            </a:r>
            <a:endParaRPr sz="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39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95AB-DD22-8D40-A8C0-67C8AB1A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3 - Data Dictionary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C1BBC0-BD3D-1E4B-886C-40A7CEC1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38157"/>
              </p:ext>
            </p:extLst>
          </p:nvPr>
        </p:nvGraphicFramePr>
        <p:xfrm>
          <a:off x="200769" y="1449521"/>
          <a:ext cx="8742461" cy="508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30">
                  <a:extLst>
                    <a:ext uri="{9D8B030D-6E8A-4147-A177-3AD203B41FA5}">
                      <a16:colId xmlns:a16="http://schemas.microsoft.com/office/drawing/2014/main" val="2094411561"/>
                    </a:ext>
                  </a:extLst>
                </a:gridCol>
                <a:gridCol w="3824577">
                  <a:extLst>
                    <a:ext uri="{9D8B030D-6E8A-4147-A177-3AD203B41FA5}">
                      <a16:colId xmlns:a16="http://schemas.microsoft.com/office/drawing/2014/main" val="883024371"/>
                    </a:ext>
                  </a:extLst>
                </a:gridCol>
                <a:gridCol w="2914154">
                  <a:extLst>
                    <a:ext uri="{9D8B030D-6E8A-4147-A177-3AD203B41FA5}">
                      <a16:colId xmlns:a16="http://schemas.microsoft.com/office/drawing/2014/main" val="2381556092"/>
                    </a:ext>
                  </a:extLst>
                </a:gridCol>
              </a:tblGrid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Input/Output Event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Description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Format/Type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5493578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Front Sensor Input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전방의</a:t>
                      </a:r>
                      <a:r>
                        <a:rPr lang="ko-KR" altLang="en-US" sz="1000" dirty="0"/>
                        <a:t> 장애물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0~1024</a:t>
                      </a:r>
                      <a:r>
                        <a:rPr lang="en-US" altLang="ko-Kore-KR" sz="1000" dirty="0"/>
                        <a:t>, Interrupt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1298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Left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좌측의</a:t>
                      </a:r>
                      <a:r>
                        <a:rPr lang="ko-KR" altLang="en-US" sz="1000" dirty="0"/>
                        <a:t> 장애물을 주기적으로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0~1024</a:t>
                      </a:r>
                      <a:r>
                        <a:rPr lang="en-US" altLang="ko-Kore-KR" sz="1000" dirty="0"/>
                        <a:t>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089089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Right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우측의</a:t>
                      </a:r>
                      <a:r>
                        <a:rPr lang="ko-KR" altLang="en-US" sz="1000" dirty="0"/>
                        <a:t> 장애물을 주기적으로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0~1024</a:t>
                      </a:r>
                      <a:r>
                        <a:rPr lang="en-US" altLang="ko-Kore-KR" sz="1000" dirty="0"/>
                        <a:t>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6563167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Dust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바닥의 먼지를 주기적으로 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0~1024</a:t>
                      </a:r>
                      <a:r>
                        <a:rPr lang="en-US" altLang="ko-Kore-KR" sz="1000" dirty="0"/>
                        <a:t>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80565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Front Obstacle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R" altLang="en-US" sz="1000" dirty="0"/>
                        <a:t>전방에 장애물이 존재하는지에 대한 값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3856222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Left Obstacle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R" altLang="en-US" sz="1000" dirty="0"/>
                        <a:t>좌측에 장애물이 존재하는지에 대한 값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5401495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Right Obstacle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RVC </a:t>
                      </a:r>
                      <a:r>
                        <a:rPr lang="ko-KR" altLang="en-US" sz="1000" dirty="0"/>
                        <a:t>우측에 장애물이 존재하는지에 대한 값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3503531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Dust Existence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바닥에 먼지가 존재하는지에 대한 값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1077600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Obstacle Location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/>
                        <a:t>장애물이</a:t>
                      </a:r>
                      <a:r>
                        <a:rPr lang="ko-KR" altLang="en-US" sz="1000" dirty="0"/>
                        <a:t> 있는 방향에 대한 정보를 가지고있는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Forward/Left/Right</a:t>
                      </a:r>
                      <a:r>
                        <a:rPr lang="ko-KR" altLang="en-US" sz="1000" dirty="0"/>
                        <a:t> 각각 </a:t>
                      </a:r>
                      <a:r>
                        <a:rPr lang="en-US" altLang="ko-KR" sz="1000" dirty="0"/>
                        <a:t>0,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로 존재하는지 저장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0425741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Dust Existence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/>
                        <a:t>바닥에</a:t>
                      </a:r>
                      <a:r>
                        <a:rPr lang="ko-KR" altLang="en-US" sz="1000" dirty="0"/>
                        <a:t> 먼지 존재 여부를 가지고있는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2010332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Forward Motor Command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RVC</a:t>
                      </a:r>
                      <a:r>
                        <a:rPr lang="ko-KR" altLang="en-US" sz="1000" dirty="0"/>
                        <a:t>가 앞으로 가야 하는지 전달하는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913305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Left Motor Command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RVC</a:t>
                      </a:r>
                      <a:r>
                        <a:rPr lang="ko-KR" altLang="en-US" sz="1000" dirty="0"/>
                        <a:t>가 왼쪽 가야 하는지 전달하는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0300711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Right Motor Command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RVC</a:t>
                      </a:r>
                      <a:r>
                        <a:rPr lang="ko-KR" altLang="en-US" sz="1000" dirty="0"/>
                        <a:t>가 오른쪽 가야 하는지 전달하는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52737815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Turn Motor Command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RVC</a:t>
                      </a:r>
                      <a:r>
                        <a:rPr lang="ko-KR" altLang="en-US" sz="1000" dirty="0"/>
                        <a:t>가 한바퀴 돌아야 하는지 전달하는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3236163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Cleaner Command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On(</a:t>
                      </a:r>
                      <a:r>
                        <a:rPr lang="ko-KR" altLang="en-US" sz="1000" dirty="0"/>
                        <a:t>켜져만 있는 상태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Off(</a:t>
                      </a:r>
                      <a:r>
                        <a:rPr lang="ko-KR" altLang="en-US" sz="1000" dirty="0"/>
                        <a:t>꺼진 상태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Up(</a:t>
                      </a:r>
                      <a:r>
                        <a:rPr lang="ko-KR" altLang="en-US" sz="1000" dirty="0"/>
                        <a:t>가동하여 먼지를 흡입 중인 상태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On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켜져만 있는 상태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ore-KR" sz="1000" dirty="0"/>
                        <a:t> / Off / Up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가동중인 상태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860047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Direction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Motor</a:t>
                      </a:r>
                      <a:r>
                        <a:rPr lang="ko-Kore-KR" altLang="en-US" sz="1000" dirty="0"/>
                        <a:t>에</a:t>
                      </a:r>
                      <a:r>
                        <a:rPr lang="ko-KR" altLang="en-US" sz="1000" dirty="0"/>
                        <a:t>게 전달하는 방향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Forward / Left / Right / Stop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8875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Clean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Cleaner</a:t>
                      </a:r>
                      <a:r>
                        <a:rPr lang="ko-KR" altLang="en-US" sz="1000" dirty="0"/>
                        <a:t>에게 전달하는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On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켜져만 있는 상태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ore-KR" sz="1000" dirty="0"/>
                        <a:t> / Off / Up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가동중인 상태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026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5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/>
        </p:nvGraphicFramePr>
        <p:xfrm>
          <a:off x="497681" y="1758220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Sensor 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</a:t>
                      </a:r>
                      <a:r>
                        <a:rPr 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프로세스는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“Front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전방에 장애물이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“Front Obstacle”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7E72F09-0846-2C4C-9975-681E83F641C6}"/>
              </a:ext>
            </a:extLst>
          </p:cNvPr>
          <p:cNvGraphicFramePr>
            <a:graphicFrameLocks noGrp="1"/>
          </p:cNvGraphicFramePr>
          <p:nvPr/>
        </p:nvGraphicFramePr>
        <p:xfrm>
          <a:off x="497681" y="3370802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Right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Right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Right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주기적으로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“Right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우측에 장애물이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“Right Obstacle＂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E524094-0D57-FE4B-808C-3819788834C5}"/>
              </a:ext>
            </a:extLst>
          </p:cNvPr>
          <p:cNvGraphicFramePr>
            <a:graphicFrameLocks noGrp="1"/>
          </p:cNvGraphicFramePr>
          <p:nvPr/>
        </p:nvGraphicFramePr>
        <p:xfrm>
          <a:off x="497681" y="4983384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Determine Obstacle Location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Obstacle, Left Obstacle, Right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Obstacle Location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“Front Obstacle, Left Obstacle, Right Obstacle”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받은 후 각 방향에 장애물이 존재하는지 나타내는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“Obstacle Location”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 후 메모리에 저장한다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19E5B41-4DC8-CD49-A325-FC6FAFD841AD}"/>
              </a:ext>
            </a:extLst>
          </p:cNvPr>
          <p:cNvGraphicFramePr>
            <a:graphicFrameLocks noGrp="1"/>
          </p:cNvGraphicFramePr>
          <p:nvPr/>
        </p:nvGraphicFramePr>
        <p:xfrm>
          <a:off x="4470241" y="4983384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1.6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Determine Dust Existence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Existence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altLang="ko-Kore-KR" sz="800" spc="-5" dirty="0">
                          <a:latin typeface="Arial"/>
                          <a:cs typeface="Arial"/>
                        </a:rPr>
                        <a:t>Dust Existence</a:t>
                      </a:r>
                      <a:endParaRPr lang="en-US" altLang="ko-Kore-KR"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Existence”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해당 변수를 메모리에 저장한다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63A28F3-CD61-FE41-9669-3BB01E8803C8}"/>
              </a:ext>
            </a:extLst>
          </p:cNvPr>
          <p:cNvGraphicFramePr>
            <a:graphicFrameLocks noGrp="1"/>
          </p:cNvGraphicFramePr>
          <p:nvPr/>
        </p:nvGraphicFramePr>
        <p:xfrm>
          <a:off x="4470241" y="3370802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Dust Existence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주기적으로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먼지가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Existence＂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0A57DA2A-7594-2846-96DD-5C01C47B1D7F}"/>
              </a:ext>
            </a:extLst>
          </p:cNvPr>
          <p:cNvGraphicFramePr>
            <a:graphicFrameLocks noGrp="1"/>
          </p:cNvGraphicFramePr>
          <p:nvPr/>
        </p:nvGraphicFramePr>
        <p:xfrm>
          <a:off x="4470241" y="1758219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1.2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Left Sensor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Left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Left Obstacle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주기적으로 아날로그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“Left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좌측에 장애물이 존재하는지를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변수인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“Left Obstacle＂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7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3 -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/>
        </p:nvGraphicFramePr>
        <p:xfrm>
          <a:off x="497681" y="1758220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2.1.1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Controller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Obstacle Location, Dust Existence,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Enable, Disable, Triger, Cleaner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메모리로부터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“Obstacle Location, Dust Existence”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가져온 후 상황에 맞게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“Move Forward”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“Enable/Disable” Control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“Turn Left,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Turn Right“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“Trigger” Control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보내준다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C62AF28-DE1B-7F48-986E-EC45BB69D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42593"/>
              </p:ext>
            </p:extLst>
          </p:nvPr>
        </p:nvGraphicFramePr>
        <p:xfrm>
          <a:off x="4572000" y="1758219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2.1.2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Move Forward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Enable, Disable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Forward Motor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“Controller”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로부터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“Enable/Disable”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받은 후 각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맞게 앞으로 가거나 가지않는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것을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“Forward Motor Command”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1CB1C4-E826-4D4A-A855-388BBDD5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19036"/>
              </p:ext>
            </p:extLst>
          </p:nvPr>
        </p:nvGraphicFramePr>
        <p:xfrm>
          <a:off x="4572000" y="3390435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2.1.4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Turn Right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Trigger,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Right Motor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“Controller”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로부터 주기적으로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“Trigger”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받은 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“Trigger”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맞게 우로 가거나 가지 않는 것을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“Right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Motor Command”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47798BA9-FA0D-B94F-B99C-B668A74E3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01474"/>
              </p:ext>
            </p:extLst>
          </p:nvPr>
        </p:nvGraphicFramePr>
        <p:xfrm>
          <a:off x="497681" y="3392294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2.1.3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Turn Left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Trigger,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Left Motor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“Controller”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로부터 주기적으로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“Trigger”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받은 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“Trigger”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맞게 좌로 가거나 가지 않는 것을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“Left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Motor Command”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8E6AA1A3-0BB3-3B4C-BD90-00947FE2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9317"/>
              </p:ext>
            </p:extLst>
          </p:nvPr>
        </p:nvGraphicFramePr>
        <p:xfrm>
          <a:off x="497681" y="5026368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2.1.5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Turn Back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Trigger,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Turn Motor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“Controller”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로부터 주기적으로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“Trigger”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받은 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“Trigger”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맞게 한바퀴를 돌아야 하는지를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True/False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 나타낸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“Turn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Motor Command”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78DCA70D-36BC-7340-AEE5-616C43C8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4129"/>
              </p:ext>
            </p:extLst>
          </p:nvPr>
        </p:nvGraphicFramePr>
        <p:xfrm>
          <a:off x="4572000" y="5026368"/>
          <a:ext cx="3576638" cy="154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2.1.6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Determine Cleaner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Cleaner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altLang="ko-Kore-KR" sz="800" spc="-5" dirty="0">
                          <a:latin typeface="Arial"/>
                          <a:cs typeface="Arial"/>
                        </a:rPr>
                        <a:t>Cleaner Command</a:t>
                      </a:r>
                      <a:endParaRPr lang="en-US" altLang="ko-Kore-KR"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“Cleaner Command”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해당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“Cleaner Interface”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전달해준다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08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3 - Process Specification</a:t>
            </a:r>
            <a:endParaRPr kumimoji="1" lang="ko-Kore-KR" altLang="en-US" dirty="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04126E1-2472-754C-9317-90867563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32246"/>
              </p:ext>
            </p:extLst>
          </p:nvPr>
        </p:nvGraphicFramePr>
        <p:xfrm>
          <a:off x="628650" y="2056829"/>
          <a:ext cx="3576638" cy="167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2.2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Motor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Forward Motor Command,</a:t>
                      </a:r>
                      <a:r>
                        <a:rPr lang="en-US" altLang="ko-Kore-KR" sz="800" spc="-5" dirty="0">
                          <a:latin typeface="Arial"/>
                          <a:cs typeface="Arial"/>
                        </a:rPr>
                        <a:t> Left Motor Command</a:t>
                      </a:r>
                      <a:endParaRPr lang="en-US" altLang="ko-Kore-KR" sz="800" dirty="0">
                        <a:latin typeface="Arial"/>
                        <a:cs typeface="Arial"/>
                      </a:endParaRPr>
                    </a:p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ko-Kore-KR" sz="800" spc="-5" dirty="0">
                          <a:latin typeface="Arial"/>
                          <a:cs typeface="Arial"/>
                        </a:rPr>
                        <a:t> Right Motor Command</a:t>
                      </a:r>
                      <a:endParaRPr lang="en-US" altLang="ko-Kore-KR" sz="8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Direction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“Motor Command”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앞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왼쪽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오른쪽에 장애물이 존재하는지 나타내는 값을 변수 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“Direction”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altLang="ko-Kore-KR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9B06518-86B6-2E4D-83FC-B2F4652B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60325"/>
              </p:ext>
            </p:extLst>
          </p:nvPr>
        </p:nvGraphicFramePr>
        <p:xfrm>
          <a:off x="4702969" y="2056829"/>
          <a:ext cx="3576638" cy="1372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2.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Cleaner Interface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Cleaner Command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해당 프로세스는 입력 값인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“Cleaner Command”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를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받은 후 해당 데이터에 따라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On/Off/Up 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명령을 변수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할당한다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1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020DC-6502-2F4F-82F4-5DD13806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4</a:t>
            </a:r>
            <a:endParaRPr kumimoji="1" lang="ko-Kore-KR" altLang="en-US" dirty="0"/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591DE20B-2701-F646-BD2A-265B26489228}"/>
              </a:ext>
            </a:extLst>
          </p:cNvPr>
          <p:cNvSpPr txBox="1"/>
          <p:nvPr/>
        </p:nvSpPr>
        <p:spPr>
          <a:xfrm>
            <a:off x="2971416" y="4256641"/>
            <a:ext cx="47148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80010">
              <a:spcBef>
                <a:spcPts val="75"/>
              </a:spcBef>
            </a:pPr>
            <a:r>
              <a:rPr sz="900" b="1" spc="-4" dirty="0">
                <a:solidFill>
                  <a:srgbClr val="FFFFFF"/>
                </a:solidFill>
                <a:latin typeface="Arial"/>
                <a:cs typeface="Arial"/>
              </a:rPr>
              <a:t>Move 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900" b="1" spc="8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900"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B0251ABC-EFA4-2246-8FDE-EBBC6C69610B}"/>
              </a:ext>
            </a:extLst>
          </p:cNvPr>
          <p:cNvSpPr txBox="1"/>
          <p:nvPr/>
        </p:nvSpPr>
        <p:spPr>
          <a:xfrm>
            <a:off x="4241161" y="2775899"/>
            <a:ext cx="1204148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/ </a:t>
            </a:r>
            <a:r>
              <a:rPr sz="750" spc="-4" dirty="0">
                <a:latin typeface="Arial"/>
                <a:cs typeface="Arial"/>
              </a:rPr>
              <a:t>Enable </a:t>
            </a:r>
            <a:r>
              <a:rPr sz="750" dirty="0">
                <a:latin typeface="Arial"/>
                <a:cs typeface="Arial"/>
              </a:rPr>
              <a:t>“Move Forward”, </a:t>
            </a:r>
            <a:endParaRPr lang="en-US" sz="750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Cleaner </a:t>
            </a:r>
            <a:r>
              <a:rPr sz="750" dirty="0">
                <a:latin typeface="Arial"/>
                <a:cs typeface="Arial"/>
              </a:rPr>
              <a:t>Command</a:t>
            </a:r>
            <a:r>
              <a:rPr sz="750" spc="-113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(On)</a:t>
            </a:r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9159C133-E95E-024D-B3A7-D9EB4A433848}"/>
              </a:ext>
            </a:extLst>
          </p:cNvPr>
          <p:cNvSpPr txBox="1"/>
          <p:nvPr/>
        </p:nvSpPr>
        <p:spPr>
          <a:xfrm>
            <a:off x="5264603" y="3397915"/>
            <a:ext cx="111347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just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Tick [F &amp;&amp;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lang="en-US" sz="750" spc="-15" dirty="0">
                <a:latin typeface="Arial"/>
                <a:cs typeface="Arial"/>
              </a:rPr>
              <a:t>L &amp;&amp; </a:t>
            </a:r>
            <a:r>
              <a:rPr sz="750" spc="-4" dirty="0">
                <a:latin typeface="Arial"/>
                <a:cs typeface="Arial"/>
              </a:rPr>
              <a:t>!R]</a:t>
            </a:r>
            <a:endParaRPr sz="750" dirty="0">
              <a:latin typeface="Arial"/>
              <a:cs typeface="Arial"/>
            </a:endParaRPr>
          </a:p>
          <a:p>
            <a:pPr marL="61913" marR="3810" indent="-52864" algn="just"/>
            <a:r>
              <a:rPr sz="750" dirty="0">
                <a:latin typeface="Arial"/>
                <a:cs typeface="Arial"/>
              </a:rPr>
              <a:t>/ Disable “Move</a:t>
            </a:r>
            <a:r>
              <a:rPr sz="750" spc="-6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Forward”,  Cleaner Command</a:t>
            </a:r>
            <a:r>
              <a:rPr sz="750" spc="-6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(Off),  Trigger “Turn</a:t>
            </a:r>
            <a:r>
              <a:rPr sz="750" spc="-4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Right”</a:t>
            </a: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341AFBA7-F438-6949-9D91-CF4FF576C97B}"/>
              </a:ext>
            </a:extLst>
          </p:cNvPr>
          <p:cNvSpPr txBox="1"/>
          <p:nvPr/>
        </p:nvSpPr>
        <p:spPr>
          <a:xfrm>
            <a:off x="4718821" y="4193845"/>
            <a:ext cx="1091565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Tick</a:t>
            </a:r>
          </a:p>
          <a:p>
            <a:pPr marL="61913" marR="3810" indent="-52864"/>
            <a:r>
              <a:rPr sz="750" dirty="0">
                <a:latin typeface="Arial"/>
                <a:cs typeface="Arial"/>
              </a:rPr>
              <a:t>/ </a:t>
            </a:r>
            <a:r>
              <a:rPr sz="750" spc="-4" dirty="0">
                <a:latin typeface="Arial"/>
                <a:cs typeface="Arial"/>
              </a:rPr>
              <a:t>Enable </a:t>
            </a:r>
            <a:r>
              <a:rPr sz="750" dirty="0">
                <a:latin typeface="Arial"/>
                <a:cs typeface="Arial"/>
              </a:rPr>
              <a:t>“Move</a:t>
            </a:r>
            <a:r>
              <a:rPr sz="750" spc="-86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Forward”,  </a:t>
            </a:r>
            <a:r>
              <a:rPr sz="750" spc="-4" dirty="0">
                <a:latin typeface="Arial"/>
                <a:cs typeface="Arial"/>
              </a:rPr>
              <a:t>Cleaner Command</a:t>
            </a:r>
            <a:r>
              <a:rPr sz="750" spc="-6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(On)</a:t>
            </a:r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ED9B10E1-7CD4-B74C-984E-FA1DA3DA0763}"/>
              </a:ext>
            </a:extLst>
          </p:cNvPr>
          <p:cNvSpPr txBox="1"/>
          <p:nvPr/>
        </p:nvSpPr>
        <p:spPr>
          <a:xfrm>
            <a:off x="2096239" y="2619402"/>
            <a:ext cx="111347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just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Tick [F &amp;&amp;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!L]</a:t>
            </a:r>
            <a:endParaRPr sz="750" dirty="0">
              <a:latin typeface="Arial"/>
              <a:cs typeface="Arial"/>
            </a:endParaRPr>
          </a:p>
          <a:p>
            <a:pPr marL="61913" marR="3810" indent="-52864" algn="just"/>
            <a:r>
              <a:rPr sz="750" dirty="0">
                <a:latin typeface="Arial"/>
                <a:cs typeface="Arial"/>
              </a:rPr>
              <a:t>/ Disable “Move</a:t>
            </a:r>
            <a:r>
              <a:rPr sz="750" spc="-6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Forward”,  Cleaner Command (Off),  </a:t>
            </a:r>
            <a:r>
              <a:rPr sz="750" dirty="0">
                <a:latin typeface="Arial"/>
                <a:cs typeface="Arial"/>
              </a:rPr>
              <a:t>Trigger “Turn</a:t>
            </a:r>
            <a:r>
              <a:rPr sz="750" spc="-41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Left”</a:t>
            </a:r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61E1323C-678F-9A4C-A7DF-1A28F59035A7}"/>
              </a:ext>
            </a:extLst>
          </p:cNvPr>
          <p:cNvSpPr txBox="1"/>
          <p:nvPr/>
        </p:nvSpPr>
        <p:spPr>
          <a:xfrm>
            <a:off x="2172478" y="3408459"/>
            <a:ext cx="1091565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Tick</a:t>
            </a:r>
          </a:p>
          <a:p>
            <a:pPr marL="61913" marR="3810" indent="-52864"/>
            <a:r>
              <a:rPr sz="750" dirty="0">
                <a:latin typeface="Arial"/>
                <a:cs typeface="Arial"/>
              </a:rPr>
              <a:t>/ </a:t>
            </a:r>
            <a:r>
              <a:rPr sz="750" spc="-4" dirty="0">
                <a:latin typeface="Arial"/>
                <a:cs typeface="Arial"/>
              </a:rPr>
              <a:t>Enable </a:t>
            </a:r>
            <a:r>
              <a:rPr sz="750" dirty="0">
                <a:latin typeface="Arial"/>
                <a:cs typeface="Arial"/>
              </a:rPr>
              <a:t>“Move</a:t>
            </a:r>
            <a:r>
              <a:rPr sz="750" spc="-86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Forward”,  </a:t>
            </a:r>
            <a:r>
              <a:rPr sz="750" spc="-4" dirty="0">
                <a:latin typeface="Arial"/>
                <a:cs typeface="Arial"/>
              </a:rPr>
              <a:t>Cleaner Command</a:t>
            </a:r>
            <a:r>
              <a:rPr sz="750" spc="-56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(On)</a:t>
            </a: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6D23ECFA-162F-D540-B235-848E75CDD57C}"/>
              </a:ext>
            </a:extLst>
          </p:cNvPr>
          <p:cNvSpPr txBox="1"/>
          <p:nvPr/>
        </p:nvSpPr>
        <p:spPr>
          <a:xfrm>
            <a:off x="2624712" y="4947110"/>
            <a:ext cx="111347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Tick [F &amp;&amp; </a:t>
            </a:r>
            <a:r>
              <a:rPr sz="750" dirty="0">
                <a:latin typeface="Arial"/>
                <a:cs typeface="Arial"/>
              </a:rPr>
              <a:t>L </a:t>
            </a:r>
            <a:r>
              <a:rPr sz="750" spc="-4" dirty="0">
                <a:latin typeface="Arial"/>
                <a:cs typeface="Arial"/>
              </a:rPr>
              <a:t>&amp;&amp;</a:t>
            </a:r>
            <a:r>
              <a:rPr sz="750" spc="-3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R]</a:t>
            </a:r>
            <a:endParaRPr sz="750" dirty="0">
              <a:latin typeface="Arial"/>
              <a:cs typeface="Arial"/>
            </a:endParaRPr>
          </a:p>
          <a:p>
            <a:pPr marL="61913" marR="3810" indent="-52864"/>
            <a:r>
              <a:rPr sz="750" dirty="0">
                <a:latin typeface="Arial"/>
                <a:cs typeface="Arial"/>
              </a:rPr>
              <a:t>/ Disable “Move</a:t>
            </a:r>
            <a:r>
              <a:rPr sz="750" spc="-6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Forward”,  Cleaner Command</a:t>
            </a:r>
            <a:r>
              <a:rPr sz="750" spc="-6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(Off),</a:t>
            </a:r>
            <a:endParaRPr lang="en-US" sz="750" dirty="0">
              <a:latin typeface="Arial"/>
              <a:cs typeface="Arial"/>
            </a:endParaRPr>
          </a:p>
          <a:p>
            <a:pPr marL="61913" marR="3810" indent="-52864"/>
            <a:r>
              <a:rPr lang="en-US" sz="750" dirty="0">
                <a:latin typeface="Arial"/>
                <a:cs typeface="Arial"/>
              </a:rPr>
              <a:t>	Trigger “Turn Back”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FD7D8D7-385F-BA4E-A162-3715C7127279}"/>
              </a:ext>
            </a:extLst>
          </p:cNvPr>
          <p:cNvSpPr/>
          <p:nvPr/>
        </p:nvSpPr>
        <p:spPr>
          <a:xfrm>
            <a:off x="4365380" y="1937102"/>
            <a:ext cx="413239" cy="41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2CC8C7-9F96-F64F-BE59-50A14B79CB77}"/>
              </a:ext>
            </a:extLst>
          </p:cNvPr>
          <p:cNvSpPr/>
          <p:nvPr/>
        </p:nvSpPr>
        <p:spPr>
          <a:xfrm>
            <a:off x="3423158" y="3146240"/>
            <a:ext cx="126653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Move</a:t>
            </a:r>
          </a:p>
          <a:p>
            <a:pPr algn="ctr"/>
            <a:r>
              <a:rPr kumimoji="1" lang="en-US" altLang="ko-Kore-KR" sz="1200" dirty="0"/>
              <a:t>Forward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7F5EEF-467E-AE4B-B6DE-12DD52CA837D}"/>
              </a:ext>
            </a:extLst>
          </p:cNvPr>
          <p:cNvSpPr/>
          <p:nvPr/>
        </p:nvSpPr>
        <p:spPr>
          <a:xfrm>
            <a:off x="648746" y="3141685"/>
            <a:ext cx="126653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Turn Left</a:t>
            </a:r>
            <a:endParaRPr kumimoji="1" lang="ko-Kore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0BE72B-217E-4746-90B2-1E4C868F8A1F}"/>
              </a:ext>
            </a:extLst>
          </p:cNvPr>
          <p:cNvSpPr/>
          <p:nvPr/>
        </p:nvSpPr>
        <p:spPr>
          <a:xfrm>
            <a:off x="5976376" y="5216003"/>
            <a:ext cx="126653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Turn Right</a:t>
            </a:r>
            <a:endParaRPr kumimoji="1" lang="ko-Kore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0D1401-0A27-1B45-9137-F9FD87D7553A}"/>
              </a:ext>
            </a:extLst>
          </p:cNvPr>
          <p:cNvSpPr/>
          <p:nvPr/>
        </p:nvSpPr>
        <p:spPr>
          <a:xfrm>
            <a:off x="3447219" y="6256259"/>
            <a:ext cx="126653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Turn Back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0FE8FA-322B-FF46-A13F-5D9C04643C96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4056426" y="2289824"/>
            <a:ext cx="369471" cy="85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92D4C0E-5945-DD4E-A717-7D9A5C0A423B}"/>
              </a:ext>
            </a:extLst>
          </p:cNvPr>
          <p:cNvCxnSpPr>
            <a:cxnSpLocks/>
          </p:cNvCxnSpPr>
          <p:nvPr/>
        </p:nvCxnSpPr>
        <p:spPr>
          <a:xfrm flipH="1" flipV="1">
            <a:off x="1915283" y="3197176"/>
            <a:ext cx="1453634" cy="1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87E81C3-DF90-F64A-A448-0F0E929F7A80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1915282" y="3317531"/>
            <a:ext cx="1507876" cy="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E0020DD-98B5-074E-A875-E0CEF868936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689694" y="3159447"/>
            <a:ext cx="1919950" cy="20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1FA32D1-4C5D-3049-8E4B-81814FC54CD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4530579" y="3521847"/>
            <a:ext cx="1445797" cy="18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46CAA8-B2B5-9942-A369-BBD31E7FE28F}"/>
              </a:ext>
            </a:extLst>
          </p:cNvPr>
          <p:cNvCxnSpPr>
            <a:cxnSpLocks/>
          </p:cNvCxnSpPr>
          <p:nvPr/>
        </p:nvCxnSpPr>
        <p:spPr>
          <a:xfrm>
            <a:off x="3777307" y="3440909"/>
            <a:ext cx="2292" cy="28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EA40BB5-A4F2-B947-9427-19070E47E533}"/>
              </a:ext>
            </a:extLst>
          </p:cNvPr>
          <p:cNvCxnSpPr>
            <a:cxnSpLocks/>
          </p:cNvCxnSpPr>
          <p:nvPr/>
        </p:nvCxnSpPr>
        <p:spPr>
          <a:xfrm flipV="1">
            <a:off x="4295137" y="3478962"/>
            <a:ext cx="19076" cy="277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bject 28">
            <a:extLst>
              <a:ext uri="{FF2B5EF4-FFF2-40B4-BE49-F238E27FC236}">
                <a16:creationId xmlns:a16="http://schemas.microsoft.com/office/drawing/2014/main" id="{6E4AD301-0910-674C-AB53-96CE713B9742}"/>
              </a:ext>
            </a:extLst>
          </p:cNvPr>
          <p:cNvSpPr txBox="1"/>
          <p:nvPr/>
        </p:nvSpPr>
        <p:spPr>
          <a:xfrm>
            <a:off x="4417531" y="5011983"/>
            <a:ext cx="1113473" cy="3686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Tick </a:t>
            </a:r>
            <a:r>
              <a:rPr sz="750" dirty="0">
                <a:latin typeface="Arial"/>
                <a:cs typeface="Arial"/>
              </a:rPr>
              <a:t>/</a:t>
            </a:r>
            <a:endParaRPr lang="en-US" sz="750" dirty="0">
              <a:latin typeface="Arial"/>
              <a:cs typeface="Arial"/>
            </a:endParaRPr>
          </a:p>
          <a:p>
            <a:pPr marL="9525"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 </a:t>
            </a:r>
            <a:r>
              <a:rPr lang="en-US" sz="750" dirty="0">
                <a:latin typeface="Arial"/>
                <a:cs typeface="Arial"/>
              </a:rPr>
              <a:t>Enable</a:t>
            </a:r>
            <a:r>
              <a:rPr sz="750" dirty="0">
                <a:latin typeface="Arial"/>
                <a:cs typeface="Arial"/>
              </a:rPr>
              <a:t> “Move</a:t>
            </a:r>
            <a:r>
              <a:rPr sz="750" spc="-6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Forward”,  Cleaner Command</a:t>
            </a:r>
            <a:r>
              <a:rPr sz="750" spc="-6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(O</a:t>
            </a:r>
            <a:r>
              <a:rPr lang="en-US" sz="750" dirty="0">
                <a:latin typeface="Arial"/>
                <a:cs typeface="Arial"/>
              </a:rPr>
              <a:t>n</a:t>
            </a:r>
            <a:r>
              <a:rPr sz="750" dirty="0">
                <a:latin typeface="Arial"/>
                <a:cs typeface="Arial"/>
              </a:rPr>
              <a:t>),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20C6EC-2572-214B-BFB0-7C1ABFDA668F}"/>
              </a:ext>
            </a:extLst>
          </p:cNvPr>
          <p:cNvSpPr/>
          <p:nvPr/>
        </p:nvSpPr>
        <p:spPr>
          <a:xfrm>
            <a:off x="6228542" y="2268105"/>
            <a:ext cx="126653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Determine Cleaner</a:t>
            </a:r>
            <a:endParaRPr kumimoji="1" lang="ko-Kore-KR" altLang="en-US" sz="12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7DE8EBC-F8B1-1648-A1A6-E17ADBC39FE5}"/>
              </a:ext>
            </a:extLst>
          </p:cNvPr>
          <p:cNvCxnSpPr>
            <a:cxnSpLocks/>
            <a:stCxn id="3" idx="7"/>
          </p:cNvCxnSpPr>
          <p:nvPr/>
        </p:nvCxnSpPr>
        <p:spPr>
          <a:xfrm>
            <a:off x="4718102" y="1997619"/>
            <a:ext cx="1510440" cy="32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76D9B1B-9489-EB49-BC66-584003FDA24D}"/>
              </a:ext>
            </a:extLst>
          </p:cNvPr>
          <p:cNvCxnSpPr>
            <a:cxnSpLocks/>
            <a:stCxn id="71" idx="1"/>
            <a:endCxn id="3" idx="6"/>
          </p:cNvCxnSpPr>
          <p:nvPr/>
        </p:nvCxnSpPr>
        <p:spPr>
          <a:xfrm flipH="1" flipV="1">
            <a:off x="4778619" y="2143722"/>
            <a:ext cx="1449923" cy="30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18">
            <a:extLst>
              <a:ext uri="{FF2B5EF4-FFF2-40B4-BE49-F238E27FC236}">
                <a16:creationId xmlns:a16="http://schemas.microsoft.com/office/drawing/2014/main" id="{B530263E-F8BD-0D41-B1C8-D6FCC1CA063E}"/>
              </a:ext>
            </a:extLst>
          </p:cNvPr>
          <p:cNvSpPr txBox="1"/>
          <p:nvPr/>
        </p:nvSpPr>
        <p:spPr>
          <a:xfrm>
            <a:off x="5070824" y="1780460"/>
            <a:ext cx="111347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just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Tick [</a:t>
            </a:r>
            <a:r>
              <a:rPr lang="en-US" sz="750" spc="-4" dirty="0">
                <a:latin typeface="Arial"/>
                <a:cs typeface="Arial"/>
              </a:rPr>
              <a:t>Dust Existence</a:t>
            </a:r>
            <a:r>
              <a:rPr sz="750" spc="-4" dirty="0">
                <a:latin typeface="Arial"/>
                <a:cs typeface="Arial"/>
              </a:rPr>
              <a:t>]</a:t>
            </a:r>
            <a:endParaRPr sz="750" dirty="0">
              <a:latin typeface="Arial"/>
              <a:cs typeface="Arial"/>
            </a:endParaRPr>
          </a:p>
          <a:p>
            <a:pPr marL="61913" marR="3810" indent="-52864" algn="just"/>
            <a:r>
              <a:rPr sz="750" dirty="0">
                <a:latin typeface="Arial"/>
                <a:cs typeface="Arial"/>
              </a:rPr>
              <a:t>/ </a:t>
            </a:r>
            <a:r>
              <a:rPr sz="750" spc="-4" dirty="0">
                <a:latin typeface="Arial"/>
                <a:cs typeface="Arial"/>
              </a:rPr>
              <a:t>Cleaner Command</a:t>
            </a:r>
            <a:r>
              <a:rPr sz="750" spc="-6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</a:t>
            </a:r>
            <a:r>
              <a:rPr lang="en-US" sz="750" dirty="0">
                <a:latin typeface="Arial"/>
                <a:cs typeface="Arial"/>
              </a:rPr>
              <a:t>Up</a:t>
            </a:r>
            <a:r>
              <a:rPr sz="750" dirty="0">
                <a:latin typeface="Arial"/>
                <a:cs typeface="Arial"/>
              </a:rPr>
              <a:t>),  </a:t>
            </a:r>
          </a:p>
        </p:txBody>
      </p:sp>
      <p:sp>
        <p:nvSpPr>
          <p:cNvPr id="94" name="object 18">
            <a:extLst>
              <a:ext uri="{FF2B5EF4-FFF2-40B4-BE49-F238E27FC236}">
                <a16:creationId xmlns:a16="http://schemas.microsoft.com/office/drawing/2014/main" id="{66621A23-4DC5-0B4D-A2F0-19A2145111B7}"/>
              </a:ext>
            </a:extLst>
          </p:cNvPr>
          <p:cNvSpPr txBox="1"/>
          <p:nvPr/>
        </p:nvSpPr>
        <p:spPr>
          <a:xfrm>
            <a:off x="4974267" y="2406811"/>
            <a:ext cx="1113473" cy="2532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just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Tick</a:t>
            </a:r>
            <a:r>
              <a:rPr lang="en-US" sz="750" spc="-4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/ </a:t>
            </a:r>
            <a:endParaRPr lang="en-US" sz="750" dirty="0">
              <a:latin typeface="Arial"/>
              <a:cs typeface="Arial"/>
            </a:endParaRPr>
          </a:p>
          <a:p>
            <a:pPr marL="9525" algn="just">
              <a:spcBef>
                <a:spcPts val="75"/>
              </a:spcBef>
            </a:pPr>
            <a:r>
              <a:rPr sz="750" spc="-4" dirty="0">
                <a:latin typeface="Arial"/>
                <a:cs typeface="Arial"/>
              </a:rPr>
              <a:t>Cleaner Command</a:t>
            </a:r>
            <a:r>
              <a:rPr sz="750" spc="-6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(</a:t>
            </a:r>
            <a:r>
              <a:rPr lang="en-US" sz="750" dirty="0">
                <a:latin typeface="Arial"/>
                <a:cs typeface="Arial"/>
              </a:rPr>
              <a:t>On</a:t>
            </a:r>
            <a:r>
              <a:rPr sz="750" dirty="0">
                <a:latin typeface="Arial"/>
                <a:cs typeface="Arial"/>
              </a:rPr>
              <a:t>),  </a:t>
            </a:r>
          </a:p>
        </p:txBody>
      </p:sp>
    </p:spTree>
    <p:extLst>
      <p:ext uri="{BB962C8B-B14F-4D97-AF65-F5344CB8AC3E}">
        <p14:creationId xmlns:p14="http://schemas.microsoft.com/office/powerpoint/2010/main" val="37920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AD9EA-5F0B-BB48-A1FF-CBBF5B13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Statement of purpose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9336E-17CB-E14F-8239-25133011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625" b="1" dirty="0"/>
              <a:t>로봇 진공 청소기</a:t>
            </a:r>
            <a:r>
              <a:rPr kumimoji="1" lang="en-US" altLang="ko-KR" sz="2625" b="1" dirty="0"/>
              <a:t> (RVC)</a:t>
            </a:r>
            <a:r>
              <a:rPr kumimoji="1" lang="ko-KR" altLang="en-US" sz="2625" b="1" dirty="0"/>
              <a:t> </a:t>
            </a:r>
            <a:r>
              <a:rPr kumimoji="1" lang="en-US" altLang="ko-KR" sz="2625" b="1" dirty="0"/>
              <a:t>Controller</a:t>
            </a:r>
          </a:p>
          <a:p>
            <a:r>
              <a:rPr kumimoji="1" lang="en-US" altLang="ko-KR" sz="2000" dirty="0"/>
              <a:t>RVC</a:t>
            </a:r>
            <a:r>
              <a:rPr kumimoji="1" lang="ko-KR" altLang="en-US" sz="2000" dirty="0"/>
              <a:t>는 집의 바닥에 존재하는 먼지를 자동으로 흡입합니다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RVC</a:t>
            </a:r>
            <a:r>
              <a:rPr kumimoji="1" lang="ko-KR" altLang="en-US" sz="2000" dirty="0"/>
              <a:t>는 청소하는 동안 앞으로 이동합니다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RVC</a:t>
            </a:r>
            <a:r>
              <a:rPr kumimoji="1" lang="ko-KR" altLang="en-US" sz="2000" dirty="0"/>
              <a:t>의 센서가 장애물을 발견하면 청소를 중단한 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좌 또는 우로 방향을 전환한 후 청소를 진행합니다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RVC</a:t>
            </a:r>
            <a:r>
              <a:rPr kumimoji="1" lang="ko-KR" altLang="en-US" sz="2000" dirty="0"/>
              <a:t>의 센서가 먼지를 발견하면 흡입 모터를 잠시 동안 작동시킨다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하드웨어에 대한 세부 설계 및 구현은 고려하지 않는다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오직 자동 청소 기능에만 집중한다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779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9AE2-7675-9746-B103-F1BADC5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System Context Diagram</a:t>
            </a:r>
            <a:endParaRPr kumimoji="1" lang="ko-Kore-KR" altLang="en-US" dirty="0"/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D0B59AA9-9AFC-6042-9877-93156BB80A3A}"/>
              </a:ext>
            </a:extLst>
          </p:cNvPr>
          <p:cNvGrpSpPr/>
          <p:nvPr/>
        </p:nvGrpSpPr>
        <p:grpSpPr>
          <a:xfrm>
            <a:off x="3879447" y="3429000"/>
            <a:ext cx="1197769" cy="1090613"/>
            <a:chOff x="4334395" y="3265423"/>
            <a:chExt cx="1597025" cy="1454150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A76DD1C3-D18D-FC41-87BE-B4FEFF9DC7A9}"/>
                </a:ext>
              </a:extLst>
            </p:cNvPr>
            <p:cNvSpPr/>
            <p:nvPr/>
          </p:nvSpPr>
          <p:spPr>
            <a:xfrm>
              <a:off x="4347095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A87BF939-1387-5E4A-B75A-BAC1367B088B}"/>
                </a:ext>
              </a:extLst>
            </p:cNvPr>
            <p:cNvSpPr/>
            <p:nvPr/>
          </p:nvSpPr>
          <p:spPr>
            <a:xfrm>
              <a:off x="4347095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6">
            <a:extLst>
              <a:ext uri="{FF2B5EF4-FFF2-40B4-BE49-F238E27FC236}">
                <a16:creationId xmlns:a16="http://schemas.microsoft.com/office/drawing/2014/main" id="{9852F7B2-FB65-CB4A-BA11-6080E605D84E}"/>
              </a:ext>
            </a:extLst>
          </p:cNvPr>
          <p:cNvSpPr txBox="1"/>
          <p:nvPr/>
        </p:nvSpPr>
        <p:spPr>
          <a:xfrm>
            <a:off x="4163477" y="3754184"/>
            <a:ext cx="62865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11" dirty="0">
                <a:solidFill>
                  <a:srgbClr val="FFFFFF"/>
                </a:solidFill>
                <a:latin typeface="Arial"/>
                <a:cs typeface="Arial"/>
              </a:rPr>
              <a:t>RVC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4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0329A99-DF0E-6D46-9968-5D4FA6DF7423}"/>
              </a:ext>
            </a:extLst>
          </p:cNvPr>
          <p:cNvSpPr txBox="1"/>
          <p:nvPr/>
        </p:nvSpPr>
        <p:spPr>
          <a:xfrm>
            <a:off x="2013880" y="3813430"/>
            <a:ext cx="1071563" cy="26112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52864" rIns="0" bIns="0" rtlCol="0">
            <a:spAutoFit/>
          </a:bodyPr>
          <a:lstStyle/>
          <a:p>
            <a:pPr marL="263366">
              <a:spcBef>
                <a:spcPts val="416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5597016D-FCDA-C348-A98E-884D173940FE}"/>
              </a:ext>
            </a:extLst>
          </p:cNvPr>
          <p:cNvSpPr txBox="1"/>
          <p:nvPr/>
        </p:nvSpPr>
        <p:spPr>
          <a:xfrm>
            <a:off x="5710333" y="3009901"/>
            <a:ext cx="1071563" cy="26112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52864" rIns="0" bIns="0" rtlCol="0">
            <a:spAutoFit/>
          </a:bodyPr>
          <a:lstStyle/>
          <a:p>
            <a:pPr marL="316230">
              <a:spcBef>
                <a:spcPts val="416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88AC0B76-9497-D149-91FC-CB6BA97AB822}"/>
              </a:ext>
            </a:extLst>
          </p:cNvPr>
          <p:cNvSpPr txBox="1"/>
          <p:nvPr/>
        </p:nvSpPr>
        <p:spPr>
          <a:xfrm>
            <a:off x="5710333" y="4510088"/>
            <a:ext cx="1071563" cy="26112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52864" rIns="0" bIns="0" rtlCol="0">
            <a:spAutoFit/>
          </a:bodyPr>
          <a:lstStyle/>
          <a:p>
            <a:pPr marL="234791">
              <a:spcBef>
                <a:spcPts val="416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6A0BF6EF-BF09-334A-955A-AE8D3BBDF8D2}"/>
              </a:ext>
            </a:extLst>
          </p:cNvPr>
          <p:cNvSpPr/>
          <p:nvPr/>
        </p:nvSpPr>
        <p:spPr>
          <a:xfrm>
            <a:off x="3085433" y="3167073"/>
            <a:ext cx="2625566" cy="1516856"/>
          </a:xfrm>
          <a:custGeom>
            <a:avLst/>
            <a:gdLst/>
            <a:ahLst/>
            <a:cxnLst/>
            <a:rect l="l" t="t" r="r" b="b"/>
            <a:pathLst>
              <a:path w="3500754" h="2022475">
                <a:moveTo>
                  <a:pt x="1071384" y="1078230"/>
                </a:moveTo>
                <a:lnTo>
                  <a:pt x="981468" y="1024890"/>
                </a:lnTo>
                <a:lnTo>
                  <a:pt x="976896" y="1022604"/>
                </a:lnTo>
                <a:lnTo>
                  <a:pt x="970800" y="1024128"/>
                </a:lnTo>
                <a:lnTo>
                  <a:pt x="968514" y="1028700"/>
                </a:lnTo>
                <a:lnTo>
                  <a:pt x="965466" y="1033272"/>
                </a:lnTo>
                <a:lnTo>
                  <a:pt x="966990" y="1039368"/>
                </a:lnTo>
                <a:lnTo>
                  <a:pt x="971562" y="1041654"/>
                </a:lnTo>
                <a:lnTo>
                  <a:pt x="1016673" y="1068260"/>
                </a:lnTo>
                <a:lnTo>
                  <a:pt x="0" y="1066800"/>
                </a:lnTo>
                <a:lnTo>
                  <a:pt x="0" y="1085850"/>
                </a:lnTo>
                <a:lnTo>
                  <a:pt x="1017625" y="1087323"/>
                </a:lnTo>
                <a:lnTo>
                  <a:pt x="1047762" y="1087361"/>
                </a:lnTo>
                <a:lnTo>
                  <a:pt x="1052334" y="1087374"/>
                </a:lnTo>
                <a:lnTo>
                  <a:pt x="1017625" y="1087323"/>
                </a:lnTo>
                <a:lnTo>
                  <a:pt x="971562" y="1114044"/>
                </a:lnTo>
                <a:lnTo>
                  <a:pt x="966990" y="1117092"/>
                </a:lnTo>
                <a:lnTo>
                  <a:pt x="965466" y="1122426"/>
                </a:lnTo>
                <a:lnTo>
                  <a:pt x="967752" y="1126998"/>
                </a:lnTo>
                <a:lnTo>
                  <a:pt x="970800" y="1131570"/>
                </a:lnTo>
                <a:lnTo>
                  <a:pt x="976134" y="1133094"/>
                </a:lnTo>
                <a:lnTo>
                  <a:pt x="980706" y="1130808"/>
                </a:lnTo>
                <a:lnTo>
                  <a:pt x="1052334" y="1089266"/>
                </a:lnTo>
                <a:lnTo>
                  <a:pt x="1071384" y="1078230"/>
                </a:lnTo>
                <a:close/>
              </a:path>
              <a:path w="3500754" h="2022475">
                <a:moveTo>
                  <a:pt x="3500640" y="2004822"/>
                </a:moveTo>
                <a:lnTo>
                  <a:pt x="3432060" y="1919478"/>
                </a:lnTo>
                <a:lnTo>
                  <a:pt x="3425964" y="1918716"/>
                </a:lnTo>
                <a:lnTo>
                  <a:pt x="3422154" y="1921764"/>
                </a:lnTo>
                <a:lnTo>
                  <a:pt x="3417582" y="1924812"/>
                </a:lnTo>
                <a:lnTo>
                  <a:pt x="3416820" y="1930908"/>
                </a:lnTo>
                <a:lnTo>
                  <a:pt x="3420630" y="1935480"/>
                </a:lnTo>
                <a:lnTo>
                  <a:pt x="3453828" y="1976983"/>
                </a:lnTo>
                <a:lnTo>
                  <a:pt x="2416314" y="1572768"/>
                </a:lnTo>
                <a:lnTo>
                  <a:pt x="2409456" y="1590294"/>
                </a:lnTo>
                <a:lnTo>
                  <a:pt x="3446335" y="1994255"/>
                </a:lnTo>
                <a:lnTo>
                  <a:pt x="3393960" y="2002536"/>
                </a:lnTo>
                <a:lnTo>
                  <a:pt x="3388626" y="2003298"/>
                </a:lnTo>
                <a:lnTo>
                  <a:pt x="3385578" y="2008632"/>
                </a:lnTo>
                <a:lnTo>
                  <a:pt x="3386340" y="2013966"/>
                </a:lnTo>
                <a:lnTo>
                  <a:pt x="3387102" y="2018538"/>
                </a:lnTo>
                <a:lnTo>
                  <a:pt x="3391674" y="2022348"/>
                </a:lnTo>
                <a:lnTo>
                  <a:pt x="3397008" y="2021586"/>
                </a:lnTo>
                <a:lnTo>
                  <a:pt x="3486162" y="2007158"/>
                </a:lnTo>
                <a:lnTo>
                  <a:pt x="3500640" y="2004822"/>
                </a:lnTo>
                <a:close/>
              </a:path>
              <a:path w="3500754" h="2022475">
                <a:moveTo>
                  <a:pt x="3500640" y="4572"/>
                </a:moveTo>
                <a:lnTo>
                  <a:pt x="3395484" y="0"/>
                </a:lnTo>
                <a:lnTo>
                  <a:pt x="3390912" y="0"/>
                </a:lnTo>
                <a:lnTo>
                  <a:pt x="3386340" y="3810"/>
                </a:lnTo>
                <a:lnTo>
                  <a:pt x="3385578" y="9144"/>
                </a:lnTo>
                <a:lnTo>
                  <a:pt x="3385578" y="14478"/>
                </a:lnTo>
                <a:lnTo>
                  <a:pt x="3389388" y="19050"/>
                </a:lnTo>
                <a:lnTo>
                  <a:pt x="3395484" y="19075"/>
                </a:lnTo>
                <a:lnTo>
                  <a:pt x="3448520" y="21361"/>
                </a:lnTo>
                <a:lnTo>
                  <a:pt x="2408694" y="563118"/>
                </a:lnTo>
                <a:lnTo>
                  <a:pt x="2417076" y="579882"/>
                </a:lnTo>
                <a:lnTo>
                  <a:pt x="3456546" y="38315"/>
                </a:lnTo>
                <a:lnTo>
                  <a:pt x="3428250" y="83058"/>
                </a:lnTo>
                <a:lnTo>
                  <a:pt x="3425964" y="87630"/>
                </a:lnTo>
                <a:lnTo>
                  <a:pt x="3426726" y="93726"/>
                </a:lnTo>
                <a:lnTo>
                  <a:pt x="3431298" y="96012"/>
                </a:lnTo>
                <a:lnTo>
                  <a:pt x="3435870" y="99060"/>
                </a:lnTo>
                <a:lnTo>
                  <a:pt x="3441966" y="97536"/>
                </a:lnTo>
                <a:lnTo>
                  <a:pt x="3444252" y="92964"/>
                </a:lnTo>
                <a:lnTo>
                  <a:pt x="3487686" y="24866"/>
                </a:lnTo>
                <a:lnTo>
                  <a:pt x="3500640" y="457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E1A00477-1872-3C40-9775-973CB60421D6}"/>
              </a:ext>
            </a:extLst>
          </p:cNvPr>
          <p:cNvSpPr txBox="1"/>
          <p:nvPr/>
        </p:nvSpPr>
        <p:spPr>
          <a:xfrm>
            <a:off x="2983330" y="3246120"/>
            <a:ext cx="870109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Front </a:t>
            </a:r>
            <a:r>
              <a:rPr sz="750" b="1" spc="-4" dirty="0">
                <a:latin typeface="Arial"/>
                <a:cs typeface="Arial"/>
              </a:rPr>
              <a:t>Sensor</a:t>
            </a:r>
            <a:r>
              <a:rPr sz="750" b="1" spc="-75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Input  </a:t>
            </a:r>
            <a:r>
              <a:rPr sz="750" b="1" dirty="0">
                <a:latin typeface="Arial"/>
                <a:cs typeface="Arial"/>
              </a:rPr>
              <a:t>Left Sensor Input  </a:t>
            </a:r>
            <a:r>
              <a:rPr sz="750" b="1" spc="-4" dirty="0">
                <a:latin typeface="Arial"/>
                <a:cs typeface="Arial"/>
              </a:rPr>
              <a:t>Right Sensor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Input  </a:t>
            </a:r>
            <a:r>
              <a:rPr sz="750" b="1" dirty="0">
                <a:latin typeface="Arial"/>
                <a:cs typeface="Arial"/>
              </a:rPr>
              <a:t>Dust Sensor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5C146707-F552-304A-A0BF-77FBD8413EEE}"/>
              </a:ext>
            </a:extLst>
          </p:cNvPr>
          <p:cNvSpPr txBox="1"/>
          <p:nvPr/>
        </p:nvSpPr>
        <p:spPr>
          <a:xfrm>
            <a:off x="4944718" y="3168394"/>
            <a:ext cx="432911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Direction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36A7B916-73A8-7D46-A4B0-D6C09215983A}"/>
              </a:ext>
            </a:extLst>
          </p:cNvPr>
          <p:cNvSpPr txBox="1"/>
          <p:nvPr/>
        </p:nvSpPr>
        <p:spPr>
          <a:xfrm>
            <a:off x="5105306" y="4293676"/>
            <a:ext cx="27908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Clean</a:t>
            </a:r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0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637E-A9BD-674A-B838-95AD870E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</a:t>
            </a:r>
            <a:endParaRPr kumimoji="1" lang="ko-Kore-KR" altLang="en-US" dirty="0"/>
          </a:p>
        </p:txBody>
      </p:sp>
      <p:grpSp>
        <p:nvGrpSpPr>
          <p:cNvPr id="55" name="object 3">
            <a:extLst>
              <a:ext uri="{FF2B5EF4-FFF2-40B4-BE49-F238E27FC236}">
                <a16:creationId xmlns:a16="http://schemas.microsoft.com/office/drawing/2014/main" id="{6776D325-F7B0-A441-AECA-B321BCC0154E}"/>
              </a:ext>
            </a:extLst>
          </p:cNvPr>
          <p:cNvGrpSpPr/>
          <p:nvPr/>
        </p:nvGrpSpPr>
        <p:grpSpPr>
          <a:xfrm>
            <a:off x="3874654" y="3068925"/>
            <a:ext cx="1198245" cy="1090613"/>
            <a:chOff x="4476889" y="3265423"/>
            <a:chExt cx="1597660" cy="1454150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B818E848-F5A1-2A4F-8A1F-EE91A2AEBBE8}"/>
                </a:ext>
              </a:extLst>
            </p:cNvPr>
            <p:cNvSpPr/>
            <p:nvPr/>
          </p:nvSpPr>
          <p:spPr>
            <a:xfrm>
              <a:off x="448958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B908D4D1-F882-0542-A213-F2D1DD25FAEC}"/>
                </a:ext>
              </a:extLst>
            </p:cNvPr>
            <p:cNvSpPr/>
            <p:nvPr/>
          </p:nvSpPr>
          <p:spPr>
            <a:xfrm>
              <a:off x="448958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8" name="object 6">
            <a:extLst>
              <a:ext uri="{FF2B5EF4-FFF2-40B4-BE49-F238E27FC236}">
                <a16:creationId xmlns:a16="http://schemas.microsoft.com/office/drawing/2014/main" id="{7481B30C-992C-6748-A285-E1B5391E0F86}"/>
              </a:ext>
            </a:extLst>
          </p:cNvPr>
          <p:cNvSpPr txBox="1"/>
          <p:nvPr/>
        </p:nvSpPr>
        <p:spPr>
          <a:xfrm>
            <a:off x="4159256" y="3291238"/>
            <a:ext cx="628650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11" dirty="0">
                <a:solidFill>
                  <a:srgbClr val="FFFFFF"/>
                </a:solidFill>
                <a:latin typeface="Arial"/>
                <a:cs typeface="Arial"/>
              </a:rPr>
              <a:t>RVC</a:t>
            </a:r>
            <a:endParaRPr sz="1350">
              <a:latin typeface="Arial"/>
              <a:cs typeface="Arial"/>
            </a:endParaRPr>
          </a:p>
          <a:p>
            <a:pPr marL="9525" marR="3810" algn="ctr"/>
            <a:r>
              <a:rPr sz="1350" b="1" spc="-4" dirty="0">
                <a:solidFill>
                  <a:srgbClr val="FFFFFF"/>
                </a:solidFill>
                <a:latin typeface="Arial"/>
                <a:cs typeface="Arial"/>
              </a:rPr>
              <a:t>Control 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0678A784-5112-1440-8335-418D3197CAF4}"/>
              </a:ext>
            </a:extLst>
          </p:cNvPr>
          <p:cNvSpPr txBox="1"/>
          <p:nvPr/>
        </p:nvSpPr>
        <p:spPr>
          <a:xfrm>
            <a:off x="2009087" y="2596104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50495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8">
            <a:extLst>
              <a:ext uri="{FF2B5EF4-FFF2-40B4-BE49-F238E27FC236}">
                <a16:creationId xmlns:a16="http://schemas.microsoft.com/office/drawing/2014/main" id="{2034D2E3-A3CC-8E4D-A214-29177F553331}"/>
              </a:ext>
            </a:extLst>
          </p:cNvPr>
          <p:cNvSpPr txBox="1"/>
          <p:nvPr/>
        </p:nvSpPr>
        <p:spPr>
          <a:xfrm>
            <a:off x="5652400" y="2649825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algn="ctr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8AF1310E-CB19-BC42-AEE0-0372B6842F17}"/>
              </a:ext>
            </a:extLst>
          </p:cNvPr>
          <p:cNvSpPr txBox="1"/>
          <p:nvPr/>
        </p:nvSpPr>
        <p:spPr>
          <a:xfrm>
            <a:off x="5652400" y="4203734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30146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8D9D1DD2-E982-5841-BEB4-5783EB4215F4}"/>
              </a:ext>
            </a:extLst>
          </p:cNvPr>
          <p:cNvSpPr/>
          <p:nvPr/>
        </p:nvSpPr>
        <p:spPr>
          <a:xfrm>
            <a:off x="3077792" y="2750419"/>
            <a:ext cx="2574608" cy="1620203"/>
          </a:xfrm>
          <a:custGeom>
            <a:avLst/>
            <a:gdLst/>
            <a:ahLst/>
            <a:cxnLst/>
            <a:rect l="l" t="t" r="r" b="b"/>
            <a:pathLst>
              <a:path w="3432809" h="2160270">
                <a:moveTo>
                  <a:pt x="1306068" y="646938"/>
                </a:moveTo>
                <a:lnTo>
                  <a:pt x="1245108" y="555498"/>
                </a:lnTo>
                <a:lnTo>
                  <a:pt x="1239012" y="553974"/>
                </a:lnTo>
                <a:lnTo>
                  <a:pt x="1229868" y="560070"/>
                </a:lnTo>
                <a:lnTo>
                  <a:pt x="1229106" y="566166"/>
                </a:lnTo>
                <a:lnTo>
                  <a:pt x="1232154" y="569976"/>
                </a:lnTo>
                <a:lnTo>
                  <a:pt x="1261706" y="614768"/>
                </a:lnTo>
                <a:lnTo>
                  <a:pt x="8382" y="0"/>
                </a:lnTo>
                <a:lnTo>
                  <a:pt x="0" y="17526"/>
                </a:lnTo>
                <a:lnTo>
                  <a:pt x="1252956" y="631367"/>
                </a:lnTo>
                <a:lnTo>
                  <a:pt x="1201674" y="635381"/>
                </a:lnTo>
                <a:lnTo>
                  <a:pt x="1194816" y="635508"/>
                </a:lnTo>
                <a:lnTo>
                  <a:pt x="1191006" y="640080"/>
                </a:lnTo>
                <a:lnTo>
                  <a:pt x="1191006" y="645414"/>
                </a:lnTo>
                <a:lnTo>
                  <a:pt x="1191768" y="650748"/>
                </a:lnTo>
                <a:lnTo>
                  <a:pt x="1196340" y="654558"/>
                </a:lnTo>
                <a:lnTo>
                  <a:pt x="1201674" y="654558"/>
                </a:lnTo>
                <a:lnTo>
                  <a:pt x="1293114" y="647877"/>
                </a:lnTo>
                <a:lnTo>
                  <a:pt x="1306068" y="646938"/>
                </a:lnTo>
                <a:close/>
              </a:path>
              <a:path w="3432809" h="2160270">
                <a:moveTo>
                  <a:pt x="3432810" y="2151888"/>
                </a:moveTo>
                <a:lnTo>
                  <a:pt x="3371850" y="2060448"/>
                </a:lnTo>
                <a:lnTo>
                  <a:pt x="3365754" y="2059686"/>
                </a:lnTo>
                <a:lnTo>
                  <a:pt x="3361944" y="2062734"/>
                </a:lnTo>
                <a:lnTo>
                  <a:pt x="3357372" y="2065782"/>
                </a:lnTo>
                <a:lnTo>
                  <a:pt x="3355848" y="2071116"/>
                </a:lnTo>
                <a:lnTo>
                  <a:pt x="3358896" y="2075688"/>
                </a:lnTo>
                <a:lnTo>
                  <a:pt x="3388931" y="2120049"/>
                </a:lnTo>
                <a:lnTo>
                  <a:pt x="2420874" y="1648206"/>
                </a:lnTo>
                <a:lnTo>
                  <a:pt x="2412492" y="1665732"/>
                </a:lnTo>
                <a:lnTo>
                  <a:pt x="3380295" y="2137092"/>
                </a:lnTo>
                <a:lnTo>
                  <a:pt x="3328416" y="2141156"/>
                </a:lnTo>
                <a:lnTo>
                  <a:pt x="3322320" y="2141220"/>
                </a:lnTo>
                <a:lnTo>
                  <a:pt x="3318510" y="2145792"/>
                </a:lnTo>
                <a:lnTo>
                  <a:pt x="3318510" y="2151126"/>
                </a:lnTo>
                <a:lnTo>
                  <a:pt x="3319272" y="2156460"/>
                </a:lnTo>
                <a:lnTo>
                  <a:pt x="3323844" y="2160270"/>
                </a:lnTo>
                <a:lnTo>
                  <a:pt x="3328416" y="2159508"/>
                </a:lnTo>
                <a:lnTo>
                  <a:pt x="3419856" y="2152827"/>
                </a:lnTo>
                <a:lnTo>
                  <a:pt x="3432810" y="2151888"/>
                </a:lnTo>
                <a:close/>
              </a:path>
              <a:path w="3432809" h="2160270">
                <a:moveTo>
                  <a:pt x="3432810" y="80010"/>
                </a:moveTo>
                <a:lnTo>
                  <a:pt x="3328416" y="78486"/>
                </a:lnTo>
                <a:lnTo>
                  <a:pt x="3323082" y="78486"/>
                </a:lnTo>
                <a:lnTo>
                  <a:pt x="3319272" y="82296"/>
                </a:lnTo>
                <a:lnTo>
                  <a:pt x="3318510" y="87630"/>
                </a:lnTo>
                <a:lnTo>
                  <a:pt x="3318510" y="92964"/>
                </a:lnTo>
                <a:lnTo>
                  <a:pt x="3323082" y="97536"/>
                </a:lnTo>
                <a:lnTo>
                  <a:pt x="3328416" y="97536"/>
                </a:lnTo>
                <a:lnTo>
                  <a:pt x="3381845" y="98463"/>
                </a:lnTo>
                <a:lnTo>
                  <a:pt x="2412492" y="638556"/>
                </a:lnTo>
                <a:lnTo>
                  <a:pt x="2421636" y="655320"/>
                </a:lnTo>
                <a:lnTo>
                  <a:pt x="3390671" y="114655"/>
                </a:lnTo>
                <a:lnTo>
                  <a:pt x="3363468" y="160782"/>
                </a:lnTo>
                <a:lnTo>
                  <a:pt x="3360420" y="165354"/>
                </a:lnTo>
                <a:lnTo>
                  <a:pt x="3361944" y="170688"/>
                </a:lnTo>
                <a:lnTo>
                  <a:pt x="3366516" y="173736"/>
                </a:lnTo>
                <a:lnTo>
                  <a:pt x="3371088" y="176022"/>
                </a:lnTo>
                <a:lnTo>
                  <a:pt x="3377184" y="174498"/>
                </a:lnTo>
                <a:lnTo>
                  <a:pt x="3379470" y="170688"/>
                </a:lnTo>
                <a:lnTo>
                  <a:pt x="3421380" y="99441"/>
                </a:lnTo>
                <a:lnTo>
                  <a:pt x="3432810" y="8001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C1F9450D-8EA5-3F49-8452-0321D36773F7}"/>
              </a:ext>
            </a:extLst>
          </p:cNvPr>
          <p:cNvSpPr txBox="1"/>
          <p:nvPr/>
        </p:nvSpPr>
        <p:spPr>
          <a:xfrm>
            <a:off x="4939926" y="2808321"/>
            <a:ext cx="432911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Direction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64" name="object 12">
            <a:extLst>
              <a:ext uri="{FF2B5EF4-FFF2-40B4-BE49-F238E27FC236}">
                <a16:creationId xmlns:a16="http://schemas.microsoft.com/office/drawing/2014/main" id="{9400EDC1-7514-7541-B53E-8F49671D46D1}"/>
              </a:ext>
            </a:extLst>
          </p:cNvPr>
          <p:cNvSpPr txBox="1"/>
          <p:nvPr/>
        </p:nvSpPr>
        <p:spPr>
          <a:xfrm>
            <a:off x="5101086" y="3933603"/>
            <a:ext cx="27908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Clean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D3A0535E-0DED-9B44-9BAB-7641751BA6DE}"/>
              </a:ext>
            </a:extLst>
          </p:cNvPr>
          <p:cNvSpPr txBox="1"/>
          <p:nvPr/>
        </p:nvSpPr>
        <p:spPr>
          <a:xfrm>
            <a:off x="2009087" y="3185892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9478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05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48D1BC5B-F993-E242-B962-D2E1DA03083B}"/>
              </a:ext>
            </a:extLst>
          </p:cNvPr>
          <p:cNvSpPr txBox="1"/>
          <p:nvPr/>
        </p:nvSpPr>
        <p:spPr>
          <a:xfrm>
            <a:off x="2009087" y="3560797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50019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05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EFFBC220-4099-044B-80F8-87F39AEC364D}"/>
              </a:ext>
            </a:extLst>
          </p:cNvPr>
          <p:cNvSpPr txBox="1"/>
          <p:nvPr/>
        </p:nvSpPr>
        <p:spPr>
          <a:xfrm>
            <a:off x="2009087" y="4150013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811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05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16">
            <a:extLst>
              <a:ext uri="{FF2B5EF4-FFF2-40B4-BE49-F238E27FC236}">
                <a16:creationId xmlns:a16="http://schemas.microsoft.com/office/drawing/2014/main" id="{AEB2550B-617B-EA41-9143-E41339EE499D}"/>
              </a:ext>
            </a:extLst>
          </p:cNvPr>
          <p:cNvSpPr/>
          <p:nvPr/>
        </p:nvSpPr>
        <p:spPr>
          <a:xfrm>
            <a:off x="3078364" y="3339635"/>
            <a:ext cx="979170" cy="978218"/>
          </a:xfrm>
          <a:custGeom>
            <a:avLst/>
            <a:gdLst/>
            <a:ahLst/>
            <a:cxnLst/>
            <a:rect l="l" t="t" r="r" b="b"/>
            <a:pathLst>
              <a:path w="1305560" h="1304289">
                <a:moveTo>
                  <a:pt x="1003554" y="510540"/>
                </a:moveTo>
                <a:lnTo>
                  <a:pt x="912876" y="457962"/>
                </a:lnTo>
                <a:lnTo>
                  <a:pt x="908304" y="454914"/>
                </a:lnTo>
                <a:lnTo>
                  <a:pt x="902970" y="457200"/>
                </a:lnTo>
                <a:lnTo>
                  <a:pt x="899922" y="461010"/>
                </a:lnTo>
                <a:lnTo>
                  <a:pt x="897636" y="465582"/>
                </a:lnTo>
                <a:lnTo>
                  <a:pt x="899160" y="471678"/>
                </a:lnTo>
                <a:lnTo>
                  <a:pt x="903732" y="474726"/>
                </a:lnTo>
                <a:lnTo>
                  <a:pt x="949617" y="501332"/>
                </a:lnTo>
                <a:lnTo>
                  <a:pt x="3048" y="499872"/>
                </a:lnTo>
                <a:lnTo>
                  <a:pt x="3048" y="518922"/>
                </a:lnTo>
                <a:lnTo>
                  <a:pt x="949020" y="520382"/>
                </a:lnTo>
                <a:lnTo>
                  <a:pt x="979932" y="520433"/>
                </a:lnTo>
                <a:lnTo>
                  <a:pt x="984504" y="520446"/>
                </a:lnTo>
                <a:lnTo>
                  <a:pt x="949020" y="520382"/>
                </a:lnTo>
                <a:lnTo>
                  <a:pt x="903732" y="547116"/>
                </a:lnTo>
                <a:lnTo>
                  <a:pt x="899160" y="549402"/>
                </a:lnTo>
                <a:lnTo>
                  <a:pt x="897636" y="555498"/>
                </a:lnTo>
                <a:lnTo>
                  <a:pt x="899922" y="560070"/>
                </a:lnTo>
                <a:lnTo>
                  <a:pt x="902970" y="564642"/>
                </a:lnTo>
                <a:lnTo>
                  <a:pt x="908304" y="566166"/>
                </a:lnTo>
                <a:lnTo>
                  <a:pt x="912876" y="563118"/>
                </a:lnTo>
                <a:lnTo>
                  <a:pt x="984504" y="521576"/>
                </a:lnTo>
                <a:lnTo>
                  <a:pt x="1003554" y="510540"/>
                </a:lnTo>
                <a:close/>
              </a:path>
              <a:path w="1305560" h="1304289">
                <a:moveTo>
                  <a:pt x="1003554" y="223266"/>
                </a:moveTo>
                <a:lnTo>
                  <a:pt x="925830" y="153162"/>
                </a:lnTo>
                <a:lnTo>
                  <a:pt x="922020" y="149352"/>
                </a:lnTo>
                <a:lnTo>
                  <a:pt x="915924" y="150114"/>
                </a:lnTo>
                <a:lnTo>
                  <a:pt x="912876" y="153924"/>
                </a:lnTo>
                <a:lnTo>
                  <a:pt x="909066" y="157734"/>
                </a:lnTo>
                <a:lnTo>
                  <a:pt x="909066" y="163830"/>
                </a:lnTo>
                <a:lnTo>
                  <a:pt x="913638" y="166878"/>
                </a:lnTo>
                <a:lnTo>
                  <a:pt x="953096" y="203085"/>
                </a:lnTo>
                <a:lnTo>
                  <a:pt x="5334" y="0"/>
                </a:lnTo>
                <a:lnTo>
                  <a:pt x="1524" y="18288"/>
                </a:lnTo>
                <a:lnTo>
                  <a:pt x="948740" y="221259"/>
                </a:lnTo>
                <a:lnTo>
                  <a:pt x="982218" y="228434"/>
                </a:lnTo>
                <a:lnTo>
                  <a:pt x="982980" y="228600"/>
                </a:lnTo>
                <a:lnTo>
                  <a:pt x="948740" y="221259"/>
                </a:lnTo>
                <a:lnTo>
                  <a:pt x="898398" y="237744"/>
                </a:lnTo>
                <a:lnTo>
                  <a:pt x="893064" y="239268"/>
                </a:lnTo>
                <a:lnTo>
                  <a:pt x="890016" y="244602"/>
                </a:lnTo>
                <a:lnTo>
                  <a:pt x="892302" y="249936"/>
                </a:lnTo>
                <a:lnTo>
                  <a:pt x="893826" y="255270"/>
                </a:lnTo>
                <a:lnTo>
                  <a:pt x="899160" y="257556"/>
                </a:lnTo>
                <a:lnTo>
                  <a:pt x="903732" y="256032"/>
                </a:lnTo>
                <a:lnTo>
                  <a:pt x="986790" y="228765"/>
                </a:lnTo>
                <a:lnTo>
                  <a:pt x="1003554" y="223266"/>
                </a:lnTo>
                <a:close/>
              </a:path>
              <a:path w="1305560" h="1304289">
                <a:moveTo>
                  <a:pt x="1305306" y="871728"/>
                </a:moveTo>
                <a:lnTo>
                  <a:pt x="1202436" y="849630"/>
                </a:lnTo>
                <a:lnTo>
                  <a:pt x="1197864" y="848106"/>
                </a:lnTo>
                <a:lnTo>
                  <a:pt x="1192530" y="851154"/>
                </a:lnTo>
                <a:lnTo>
                  <a:pt x="1191768" y="856488"/>
                </a:lnTo>
                <a:lnTo>
                  <a:pt x="1190244" y="861822"/>
                </a:lnTo>
                <a:lnTo>
                  <a:pt x="1193292" y="867156"/>
                </a:lnTo>
                <a:lnTo>
                  <a:pt x="1198626" y="867918"/>
                </a:lnTo>
                <a:lnTo>
                  <a:pt x="1249451" y="879157"/>
                </a:lnTo>
                <a:lnTo>
                  <a:pt x="0" y="1286256"/>
                </a:lnTo>
                <a:lnTo>
                  <a:pt x="6096" y="1303782"/>
                </a:lnTo>
                <a:lnTo>
                  <a:pt x="1256830" y="897001"/>
                </a:lnTo>
                <a:lnTo>
                  <a:pt x="1284732" y="887933"/>
                </a:lnTo>
                <a:lnTo>
                  <a:pt x="1290066" y="886206"/>
                </a:lnTo>
                <a:lnTo>
                  <a:pt x="1256830" y="897001"/>
                </a:lnTo>
                <a:lnTo>
                  <a:pt x="1221486" y="936498"/>
                </a:lnTo>
                <a:lnTo>
                  <a:pt x="1217676" y="941070"/>
                </a:lnTo>
                <a:lnTo>
                  <a:pt x="1217676" y="946404"/>
                </a:lnTo>
                <a:lnTo>
                  <a:pt x="1222248" y="950214"/>
                </a:lnTo>
                <a:lnTo>
                  <a:pt x="1226058" y="954024"/>
                </a:lnTo>
                <a:lnTo>
                  <a:pt x="1232154" y="953262"/>
                </a:lnTo>
                <a:lnTo>
                  <a:pt x="1235202" y="949452"/>
                </a:lnTo>
                <a:lnTo>
                  <a:pt x="1290066" y="888619"/>
                </a:lnTo>
                <a:lnTo>
                  <a:pt x="1305306" y="8717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17">
            <a:extLst>
              <a:ext uri="{FF2B5EF4-FFF2-40B4-BE49-F238E27FC236}">
                <a16:creationId xmlns:a16="http://schemas.microsoft.com/office/drawing/2014/main" id="{CAC84B85-03DF-8D46-9783-CCA3E65C2530}"/>
              </a:ext>
            </a:extLst>
          </p:cNvPr>
          <p:cNvSpPr txBox="1"/>
          <p:nvPr/>
        </p:nvSpPr>
        <p:spPr>
          <a:xfrm>
            <a:off x="3208281" y="2671733"/>
            <a:ext cx="87010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Front </a:t>
            </a:r>
            <a:r>
              <a:rPr sz="750" b="1" spc="-4" dirty="0">
                <a:latin typeface="Arial"/>
                <a:cs typeface="Arial"/>
              </a:rPr>
              <a:t>Sensor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18">
            <a:extLst>
              <a:ext uri="{FF2B5EF4-FFF2-40B4-BE49-F238E27FC236}">
                <a16:creationId xmlns:a16="http://schemas.microsoft.com/office/drawing/2014/main" id="{E387F18E-AC5C-2E44-9FC5-8895B3A5F7C4}"/>
              </a:ext>
            </a:extLst>
          </p:cNvPr>
          <p:cNvSpPr txBox="1"/>
          <p:nvPr/>
        </p:nvSpPr>
        <p:spPr>
          <a:xfrm>
            <a:off x="3193420" y="3228944"/>
            <a:ext cx="5443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Left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Sensor 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71" name="object 19">
            <a:extLst>
              <a:ext uri="{FF2B5EF4-FFF2-40B4-BE49-F238E27FC236}">
                <a16:creationId xmlns:a16="http://schemas.microsoft.com/office/drawing/2014/main" id="{923A5A61-261A-9A45-B6C1-E659D087502E}"/>
              </a:ext>
            </a:extLst>
          </p:cNvPr>
          <p:cNvSpPr txBox="1"/>
          <p:nvPr/>
        </p:nvSpPr>
        <p:spPr>
          <a:xfrm>
            <a:off x="3193420" y="3582703"/>
            <a:ext cx="6129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spc="-4" dirty="0">
                <a:latin typeface="Arial"/>
                <a:cs typeface="Arial"/>
              </a:rPr>
              <a:t>Right</a:t>
            </a:r>
            <a:r>
              <a:rPr sz="750" b="1" spc="-53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Sensor  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20">
            <a:extLst>
              <a:ext uri="{FF2B5EF4-FFF2-40B4-BE49-F238E27FC236}">
                <a16:creationId xmlns:a16="http://schemas.microsoft.com/office/drawing/2014/main" id="{D1F82FA0-8646-A945-857F-09ACE582E782}"/>
              </a:ext>
            </a:extLst>
          </p:cNvPr>
          <p:cNvSpPr txBox="1"/>
          <p:nvPr/>
        </p:nvSpPr>
        <p:spPr>
          <a:xfrm>
            <a:off x="3193420" y="4278789"/>
            <a:ext cx="837724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Dust Sensor</a:t>
            </a:r>
            <a:r>
              <a:rPr sz="750" b="1" spc="-86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21">
            <a:extLst>
              <a:ext uri="{FF2B5EF4-FFF2-40B4-BE49-F238E27FC236}">
                <a16:creationId xmlns:a16="http://schemas.microsoft.com/office/drawing/2014/main" id="{4122A871-5451-D24E-A364-9FF11A5E3B25}"/>
              </a:ext>
            </a:extLst>
          </p:cNvPr>
          <p:cNvSpPr txBox="1"/>
          <p:nvPr/>
        </p:nvSpPr>
        <p:spPr>
          <a:xfrm>
            <a:off x="3938471" y="4846672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430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5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FC021040-69B2-6C40-914B-740C6CC076E0}"/>
              </a:ext>
            </a:extLst>
          </p:cNvPr>
          <p:cNvSpPr/>
          <p:nvPr/>
        </p:nvSpPr>
        <p:spPr>
          <a:xfrm>
            <a:off x="4432248" y="4150013"/>
            <a:ext cx="82867" cy="696754"/>
          </a:xfrm>
          <a:custGeom>
            <a:avLst/>
            <a:gdLst/>
            <a:ahLst/>
            <a:cxnLst/>
            <a:rect l="l" t="t" r="r" b="b"/>
            <a:pathLst>
              <a:path w="110489" h="929004">
                <a:moveTo>
                  <a:pt x="65532" y="928877"/>
                </a:moveTo>
                <a:lnTo>
                  <a:pt x="65532" y="871727"/>
                </a:lnTo>
                <a:lnTo>
                  <a:pt x="46482" y="871727"/>
                </a:lnTo>
                <a:lnTo>
                  <a:pt x="46482" y="928877"/>
                </a:lnTo>
                <a:lnTo>
                  <a:pt x="65532" y="928877"/>
                </a:lnTo>
                <a:close/>
              </a:path>
              <a:path w="110489" h="929004">
                <a:moveTo>
                  <a:pt x="65532" y="852677"/>
                </a:moveTo>
                <a:lnTo>
                  <a:pt x="65532" y="795527"/>
                </a:lnTo>
                <a:lnTo>
                  <a:pt x="46482" y="795527"/>
                </a:lnTo>
                <a:lnTo>
                  <a:pt x="46482" y="852677"/>
                </a:lnTo>
                <a:lnTo>
                  <a:pt x="65532" y="852677"/>
                </a:lnTo>
                <a:close/>
              </a:path>
              <a:path w="110489" h="929004">
                <a:moveTo>
                  <a:pt x="65532" y="776477"/>
                </a:moveTo>
                <a:lnTo>
                  <a:pt x="65532" y="719327"/>
                </a:lnTo>
                <a:lnTo>
                  <a:pt x="46482" y="719327"/>
                </a:lnTo>
                <a:lnTo>
                  <a:pt x="46482" y="776477"/>
                </a:lnTo>
                <a:lnTo>
                  <a:pt x="65532" y="776477"/>
                </a:lnTo>
                <a:close/>
              </a:path>
              <a:path w="110489" h="929004">
                <a:moveTo>
                  <a:pt x="65532" y="700277"/>
                </a:moveTo>
                <a:lnTo>
                  <a:pt x="65532" y="643127"/>
                </a:lnTo>
                <a:lnTo>
                  <a:pt x="46482" y="643127"/>
                </a:lnTo>
                <a:lnTo>
                  <a:pt x="46482" y="700277"/>
                </a:lnTo>
                <a:lnTo>
                  <a:pt x="65532" y="700277"/>
                </a:lnTo>
                <a:close/>
              </a:path>
              <a:path w="110489" h="929004">
                <a:moveTo>
                  <a:pt x="65532" y="624077"/>
                </a:moveTo>
                <a:lnTo>
                  <a:pt x="65532" y="566927"/>
                </a:lnTo>
                <a:lnTo>
                  <a:pt x="46482" y="566927"/>
                </a:lnTo>
                <a:lnTo>
                  <a:pt x="46482" y="624077"/>
                </a:lnTo>
                <a:lnTo>
                  <a:pt x="65532" y="624077"/>
                </a:lnTo>
                <a:close/>
              </a:path>
              <a:path w="110489" h="929004">
                <a:moveTo>
                  <a:pt x="65532" y="547877"/>
                </a:moveTo>
                <a:lnTo>
                  <a:pt x="65532" y="490727"/>
                </a:lnTo>
                <a:lnTo>
                  <a:pt x="46482" y="490727"/>
                </a:lnTo>
                <a:lnTo>
                  <a:pt x="46482" y="547877"/>
                </a:lnTo>
                <a:lnTo>
                  <a:pt x="65532" y="547877"/>
                </a:lnTo>
                <a:close/>
              </a:path>
              <a:path w="110489" h="929004">
                <a:moveTo>
                  <a:pt x="65532" y="471677"/>
                </a:moveTo>
                <a:lnTo>
                  <a:pt x="65532" y="414527"/>
                </a:lnTo>
                <a:lnTo>
                  <a:pt x="46482" y="414527"/>
                </a:lnTo>
                <a:lnTo>
                  <a:pt x="46482" y="471677"/>
                </a:lnTo>
                <a:lnTo>
                  <a:pt x="65532" y="471677"/>
                </a:lnTo>
                <a:close/>
              </a:path>
              <a:path w="110489" h="929004">
                <a:moveTo>
                  <a:pt x="64770" y="395477"/>
                </a:moveTo>
                <a:lnTo>
                  <a:pt x="64770" y="338327"/>
                </a:lnTo>
                <a:lnTo>
                  <a:pt x="45720" y="338327"/>
                </a:lnTo>
                <a:lnTo>
                  <a:pt x="45720" y="395477"/>
                </a:lnTo>
                <a:lnTo>
                  <a:pt x="64770" y="395477"/>
                </a:lnTo>
                <a:close/>
              </a:path>
              <a:path w="110489" h="929004">
                <a:moveTo>
                  <a:pt x="64770" y="319277"/>
                </a:moveTo>
                <a:lnTo>
                  <a:pt x="64770" y="262127"/>
                </a:lnTo>
                <a:lnTo>
                  <a:pt x="45720" y="262127"/>
                </a:lnTo>
                <a:lnTo>
                  <a:pt x="45720" y="319277"/>
                </a:lnTo>
                <a:lnTo>
                  <a:pt x="64770" y="319277"/>
                </a:lnTo>
                <a:close/>
              </a:path>
              <a:path w="110489" h="929004">
                <a:moveTo>
                  <a:pt x="64770" y="243077"/>
                </a:moveTo>
                <a:lnTo>
                  <a:pt x="64770" y="185927"/>
                </a:lnTo>
                <a:lnTo>
                  <a:pt x="45720" y="185927"/>
                </a:lnTo>
                <a:lnTo>
                  <a:pt x="45720" y="243077"/>
                </a:lnTo>
                <a:lnTo>
                  <a:pt x="64770" y="243077"/>
                </a:lnTo>
                <a:close/>
              </a:path>
              <a:path w="110489" h="929004">
                <a:moveTo>
                  <a:pt x="64770" y="166877"/>
                </a:moveTo>
                <a:lnTo>
                  <a:pt x="64770" y="109727"/>
                </a:lnTo>
                <a:lnTo>
                  <a:pt x="45720" y="109727"/>
                </a:lnTo>
                <a:lnTo>
                  <a:pt x="45720" y="166877"/>
                </a:lnTo>
                <a:lnTo>
                  <a:pt x="64770" y="166877"/>
                </a:lnTo>
                <a:close/>
              </a:path>
              <a:path w="110489" h="929004">
                <a:moveTo>
                  <a:pt x="110489" y="95250"/>
                </a:moveTo>
                <a:lnTo>
                  <a:pt x="108204" y="90677"/>
                </a:lnTo>
                <a:lnTo>
                  <a:pt x="55625" y="0"/>
                </a:lnTo>
                <a:lnTo>
                  <a:pt x="3048" y="90677"/>
                </a:lnTo>
                <a:lnTo>
                  <a:pt x="0" y="95250"/>
                </a:lnTo>
                <a:lnTo>
                  <a:pt x="1524" y="100584"/>
                </a:lnTo>
                <a:lnTo>
                  <a:pt x="6096" y="103631"/>
                </a:lnTo>
                <a:lnTo>
                  <a:pt x="10668" y="105917"/>
                </a:lnTo>
                <a:lnTo>
                  <a:pt x="16763" y="104393"/>
                </a:lnTo>
                <a:lnTo>
                  <a:pt x="19050" y="99822"/>
                </a:lnTo>
                <a:lnTo>
                  <a:pt x="45720" y="54618"/>
                </a:lnTo>
                <a:lnTo>
                  <a:pt x="45720" y="33527"/>
                </a:lnTo>
                <a:lnTo>
                  <a:pt x="47244" y="33527"/>
                </a:lnTo>
                <a:lnTo>
                  <a:pt x="47244" y="23622"/>
                </a:lnTo>
                <a:lnTo>
                  <a:pt x="64008" y="23622"/>
                </a:lnTo>
                <a:lnTo>
                  <a:pt x="64008" y="33527"/>
                </a:lnTo>
                <a:lnTo>
                  <a:pt x="64770" y="33527"/>
                </a:lnTo>
                <a:lnTo>
                  <a:pt x="64770" y="53839"/>
                </a:lnTo>
                <a:lnTo>
                  <a:pt x="91439" y="99822"/>
                </a:lnTo>
                <a:lnTo>
                  <a:pt x="94487" y="104393"/>
                </a:lnTo>
                <a:lnTo>
                  <a:pt x="99822" y="105917"/>
                </a:lnTo>
                <a:lnTo>
                  <a:pt x="104394" y="103631"/>
                </a:lnTo>
                <a:lnTo>
                  <a:pt x="108965" y="100584"/>
                </a:lnTo>
                <a:lnTo>
                  <a:pt x="110489" y="95250"/>
                </a:lnTo>
                <a:close/>
              </a:path>
              <a:path w="110489" h="929004">
                <a:moveTo>
                  <a:pt x="55554" y="37950"/>
                </a:moveTo>
                <a:lnTo>
                  <a:pt x="52989" y="33527"/>
                </a:lnTo>
                <a:lnTo>
                  <a:pt x="45720" y="33527"/>
                </a:lnTo>
                <a:lnTo>
                  <a:pt x="45720" y="54618"/>
                </a:lnTo>
                <a:lnTo>
                  <a:pt x="55554" y="37950"/>
                </a:lnTo>
                <a:close/>
              </a:path>
              <a:path w="110489" h="929004">
                <a:moveTo>
                  <a:pt x="64770" y="90677"/>
                </a:moveTo>
                <a:lnTo>
                  <a:pt x="64770" y="53839"/>
                </a:lnTo>
                <a:lnTo>
                  <a:pt x="55554" y="37950"/>
                </a:lnTo>
                <a:lnTo>
                  <a:pt x="45720" y="54618"/>
                </a:lnTo>
                <a:lnTo>
                  <a:pt x="45720" y="90677"/>
                </a:lnTo>
                <a:lnTo>
                  <a:pt x="64770" y="90677"/>
                </a:lnTo>
                <a:close/>
              </a:path>
              <a:path w="110489" h="929004">
                <a:moveTo>
                  <a:pt x="64008" y="23622"/>
                </a:moveTo>
                <a:lnTo>
                  <a:pt x="47244" y="23622"/>
                </a:lnTo>
                <a:lnTo>
                  <a:pt x="52989" y="33527"/>
                </a:lnTo>
                <a:lnTo>
                  <a:pt x="58163" y="33527"/>
                </a:lnTo>
                <a:lnTo>
                  <a:pt x="64008" y="23622"/>
                </a:lnTo>
                <a:close/>
              </a:path>
              <a:path w="110489" h="929004">
                <a:moveTo>
                  <a:pt x="52989" y="33527"/>
                </a:moveTo>
                <a:lnTo>
                  <a:pt x="47244" y="23622"/>
                </a:lnTo>
                <a:lnTo>
                  <a:pt x="47244" y="33527"/>
                </a:lnTo>
                <a:lnTo>
                  <a:pt x="52989" y="33527"/>
                </a:lnTo>
                <a:close/>
              </a:path>
              <a:path w="110489" h="929004">
                <a:moveTo>
                  <a:pt x="58163" y="33527"/>
                </a:moveTo>
                <a:lnTo>
                  <a:pt x="52989" y="33527"/>
                </a:lnTo>
                <a:lnTo>
                  <a:pt x="55554" y="37950"/>
                </a:lnTo>
                <a:lnTo>
                  <a:pt x="58163" y="33527"/>
                </a:lnTo>
                <a:close/>
              </a:path>
              <a:path w="110489" h="929004">
                <a:moveTo>
                  <a:pt x="64770" y="53839"/>
                </a:moveTo>
                <a:lnTo>
                  <a:pt x="64770" y="33527"/>
                </a:lnTo>
                <a:lnTo>
                  <a:pt x="58163" y="33527"/>
                </a:lnTo>
                <a:lnTo>
                  <a:pt x="55554" y="37950"/>
                </a:lnTo>
                <a:lnTo>
                  <a:pt x="64770" y="53839"/>
                </a:lnTo>
                <a:close/>
              </a:path>
              <a:path w="110489" h="929004">
                <a:moveTo>
                  <a:pt x="64008" y="33527"/>
                </a:moveTo>
                <a:lnTo>
                  <a:pt x="64008" y="23622"/>
                </a:lnTo>
                <a:lnTo>
                  <a:pt x="58163" y="33527"/>
                </a:lnTo>
                <a:lnTo>
                  <a:pt x="64008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23214979-65BF-4B47-8552-D5597D2C2352}"/>
              </a:ext>
            </a:extLst>
          </p:cNvPr>
          <p:cNvSpPr txBox="1"/>
          <p:nvPr/>
        </p:nvSpPr>
        <p:spPr>
          <a:xfrm>
            <a:off x="4525588" y="4493104"/>
            <a:ext cx="210026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spc="-4" dirty="0">
                <a:latin typeface="Arial"/>
                <a:cs typeface="Arial"/>
              </a:rPr>
              <a:t>Tick</a:t>
            </a:r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2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755F-EB5C-0C49-828A-17283E82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0 - Data Dictionary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CB1AC1A-9E19-9A4A-B138-943D10CB3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85829"/>
              </p:ext>
            </p:extLst>
          </p:nvPr>
        </p:nvGraphicFramePr>
        <p:xfrm>
          <a:off x="244501" y="2270594"/>
          <a:ext cx="8742461" cy="194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30">
                  <a:extLst>
                    <a:ext uri="{9D8B030D-6E8A-4147-A177-3AD203B41FA5}">
                      <a16:colId xmlns:a16="http://schemas.microsoft.com/office/drawing/2014/main" val="2094411561"/>
                    </a:ext>
                  </a:extLst>
                </a:gridCol>
                <a:gridCol w="3824577">
                  <a:extLst>
                    <a:ext uri="{9D8B030D-6E8A-4147-A177-3AD203B41FA5}">
                      <a16:colId xmlns:a16="http://schemas.microsoft.com/office/drawing/2014/main" val="883024371"/>
                    </a:ext>
                  </a:extLst>
                </a:gridCol>
                <a:gridCol w="2914154">
                  <a:extLst>
                    <a:ext uri="{9D8B030D-6E8A-4147-A177-3AD203B41FA5}">
                      <a16:colId xmlns:a16="http://schemas.microsoft.com/office/drawing/2014/main" val="2381556092"/>
                    </a:ext>
                  </a:extLst>
                </a:gridCol>
              </a:tblGrid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Input/Output Event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Description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Format/Type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5493578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Front Sensor Input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전방의</a:t>
                      </a:r>
                      <a:r>
                        <a:rPr lang="ko-KR" altLang="en-US" sz="1000" dirty="0"/>
                        <a:t> 장애물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True/False , Interrupt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1298738"/>
                  </a:ext>
                </a:extLst>
              </a:tr>
              <a:tr h="2610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Left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좌측의</a:t>
                      </a:r>
                      <a:r>
                        <a:rPr lang="ko-KR" altLang="en-US" sz="1000" dirty="0"/>
                        <a:t> 장애물을 주기적으로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True/False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089089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Right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우측의</a:t>
                      </a:r>
                      <a:r>
                        <a:rPr lang="ko-KR" altLang="en-US" sz="1000" dirty="0"/>
                        <a:t> 장애물을 주기적으로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6563167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Dust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바닥의 먼지를 주기적으로 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80565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Direction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Motor</a:t>
                      </a:r>
                      <a:r>
                        <a:rPr lang="ko-Kore-KR" altLang="en-US" sz="1000" dirty="0"/>
                        <a:t>에</a:t>
                      </a:r>
                      <a:r>
                        <a:rPr lang="ko-KR" altLang="en-US" sz="1000" dirty="0"/>
                        <a:t> 대한 방향 명령어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Forward / Left / Right / Stop Data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887519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Clean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Cleaner</a:t>
                      </a:r>
                      <a:r>
                        <a:rPr lang="ko-KR" altLang="en-US" sz="1000" dirty="0"/>
                        <a:t>에 대한 명령어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On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켜져만 있는 상태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ore-KR" sz="1000" dirty="0"/>
                        <a:t> / Off / Up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가동중인 상태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026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6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9653"/>
              </p:ext>
            </p:extLst>
          </p:nvPr>
        </p:nvGraphicFramePr>
        <p:xfrm>
          <a:off x="2783681" y="2593610"/>
          <a:ext cx="3576638" cy="1670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0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RVC Control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Sensor Input, Left Sensor Input, Right Sensor Input, Dust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Direction, Clean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“RVC Control” 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프로세스는 입력 값인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 “Front Sensor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Input, Left Sensor Input, Right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로부터 장애물이 있는지 탐지된 값을 받고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로부터 먼지가 존재하는지 탐지한 값을 받은 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“Motor”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에게 어느 방향으로 가야하는지 알맞은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“Direction”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신호를 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에게 상황에 알맞은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신호를 보내준다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1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AF07-B149-3447-8777-05682D47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1</a:t>
            </a:r>
            <a:endParaRPr kumimoji="1" lang="ko-Kore-KR" altLang="en-US" dirty="0"/>
          </a:p>
        </p:txBody>
      </p:sp>
      <p:grpSp>
        <p:nvGrpSpPr>
          <p:cNvPr id="46" name="object 3">
            <a:extLst>
              <a:ext uri="{FF2B5EF4-FFF2-40B4-BE49-F238E27FC236}">
                <a16:creationId xmlns:a16="http://schemas.microsoft.com/office/drawing/2014/main" id="{3BC3CAED-7AE0-C546-B03A-E8B8A32ECEAE}"/>
              </a:ext>
            </a:extLst>
          </p:cNvPr>
          <p:cNvGrpSpPr/>
          <p:nvPr/>
        </p:nvGrpSpPr>
        <p:grpSpPr>
          <a:xfrm>
            <a:off x="2420920" y="3141754"/>
            <a:ext cx="1179195" cy="1071563"/>
            <a:chOff x="2489339" y="3278123"/>
            <a:chExt cx="1572260" cy="1428750"/>
          </a:xfrm>
        </p:grpSpPr>
        <p:sp>
          <p:nvSpPr>
            <p:cNvPr id="47" name="object 4">
              <a:extLst>
                <a:ext uri="{FF2B5EF4-FFF2-40B4-BE49-F238E27FC236}">
                  <a16:creationId xmlns:a16="http://schemas.microsoft.com/office/drawing/2014/main" id="{263AA36B-FEB8-BC43-AAFE-85E2FFA1478F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48" name="object 5">
              <a:extLst>
                <a:ext uri="{FF2B5EF4-FFF2-40B4-BE49-F238E27FC236}">
                  <a16:creationId xmlns:a16="http://schemas.microsoft.com/office/drawing/2014/main" id="{8E7FB91F-A373-254E-8C2F-0B399226E2BE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9" name="object 6">
            <a:extLst>
              <a:ext uri="{FF2B5EF4-FFF2-40B4-BE49-F238E27FC236}">
                <a16:creationId xmlns:a16="http://schemas.microsoft.com/office/drawing/2014/main" id="{8C047BA4-6F2E-8A45-A481-BF68215DC757}"/>
              </a:ext>
            </a:extLst>
          </p:cNvPr>
          <p:cNvSpPr txBox="1"/>
          <p:nvPr/>
        </p:nvSpPr>
        <p:spPr>
          <a:xfrm>
            <a:off x="2653706" y="3344257"/>
            <a:ext cx="713423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spcBef>
                <a:spcPts val="71"/>
              </a:spcBef>
            </a:pPr>
            <a:r>
              <a:rPr sz="1050" b="1" spc="-8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  <a:r>
              <a:rPr sz="10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4" dirty="0">
                <a:solidFill>
                  <a:srgbClr val="FFFFFF"/>
                </a:solidFill>
                <a:latin typeface="Arial"/>
                <a:cs typeface="Arial"/>
              </a:rPr>
              <a:t>&amp;  Dust  Detection  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BD9072FE-5C4C-D142-8D37-D6A43223916E}"/>
              </a:ext>
            </a:extLst>
          </p:cNvPr>
          <p:cNvSpPr txBox="1"/>
          <p:nvPr/>
        </p:nvSpPr>
        <p:spPr>
          <a:xfrm>
            <a:off x="4011880" y="3296096"/>
            <a:ext cx="890588" cy="4885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spcBef>
                <a:spcPts val="450"/>
              </a:spcBef>
              <a:tabLst>
                <a:tab pos="871061" algn="l"/>
              </a:tabLst>
            </a:pPr>
            <a:r>
              <a:rPr sz="1050" u="heavy" spc="-4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050" dirty="0">
              <a:latin typeface="Times New Roman"/>
              <a:cs typeface="Times New Roman"/>
            </a:endParaRPr>
          </a:p>
          <a:p>
            <a:pPr marL="97154" marR="52864" algn="ctr">
              <a:spcBef>
                <a:spcPts val="274"/>
              </a:spcBef>
            </a:pPr>
            <a:r>
              <a:rPr sz="750" b="1" spc="-4" dirty="0">
                <a:latin typeface="Arial"/>
                <a:cs typeface="Arial"/>
              </a:rPr>
              <a:t>Obstacle </a:t>
            </a:r>
            <a:r>
              <a:rPr sz="750" b="1" dirty="0">
                <a:latin typeface="Arial"/>
                <a:cs typeface="Arial"/>
              </a:rPr>
              <a:t>&amp;</a:t>
            </a:r>
            <a:r>
              <a:rPr sz="750" b="1" spc="-68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Dust  Location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3E65B06D-ED22-7B4F-AC90-F5017E9E86E8}"/>
              </a:ext>
            </a:extLst>
          </p:cNvPr>
          <p:cNvSpPr/>
          <p:nvPr/>
        </p:nvSpPr>
        <p:spPr>
          <a:xfrm>
            <a:off x="1614534" y="2813724"/>
            <a:ext cx="979646" cy="1567339"/>
          </a:xfrm>
          <a:custGeom>
            <a:avLst/>
            <a:gdLst/>
            <a:ahLst/>
            <a:cxnLst/>
            <a:rect l="l" t="t" r="r" b="b"/>
            <a:pathLst>
              <a:path w="1306195" h="2089785">
                <a:moveTo>
                  <a:pt x="1004316" y="1296162"/>
                </a:moveTo>
                <a:lnTo>
                  <a:pt x="913638" y="1243584"/>
                </a:lnTo>
                <a:lnTo>
                  <a:pt x="909066" y="1240536"/>
                </a:lnTo>
                <a:lnTo>
                  <a:pt x="903732" y="1242822"/>
                </a:lnTo>
                <a:lnTo>
                  <a:pt x="900684" y="1246632"/>
                </a:lnTo>
                <a:lnTo>
                  <a:pt x="898398" y="1251204"/>
                </a:lnTo>
                <a:lnTo>
                  <a:pt x="899922" y="1257300"/>
                </a:lnTo>
                <a:lnTo>
                  <a:pt x="904494" y="1260348"/>
                </a:lnTo>
                <a:lnTo>
                  <a:pt x="950379" y="1286954"/>
                </a:lnTo>
                <a:lnTo>
                  <a:pt x="3810" y="1285494"/>
                </a:lnTo>
                <a:lnTo>
                  <a:pt x="3810" y="1304544"/>
                </a:lnTo>
                <a:lnTo>
                  <a:pt x="949782" y="1306004"/>
                </a:lnTo>
                <a:lnTo>
                  <a:pt x="980694" y="1306055"/>
                </a:lnTo>
                <a:lnTo>
                  <a:pt x="985266" y="1306068"/>
                </a:lnTo>
                <a:lnTo>
                  <a:pt x="949782" y="1306004"/>
                </a:lnTo>
                <a:lnTo>
                  <a:pt x="904494" y="1332738"/>
                </a:lnTo>
                <a:lnTo>
                  <a:pt x="899922" y="1335024"/>
                </a:lnTo>
                <a:lnTo>
                  <a:pt x="898398" y="1341120"/>
                </a:lnTo>
                <a:lnTo>
                  <a:pt x="900684" y="1345692"/>
                </a:lnTo>
                <a:lnTo>
                  <a:pt x="903732" y="1350264"/>
                </a:lnTo>
                <a:lnTo>
                  <a:pt x="909066" y="1351788"/>
                </a:lnTo>
                <a:lnTo>
                  <a:pt x="913638" y="1348740"/>
                </a:lnTo>
                <a:lnTo>
                  <a:pt x="985266" y="1307198"/>
                </a:lnTo>
                <a:lnTo>
                  <a:pt x="1004316" y="1296162"/>
                </a:lnTo>
                <a:close/>
              </a:path>
              <a:path w="1306195" h="2089785">
                <a:moveTo>
                  <a:pt x="1004316" y="1008888"/>
                </a:moveTo>
                <a:lnTo>
                  <a:pt x="926592" y="938784"/>
                </a:lnTo>
                <a:lnTo>
                  <a:pt x="922782" y="934974"/>
                </a:lnTo>
                <a:lnTo>
                  <a:pt x="916686" y="935736"/>
                </a:lnTo>
                <a:lnTo>
                  <a:pt x="913638" y="939546"/>
                </a:lnTo>
                <a:lnTo>
                  <a:pt x="909828" y="943356"/>
                </a:lnTo>
                <a:lnTo>
                  <a:pt x="909828" y="949452"/>
                </a:lnTo>
                <a:lnTo>
                  <a:pt x="914400" y="952500"/>
                </a:lnTo>
                <a:lnTo>
                  <a:pt x="953858" y="988707"/>
                </a:lnTo>
                <a:lnTo>
                  <a:pt x="6096" y="785622"/>
                </a:lnTo>
                <a:lnTo>
                  <a:pt x="2286" y="803910"/>
                </a:lnTo>
                <a:lnTo>
                  <a:pt x="949502" y="1006881"/>
                </a:lnTo>
                <a:lnTo>
                  <a:pt x="982980" y="1014056"/>
                </a:lnTo>
                <a:lnTo>
                  <a:pt x="983742" y="1014222"/>
                </a:lnTo>
                <a:lnTo>
                  <a:pt x="949502" y="1006881"/>
                </a:lnTo>
                <a:lnTo>
                  <a:pt x="899160" y="1023366"/>
                </a:lnTo>
                <a:lnTo>
                  <a:pt x="893826" y="1024890"/>
                </a:lnTo>
                <a:lnTo>
                  <a:pt x="890778" y="1030224"/>
                </a:lnTo>
                <a:lnTo>
                  <a:pt x="893064" y="1035558"/>
                </a:lnTo>
                <a:lnTo>
                  <a:pt x="894588" y="1040892"/>
                </a:lnTo>
                <a:lnTo>
                  <a:pt x="899922" y="1043178"/>
                </a:lnTo>
                <a:lnTo>
                  <a:pt x="904494" y="1041654"/>
                </a:lnTo>
                <a:lnTo>
                  <a:pt x="987552" y="1014387"/>
                </a:lnTo>
                <a:lnTo>
                  <a:pt x="1004316" y="1008888"/>
                </a:lnTo>
                <a:close/>
              </a:path>
              <a:path w="1306195" h="2089785">
                <a:moveTo>
                  <a:pt x="1306068" y="1657350"/>
                </a:moveTo>
                <a:lnTo>
                  <a:pt x="1203198" y="1635252"/>
                </a:lnTo>
                <a:lnTo>
                  <a:pt x="1198626" y="1633728"/>
                </a:lnTo>
                <a:lnTo>
                  <a:pt x="1193292" y="1636776"/>
                </a:lnTo>
                <a:lnTo>
                  <a:pt x="1192530" y="1642110"/>
                </a:lnTo>
                <a:lnTo>
                  <a:pt x="1191006" y="1647444"/>
                </a:lnTo>
                <a:lnTo>
                  <a:pt x="1194054" y="1652778"/>
                </a:lnTo>
                <a:lnTo>
                  <a:pt x="1199388" y="1653540"/>
                </a:lnTo>
                <a:lnTo>
                  <a:pt x="1250213" y="1664779"/>
                </a:lnTo>
                <a:lnTo>
                  <a:pt x="762" y="2071878"/>
                </a:lnTo>
                <a:lnTo>
                  <a:pt x="6858" y="2089404"/>
                </a:lnTo>
                <a:lnTo>
                  <a:pt x="1257592" y="1682623"/>
                </a:lnTo>
                <a:lnTo>
                  <a:pt x="1285494" y="1673555"/>
                </a:lnTo>
                <a:lnTo>
                  <a:pt x="1290828" y="1671828"/>
                </a:lnTo>
                <a:lnTo>
                  <a:pt x="1257592" y="1682623"/>
                </a:lnTo>
                <a:lnTo>
                  <a:pt x="1222248" y="1722120"/>
                </a:lnTo>
                <a:lnTo>
                  <a:pt x="1218438" y="1726692"/>
                </a:lnTo>
                <a:lnTo>
                  <a:pt x="1218438" y="1732026"/>
                </a:lnTo>
                <a:lnTo>
                  <a:pt x="1223010" y="1735836"/>
                </a:lnTo>
                <a:lnTo>
                  <a:pt x="1226820" y="1739646"/>
                </a:lnTo>
                <a:lnTo>
                  <a:pt x="1232916" y="1738884"/>
                </a:lnTo>
                <a:lnTo>
                  <a:pt x="1235964" y="1735074"/>
                </a:lnTo>
                <a:lnTo>
                  <a:pt x="1290828" y="1674241"/>
                </a:lnTo>
                <a:lnTo>
                  <a:pt x="1306068" y="1657350"/>
                </a:lnTo>
                <a:close/>
              </a:path>
              <a:path w="1306195" h="2089785">
                <a:moveTo>
                  <a:pt x="1306068" y="646938"/>
                </a:moveTo>
                <a:lnTo>
                  <a:pt x="1245108" y="555498"/>
                </a:lnTo>
                <a:lnTo>
                  <a:pt x="1239012" y="553974"/>
                </a:lnTo>
                <a:lnTo>
                  <a:pt x="1229868" y="560070"/>
                </a:lnTo>
                <a:lnTo>
                  <a:pt x="1229106" y="566166"/>
                </a:lnTo>
                <a:lnTo>
                  <a:pt x="1232154" y="569976"/>
                </a:lnTo>
                <a:lnTo>
                  <a:pt x="1261706" y="614768"/>
                </a:lnTo>
                <a:lnTo>
                  <a:pt x="8382" y="0"/>
                </a:lnTo>
                <a:lnTo>
                  <a:pt x="0" y="17526"/>
                </a:lnTo>
                <a:lnTo>
                  <a:pt x="1252956" y="631367"/>
                </a:lnTo>
                <a:lnTo>
                  <a:pt x="1201674" y="635381"/>
                </a:lnTo>
                <a:lnTo>
                  <a:pt x="1194816" y="635508"/>
                </a:lnTo>
                <a:lnTo>
                  <a:pt x="1191006" y="640080"/>
                </a:lnTo>
                <a:lnTo>
                  <a:pt x="1191006" y="645414"/>
                </a:lnTo>
                <a:lnTo>
                  <a:pt x="1191768" y="650748"/>
                </a:lnTo>
                <a:lnTo>
                  <a:pt x="1196340" y="654558"/>
                </a:lnTo>
                <a:lnTo>
                  <a:pt x="1201674" y="654558"/>
                </a:lnTo>
                <a:lnTo>
                  <a:pt x="1293114" y="647877"/>
                </a:lnTo>
                <a:lnTo>
                  <a:pt x="1306068" y="64693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3B14B38A-020A-424C-8D4E-11FCCAF3E8DB}"/>
              </a:ext>
            </a:extLst>
          </p:cNvPr>
          <p:cNvSpPr txBox="1"/>
          <p:nvPr/>
        </p:nvSpPr>
        <p:spPr>
          <a:xfrm>
            <a:off x="1745022" y="2735037"/>
            <a:ext cx="87010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Front </a:t>
            </a:r>
            <a:r>
              <a:rPr sz="750" b="1" spc="-4" dirty="0">
                <a:latin typeface="Arial"/>
                <a:cs typeface="Arial"/>
              </a:rPr>
              <a:t>Sensor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CD86869F-B738-C346-8AD3-4F98E9C88E34}"/>
              </a:ext>
            </a:extLst>
          </p:cNvPr>
          <p:cNvSpPr txBox="1"/>
          <p:nvPr/>
        </p:nvSpPr>
        <p:spPr>
          <a:xfrm>
            <a:off x="1729589" y="3292248"/>
            <a:ext cx="5443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Left</a:t>
            </a:r>
            <a:r>
              <a:rPr sz="750" b="1" spc="-71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Sensor  </a:t>
            </a:r>
            <a:r>
              <a:rPr sz="750" b="1" spc="-4" dirty="0">
                <a:latin typeface="Arial"/>
                <a:cs typeface="Arial"/>
              </a:rPr>
              <a:t>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38ACE63A-C92E-6D49-ABAB-D19C2844CE91}"/>
              </a:ext>
            </a:extLst>
          </p:cNvPr>
          <p:cNvSpPr txBox="1"/>
          <p:nvPr/>
        </p:nvSpPr>
        <p:spPr>
          <a:xfrm>
            <a:off x="1729589" y="3646007"/>
            <a:ext cx="6129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750" b="1" spc="-4" dirty="0">
                <a:latin typeface="Arial"/>
                <a:cs typeface="Arial"/>
              </a:rPr>
              <a:t>Right</a:t>
            </a:r>
            <a:r>
              <a:rPr sz="750" b="1" spc="-53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Sensor  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71795EF7-EB55-AE41-8E05-3B86700CCDC2}"/>
              </a:ext>
            </a:extLst>
          </p:cNvPr>
          <p:cNvSpPr txBox="1"/>
          <p:nvPr/>
        </p:nvSpPr>
        <p:spPr>
          <a:xfrm>
            <a:off x="1729589" y="4342093"/>
            <a:ext cx="864591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Dust Sensor</a:t>
            </a:r>
            <a:r>
              <a:rPr sz="750" b="1" spc="-38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Input</a:t>
            </a:r>
            <a:endParaRPr sz="750" dirty="0">
              <a:latin typeface="Arial"/>
              <a:cs typeface="Arial"/>
            </a:endParaRPr>
          </a:p>
        </p:txBody>
      </p:sp>
      <p:grpSp>
        <p:nvGrpSpPr>
          <p:cNvPr id="57" name="object 14">
            <a:extLst>
              <a:ext uri="{FF2B5EF4-FFF2-40B4-BE49-F238E27FC236}">
                <a16:creationId xmlns:a16="http://schemas.microsoft.com/office/drawing/2014/main" id="{AF9EBCA7-0EF2-3542-9B33-343501A76625}"/>
              </a:ext>
            </a:extLst>
          </p:cNvPr>
          <p:cNvGrpSpPr/>
          <p:nvPr/>
        </p:nvGrpSpPr>
        <p:grpSpPr>
          <a:xfrm>
            <a:off x="5304891" y="3132229"/>
            <a:ext cx="1197769" cy="1090613"/>
            <a:chOff x="6334633" y="3265423"/>
            <a:chExt cx="1597025" cy="1454150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AFBDCFD3-0925-7F4A-ACE0-EA21E58D55BF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9" name="object 16">
              <a:extLst>
                <a:ext uri="{FF2B5EF4-FFF2-40B4-BE49-F238E27FC236}">
                  <a16:creationId xmlns:a16="http://schemas.microsoft.com/office/drawing/2014/main" id="{B44F7299-4376-594D-9048-E60CEE17B0F9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0" name="object 17">
            <a:extLst>
              <a:ext uri="{FF2B5EF4-FFF2-40B4-BE49-F238E27FC236}">
                <a16:creationId xmlns:a16="http://schemas.microsoft.com/office/drawing/2014/main" id="{C75D146E-8AB5-F544-BF46-5189CDE4BD51}"/>
              </a:ext>
            </a:extLst>
          </p:cNvPr>
          <p:cNvSpPr txBox="1"/>
          <p:nvPr/>
        </p:nvSpPr>
        <p:spPr>
          <a:xfrm>
            <a:off x="5583216" y="3344256"/>
            <a:ext cx="640556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ctr">
              <a:spcBef>
                <a:spcPts val="71"/>
              </a:spcBef>
            </a:pPr>
            <a:r>
              <a:rPr sz="1050" b="1" spc="-4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r>
              <a:rPr sz="10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4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050" b="1" spc="-8" dirty="0">
                <a:solidFill>
                  <a:srgbClr val="FFFFFF"/>
                </a:solidFill>
                <a:latin typeface="Arial"/>
                <a:cs typeface="Arial"/>
              </a:rPr>
              <a:t>Motor  Control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b="1" spc="-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18">
            <a:extLst>
              <a:ext uri="{FF2B5EF4-FFF2-40B4-BE49-F238E27FC236}">
                <a16:creationId xmlns:a16="http://schemas.microsoft.com/office/drawing/2014/main" id="{0A6C8078-181C-9F4C-B485-4A1058F8E96F}"/>
              </a:ext>
            </a:extLst>
          </p:cNvPr>
          <p:cNvSpPr/>
          <p:nvPr/>
        </p:nvSpPr>
        <p:spPr>
          <a:xfrm>
            <a:off x="4939521" y="2869159"/>
            <a:ext cx="2217420" cy="1567815"/>
          </a:xfrm>
          <a:custGeom>
            <a:avLst/>
            <a:gdLst/>
            <a:ahLst/>
            <a:cxnLst/>
            <a:rect l="l" t="t" r="r" b="b"/>
            <a:pathLst>
              <a:path w="2956559" h="2090420">
                <a:moveTo>
                  <a:pt x="499872" y="1079754"/>
                </a:moveTo>
                <a:lnTo>
                  <a:pt x="409956" y="1026414"/>
                </a:lnTo>
                <a:lnTo>
                  <a:pt x="405384" y="1024128"/>
                </a:lnTo>
                <a:lnTo>
                  <a:pt x="399288" y="1025652"/>
                </a:lnTo>
                <a:lnTo>
                  <a:pt x="397002" y="1030224"/>
                </a:lnTo>
                <a:lnTo>
                  <a:pt x="393954" y="1034796"/>
                </a:lnTo>
                <a:lnTo>
                  <a:pt x="395478" y="1040130"/>
                </a:lnTo>
                <a:lnTo>
                  <a:pt x="400050" y="1043178"/>
                </a:lnTo>
                <a:lnTo>
                  <a:pt x="445058" y="1069733"/>
                </a:lnTo>
                <a:lnTo>
                  <a:pt x="0" y="1068324"/>
                </a:lnTo>
                <a:lnTo>
                  <a:pt x="0" y="1087374"/>
                </a:lnTo>
                <a:lnTo>
                  <a:pt x="446214" y="1088783"/>
                </a:lnTo>
                <a:lnTo>
                  <a:pt x="476250" y="1088872"/>
                </a:lnTo>
                <a:lnTo>
                  <a:pt x="480822" y="1088898"/>
                </a:lnTo>
                <a:lnTo>
                  <a:pt x="446214" y="1088783"/>
                </a:lnTo>
                <a:lnTo>
                  <a:pt x="400050" y="1115568"/>
                </a:lnTo>
                <a:lnTo>
                  <a:pt x="395478" y="1117854"/>
                </a:lnTo>
                <a:lnTo>
                  <a:pt x="393954" y="1123950"/>
                </a:lnTo>
                <a:lnTo>
                  <a:pt x="396240" y="1128522"/>
                </a:lnTo>
                <a:lnTo>
                  <a:pt x="399288" y="1133094"/>
                </a:lnTo>
                <a:lnTo>
                  <a:pt x="404622" y="1134618"/>
                </a:lnTo>
                <a:lnTo>
                  <a:pt x="409194" y="1132332"/>
                </a:lnTo>
                <a:lnTo>
                  <a:pt x="480822" y="1090790"/>
                </a:lnTo>
                <a:lnTo>
                  <a:pt x="499872" y="1079754"/>
                </a:lnTo>
                <a:close/>
              </a:path>
              <a:path w="2956559" h="2090420">
                <a:moveTo>
                  <a:pt x="2956560" y="2077974"/>
                </a:moveTo>
                <a:lnTo>
                  <a:pt x="2895600" y="1993392"/>
                </a:lnTo>
                <a:lnTo>
                  <a:pt x="2892552" y="1988820"/>
                </a:lnTo>
                <a:lnTo>
                  <a:pt x="2886456" y="1988058"/>
                </a:lnTo>
                <a:lnTo>
                  <a:pt x="2882646" y="1991106"/>
                </a:lnTo>
                <a:lnTo>
                  <a:pt x="2878074" y="1994154"/>
                </a:lnTo>
                <a:lnTo>
                  <a:pt x="2877312" y="2000250"/>
                </a:lnTo>
                <a:lnTo>
                  <a:pt x="2880360" y="2004822"/>
                </a:lnTo>
                <a:lnTo>
                  <a:pt x="2911322" y="2047633"/>
                </a:lnTo>
                <a:lnTo>
                  <a:pt x="1845564" y="1574292"/>
                </a:lnTo>
                <a:lnTo>
                  <a:pt x="1837182" y="1591818"/>
                </a:lnTo>
                <a:lnTo>
                  <a:pt x="2903601" y="2065121"/>
                </a:lnTo>
                <a:lnTo>
                  <a:pt x="2850642" y="2071116"/>
                </a:lnTo>
                <a:lnTo>
                  <a:pt x="2845308" y="2071116"/>
                </a:lnTo>
                <a:lnTo>
                  <a:pt x="2842260" y="2075688"/>
                </a:lnTo>
                <a:lnTo>
                  <a:pt x="2842260" y="2081022"/>
                </a:lnTo>
                <a:lnTo>
                  <a:pt x="2843022" y="2086356"/>
                </a:lnTo>
                <a:lnTo>
                  <a:pt x="2847594" y="2090166"/>
                </a:lnTo>
                <a:lnTo>
                  <a:pt x="2852928" y="2089404"/>
                </a:lnTo>
                <a:lnTo>
                  <a:pt x="2943606" y="2079396"/>
                </a:lnTo>
                <a:lnTo>
                  <a:pt x="2956560" y="2077974"/>
                </a:lnTo>
                <a:close/>
              </a:path>
              <a:path w="2956559" h="2090420">
                <a:moveTo>
                  <a:pt x="2956560" y="6096"/>
                </a:moveTo>
                <a:lnTo>
                  <a:pt x="2852928" y="0"/>
                </a:lnTo>
                <a:lnTo>
                  <a:pt x="2847594" y="0"/>
                </a:lnTo>
                <a:lnTo>
                  <a:pt x="2843022" y="3810"/>
                </a:lnTo>
                <a:lnTo>
                  <a:pt x="2842260" y="9144"/>
                </a:lnTo>
                <a:lnTo>
                  <a:pt x="2842260" y="14478"/>
                </a:lnTo>
                <a:lnTo>
                  <a:pt x="2846070" y="19050"/>
                </a:lnTo>
                <a:lnTo>
                  <a:pt x="2852928" y="19138"/>
                </a:lnTo>
                <a:lnTo>
                  <a:pt x="2905531" y="22313"/>
                </a:lnTo>
                <a:lnTo>
                  <a:pt x="1837182" y="564642"/>
                </a:lnTo>
                <a:lnTo>
                  <a:pt x="1845564" y="581406"/>
                </a:lnTo>
                <a:lnTo>
                  <a:pt x="2912884" y="39598"/>
                </a:lnTo>
                <a:lnTo>
                  <a:pt x="2939796" y="25933"/>
                </a:lnTo>
                <a:lnTo>
                  <a:pt x="2944368" y="23622"/>
                </a:lnTo>
                <a:lnTo>
                  <a:pt x="2912884" y="39598"/>
                </a:lnTo>
                <a:lnTo>
                  <a:pt x="2884170" y="83820"/>
                </a:lnTo>
                <a:lnTo>
                  <a:pt x="2881122" y="88392"/>
                </a:lnTo>
                <a:lnTo>
                  <a:pt x="2882646" y="94488"/>
                </a:lnTo>
                <a:lnTo>
                  <a:pt x="2887218" y="96774"/>
                </a:lnTo>
                <a:lnTo>
                  <a:pt x="2891790" y="99822"/>
                </a:lnTo>
                <a:lnTo>
                  <a:pt x="2897124" y="99060"/>
                </a:lnTo>
                <a:lnTo>
                  <a:pt x="2900172" y="94488"/>
                </a:lnTo>
                <a:lnTo>
                  <a:pt x="2944368" y="25196"/>
                </a:lnTo>
                <a:lnTo>
                  <a:pt x="2956560" y="60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AD168BAC-A255-3247-8153-7B7569E72A9A}"/>
              </a:ext>
            </a:extLst>
          </p:cNvPr>
          <p:cNvSpPr txBox="1"/>
          <p:nvPr/>
        </p:nvSpPr>
        <p:spPr>
          <a:xfrm>
            <a:off x="6445038" y="2871626"/>
            <a:ext cx="432911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Direction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73152FF6-AB27-504F-B5D9-23F0703CFBD2}"/>
              </a:ext>
            </a:extLst>
          </p:cNvPr>
          <p:cNvSpPr txBox="1"/>
          <p:nvPr/>
        </p:nvSpPr>
        <p:spPr>
          <a:xfrm>
            <a:off x="6605626" y="3996908"/>
            <a:ext cx="27908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b="1" dirty="0">
                <a:latin typeface="Arial"/>
                <a:cs typeface="Arial"/>
              </a:rPr>
              <a:t>Clean</a:t>
            </a:r>
            <a:endParaRPr sz="750">
              <a:latin typeface="Arial"/>
              <a:cs typeface="Arial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A813A9C6-01A7-2444-9822-352CD089F2AE}"/>
              </a:ext>
            </a:extLst>
          </p:cNvPr>
          <p:cNvSpPr/>
          <p:nvPr/>
        </p:nvSpPr>
        <p:spPr>
          <a:xfrm>
            <a:off x="4028549" y="3801266"/>
            <a:ext cx="857250" cy="1429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28E0A666-7D05-F241-AA14-76F94F7DC751}"/>
              </a:ext>
            </a:extLst>
          </p:cNvPr>
          <p:cNvSpPr txBox="1"/>
          <p:nvPr/>
        </p:nvSpPr>
        <p:spPr>
          <a:xfrm>
            <a:off x="511048" y="2652751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50495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13">
            <a:extLst>
              <a:ext uri="{FF2B5EF4-FFF2-40B4-BE49-F238E27FC236}">
                <a16:creationId xmlns:a16="http://schemas.microsoft.com/office/drawing/2014/main" id="{3B2232CD-A58F-2040-8CB7-6BCC77595E3E}"/>
              </a:ext>
            </a:extLst>
          </p:cNvPr>
          <p:cNvSpPr txBox="1"/>
          <p:nvPr/>
        </p:nvSpPr>
        <p:spPr>
          <a:xfrm>
            <a:off x="511048" y="3242539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9478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05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C75719BF-22F6-3B45-8DC4-E5BEC523F6A9}"/>
              </a:ext>
            </a:extLst>
          </p:cNvPr>
          <p:cNvSpPr txBox="1"/>
          <p:nvPr/>
        </p:nvSpPr>
        <p:spPr>
          <a:xfrm>
            <a:off x="511048" y="3617444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50019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05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15">
            <a:extLst>
              <a:ext uri="{FF2B5EF4-FFF2-40B4-BE49-F238E27FC236}">
                <a16:creationId xmlns:a16="http://schemas.microsoft.com/office/drawing/2014/main" id="{7DD723E5-79CD-324E-8ECD-324334316FA4}"/>
              </a:ext>
            </a:extLst>
          </p:cNvPr>
          <p:cNvSpPr txBox="1"/>
          <p:nvPr/>
        </p:nvSpPr>
        <p:spPr>
          <a:xfrm>
            <a:off x="511048" y="4206659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811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05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FA94A10F-069E-9347-B6B7-27795471500C}"/>
              </a:ext>
            </a:extLst>
          </p:cNvPr>
          <p:cNvSpPr txBox="1"/>
          <p:nvPr/>
        </p:nvSpPr>
        <p:spPr>
          <a:xfrm>
            <a:off x="2491309" y="4952313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16430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5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8">
            <a:extLst>
              <a:ext uri="{FF2B5EF4-FFF2-40B4-BE49-F238E27FC236}">
                <a16:creationId xmlns:a16="http://schemas.microsoft.com/office/drawing/2014/main" id="{C3129B80-A86D-4C46-B46C-41A86796B2A3}"/>
              </a:ext>
            </a:extLst>
          </p:cNvPr>
          <p:cNvSpPr txBox="1"/>
          <p:nvPr/>
        </p:nvSpPr>
        <p:spPr>
          <a:xfrm>
            <a:off x="7156941" y="2713168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algn="ctr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61809A44-45BF-0C41-BD67-187128C28E78}"/>
              </a:ext>
            </a:extLst>
          </p:cNvPr>
          <p:cNvSpPr txBox="1"/>
          <p:nvPr/>
        </p:nvSpPr>
        <p:spPr>
          <a:xfrm>
            <a:off x="7156941" y="4267077"/>
            <a:ext cx="1071563" cy="239007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6676" rIns="0" bIns="0" rtlCol="0">
            <a:spAutoFit/>
          </a:bodyPr>
          <a:lstStyle/>
          <a:p>
            <a:pPr marL="301466">
              <a:spcBef>
                <a:spcPts val="604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4ADB9330-C731-8A44-8B9E-45954020819C}"/>
              </a:ext>
            </a:extLst>
          </p:cNvPr>
          <p:cNvSpPr txBox="1"/>
          <p:nvPr/>
        </p:nvSpPr>
        <p:spPr>
          <a:xfrm>
            <a:off x="3099286" y="4528604"/>
            <a:ext cx="251096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750" dirty="0">
                <a:latin typeface="Arial"/>
                <a:cs typeface="Arial"/>
              </a:rPr>
              <a:t>Tick</a:t>
            </a:r>
            <a:endParaRPr sz="750" dirty="0">
              <a:latin typeface="Arial"/>
              <a:cs typeface="Arial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495251-F48E-064E-A504-E55C79353CAC}"/>
              </a:ext>
            </a:extLst>
          </p:cNvPr>
          <p:cNvCxnSpPr>
            <a:cxnSpLocks/>
          </p:cNvCxnSpPr>
          <p:nvPr/>
        </p:nvCxnSpPr>
        <p:spPr>
          <a:xfrm>
            <a:off x="3613349" y="3673821"/>
            <a:ext cx="3505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CDE1D23-2D15-824D-BFEE-A7F5CB355CCC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3024699" y="4213317"/>
            <a:ext cx="2392" cy="73899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2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95AB-DD22-8D40-A8C0-67C8AB1A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1 - Data Dictionary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C1BBC0-BD3D-1E4B-886C-40A7CEC1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22712"/>
              </p:ext>
            </p:extLst>
          </p:nvPr>
        </p:nvGraphicFramePr>
        <p:xfrm>
          <a:off x="244501" y="2270594"/>
          <a:ext cx="8742461" cy="232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30">
                  <a:extLst>
                    <a:ext uri="{9D8B030D-6E8A-4147-A177-3AD203B41FA5}">
                      <a16:colId xmlns:a16="http://schemas.microsoft.com/office/drawing/2014/main" val="2094411561"/>
                    </a:ext>
                  </a:extLst>
                </a:gridCol>
                <a:gridCol w="3824577">
                  <a:extLst>
                    <a:ext uri="{9D8B030D-6E8A-4147-A177-3AD203B41FA5}">
                      <a16:colId xmlns:a16="http://schemas.microsoft.com/office/drawing/2014/main" val="883024371"/>
                    </a:ext>
                  </a:extLst>
                </a:gridCol>
                <a:gridCol w="2914154">
                  <a:extLst>
                    <a:ext uri="{9D8B030D-6E8A-4147-A177-3AD203B41FA5}">
                      <a16:colId xmlns:a16="http://schemas.microsoft.com/office/drawing/2014/main" val="2381556092"/>
                    </a:ext>
                  </a:extLst>
                </a:gridCol>
              </a:tblGrid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Input/Output Event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Description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Format/Type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5493578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Front Sensor Input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전방의</a:t>
                      </a:r>
                      <a:r>
                        <a:rPr lang="ko-KR" altLang="en-US" sz="1000" dirty="0"/>
                        <a:t> 장애물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True/False , Interrupt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1298738"/>
                  </a:ext>
                </a:extLst>
              </a:tr>
              <a:tr h="2610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Left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좌측의</a:t>
                      </a:r>
                      <a:r>
                        <a:rPr lang="ko-KR" altLang="en-US" sz="1000" dirty="0"/>
                        <a:t> 장애물을 주기적으로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True/False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089089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Right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RVC </a:t>
                      </a:r>
                      <a:r>
                        <a:rPr lang="ko-Kore-KR" altLang="en-US" sz="1000" dirty="0"/>
                        <a:t>우측의</a:t>
                      </a:r>
                      <a:r>
                        <a:rPr lang="ko-KR" altLang="en-US" sz="1000" dirty="0"/>
                        <a:t> 장애물을 주기적으로 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6563167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Dust Sensor Input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바닥의 먼지를 주기적으로 감지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True/False , Periodic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80565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Direction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Motor</a:t>
                      </a:r>
                      <a:r>
                        <a:rPr lang="ko-Kore-KR" altLang="en-US" sz="1000" dirty="0"/>
                        <a:t>에</a:t>
                      </a:r>
                      <a:r>
                        <a:rPr lang="ko-KR" altLang="en-US" sz="1000" dirty="0"/>
                        <a:t>게 전달하는 방향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Forward / Left / Right / Stop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8875194"/>
                  </a:ext>
                </a:extLst>
              </a:tr>
              <a:tr h="2809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Clean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Cleaner</a:t>
                      </a:r>
                      <a:r>
                        <a:rPr lang="ko-KR" altLang="en-US" sz="1000" dirty="0"/>
                        <a:t>에게 전달하는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On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켜져만 있는 상태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ore-KR" sz="1000" dirty="0"/>
                        <a:t> / Off / Up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가동중인 상태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026437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Obstacle </a:t>
                      </a:r>
                      <a:r>
                        <a:rPr lang="en-US" altLang="ko-KR" sz="1000" dirty="0"/>
                        <a:t>&amp;. Dust</a:t>
                      </a:r>
                    </a:p>
                    <a:p>
                      <a:pPr algn="ctr"/>
                      <a:r>
                        <a:rPr lang="en-US" altLang="ko-Kore-KR" sz="1000" dirty="0"/>
                        <a:t>Location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/>
                        <a:t>장애물이</a:t>
                      </a:r>
                      <a:r>
                        <a:rPr lang="ko-KR" altLang="en-US" sz="1000" dirty="0"/>
                        <a:t> 있는 방향과 먼지가 존재하는지에 대한 정보를 가지고 있는 데이터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Forward/Left/Right/Dust</a:t>
                      </a:r>
                      <a:r>
                        <a:rPr lang="ko-KR" altLang="en-US" sz="1000" dirty="0"/>
                        <a:t> 각각 </a:t>
                      </a:r>
                      <a:r>
                        <a:rPr lang="en-US" altLang="ko-KR" sz="1000" dirty="0"/>
                        <a:t>0,1</a:t>
                      </a:r>
                      <a:r>
                        <a:rPr lang="ko-KR" altLang="en-US" sz="1000" dirty="0"/>
                        <a:t>로 존재하는지 저장</a:t>
                      </a:r>
                      <a:endParaRPr lang="ko-Kore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2964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5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1 -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51307"/>
              </p:ext>
            </p:extLst>
          </p:nvPr>
        </p:nvGraphicFramePr>
        <p:xfrm>
          <a:off x="497681" y="1758220"/>
          <a:ext cx="3576638" cy="164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Obstacle &amp; Dust Detection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Front Sensor Input, Left Sensor Input, Right Sensor Input, Dust Sensor Input, Tick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Obstacle &amp; Dust Location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“Obstacle &amp; Dust Detection” 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프로세스는 입력 값인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 “Front Sensor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Input, Left Sensor Input, Right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로부터 장애물이 있는지 탐지된 값을 받고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“Dust Sensor Input”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로부터 먼지가 존재하는지 탐지한 값을 받은 후 해당 변수를 메모리에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“Obstacle &amp; Dust Location”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ko-KR" altLang="en-US" sz="800" spc="-5" dirty="0" err="1">
                          <a:latin typeface="Arial"/>
                          <a:cs typeface="Arial"/>
                        </a:rPr>
                        <a:t>으로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 저장한다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F74883C-FFB6-3340-8A0D-09D5AF449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76170"/>
              </p:ext>
            </p:extLst>
          </p:nvPr>
        </p:nvGraphicFramePr>
        <p:xfrm>
          <a:off x="497681" y="3866420"/>
          <a:ext cx="3576638" cy="1372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9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Cleaner &amp; Motor Control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Obstacle &amp; Dust Location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Output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800" spc="-5" dirty="0">
                          <a:latin typeface="Arial"/>
                          <a:cs typeface="Arial"/>
                        </a:rPr>
                        <a:t>Direction, Clean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“Cleaner &amp; Motor Control” 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프로세스는 메모리에 있는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“Obstacle &amp; Dust Location”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읽은 후 상황에 맞는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”Direction”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”Motor”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”Clean”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을 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“Cleaner”</a:t>
                      </a:r>
                      <a:r>
                        <a:rPr lang="ko-KR" altLang="en-US" sz="800" spc="-5" dirty="0">
                          <a:latin typeface="Arial"/>
                          <a:cs typeface="Arial"/>
                        </a:rPr>
                        <a:t>에 전달해준다</a:t>
                      </a:r>
                      <a:r>
                        <a:rPr lang="en-US" altLang="ko-KR" sz="800" spc="-5" dirty="0">
                          <a:latin typeface="Arial"/>
                          <a:cs typeface="Arial"/>
                        </a:rPr>
                        <a:t>.</a:t>
                      </a:r>
                      <a:endParaRPr lang="en-US" sz="800" spc="-5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2605</Words>
  <Application>Microsoft Macintosh PowerPoint</Application>
  <PresentationFormat>화면 슬라이드 쇼(4:3)</PresentationFormat>
  <Paragraphs>668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테마</vt:lpstr>
      <vt:lpstr>소프트웨어 공학 SA</vt:lpstr>
      <vt:lpstr>Statement of purpose</vt:lpstr>
      <vt:lpstr>System Context Diagram</vt:lpstr>
      <vt:lpstr>DFD Level 0</vt:lpstr>
      <vt:lpstr>DFD Level 0 - Data Dictionary</vt:lpstr>
      <vt:lpstr>DFD Level 0 - Process Specification</vt:lpstr>
      <vt:lpstr>DFD Level 1</vt:lpstr>
      <vt:lpstr>DFD Level 1 - Data Dictionary</vt:lpstr>
      <vt:lpstr>DFD Level 1 - Process Specification</vt:lpstr>
      <vt:lpstr>DFD Level 2 </vt:lpstr>
      <vt:lpstr>DFD Level 2 - Data Dictionary</vt:lpstr>
      <vt:lpstr>DFD Level 2 - Process Specification</vt:lpstr>
      <vt:lpstr>DFD Level 2 - Process Specification</vt:lpstr>
      <vt:lpstr>DFD Level 3</vt:lpstr>
      <vt:lpstr>DFD Level 3 - Data Dictionary</vt:lpstr>
      <vt:lpstr>DFD Level 3 - Process Specification</vt:lpstr>
      <vt:lpstr>DFD Level 3 - Process Specification</vt:lpstr>
      <vt:lpstr>DFD Level 3 - Process Specification</vt:lpstr>
      <vt:lpstr>DFD Level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정준원</dc:creator>
  <cp:lastModifiedBy>정준원</cp:lastModifiedBy>
  <cp:revision>52</cp:revision>
  <cp:lastPrinted>2020-11-11T11:34:48Z</cp:lastPrinted>
  <dcterms:created xsi:type="dcterms:W3CDTF">2020-11-06T13:35:18Z</dcterms:created>
  <dcterms:modified xsi:type="dcterms:W3CDTF">2020-11-11T11:51:03Z</dcterms:modified>
</cp:coreProperties>
</file>