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Gill San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7" roundtripDataSignature="AMtx7mgYV4122PyfVxw3nAHlkJT9cc5A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0A9A08-C96D-4716-918C-D642E7C46678}">
  <a:tblStyle styleId="{7A0A9A08-C96D-4716-918C-D642E7C4667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GillSans-bold.fntdata"/><Relationship Id="rId25" Type="http://schemas.openxmlformats.org/officeDocument/2006/relationships/font" Target="fonts/GillSans-regular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/>
          <p:nvPr>
            <p:ph type="ctrTitle"/>
          </p:nvPr>
        </p:nvSpPr>
        <p:spPr>
          <a:xfrm>
            <a:off x="1813335" y="601724"/>
            <a:ext cx="6477805" cy="19060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50"/>
              <a:buFont typeface="Gill Sans"/>
              <a:buNone/>
              <a:defRPr sz="4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" type="subTitle"/>
          </p:nvPr>
        </p:nvSpPr>
        <p:spPr>
          <a:xfrm>
            <a:off x="1813335" y="2648403"/>
            <a:ext cx="6477804" cy="733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b="0" sz="135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20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1" type="ftr"/>
          </p:nvPr>
        </p:nvSpPr>
        <p:spPr>
          <a:xfrm>
            <a:off x="1812376" y="246981"/>
            <a:ext cx="37304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1078249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0" name="Google Shape;20;p20"/>
          <p:cNvCxnSpPr/>
          <p:nvPr/>
        </p:nvCxnSpPr>
        <p:spPr>
          <a:xfrm>
            <a:off x="1813335" y="2646407"/>
            <a:ext cx="6477804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9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77" name="Google Shape;77;p29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9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29"/>
          <p:cNvSpPr txBox="1"/>
          <p:nvPr>
            <p:ph type="title"/>
          </p:nvPr>
        </p:nvSpPr>
        <p:spPr>
          <a:xfrm>
            <a:off x="1088405" y="847135"/>
            <a:ext cx="4149246" cy="1372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/>
          <p:nvPr>
            <p:ph idx="2" type="pic"/>
          </p:nvPr>
        </p:nvSpPr>
        <p:spPr>
          <a:xfrm>
            <a:off x="6093292" y="841907"/>
            <a:ext cx="2093378" cy="289974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29"/>
          <p:cNvSpPr txBox="1"/>
          <p:nvPr>
            <p:ph idx="1" type="body"/>
          </p:nvPr>
        </p:nvSpPr>
        <p:spPr>
          <a:xfrm>
            <a:off x="1087747" y="2359494"/>
            <a:ext cx="4143303" cy="1502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82" name="Google Shape;82;p29"/>
          <p:cNvSpPr txBox="1"/>
          <p:nvPr>
            <p:ph idx="10" type="dt"/>
          </p:nvPr>
        </p:nvSpPr>
        <p:spPr>
          <a:xfrm>
            <a:off x="1085537" y="4102393"/>
            <a:ext cx="4145513" cy="240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1" type="ftr"/>
          </p:nvPr>
        </p:nvSpPr>
        <p:spPr>
          <a:xfrm>
            <a:off x="1085537" y="238981"/>
            <a:ext cx="4155753" cy="240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85" name="Google Shape;85;p29"/>
          <p:cNvCxnSpPr/>
          <p:nvPr/>
        </p:nvCxnSpPr>
        <p:spPr>
          <a:xfrm>
            <a:off x="1085537" y="2357704"/>
            <a:ext cx="4145513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0"/>
          <p:cNvSpPr txBox="1"/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" type="body"/>
          </p:nvPr>
        </p:nvSpPr>
        <p:spPr>
          <a:xfrm rot="5400000">
            <a:off x="3395933" y="-795449"/>
            <a:ext cx="2587960" cy="7202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92" name="Google Shape;92;p30"/>
          <p:cNvCxnSpPr/>
          <p:nvPr/>
        </p:nvCxnSpPr>
        <p:spPr>
          <a:xfrm>
            <a:off x="1090422" y="1385316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title"/>
          </p:nvPr>
        </p:nvSpPr>
        <p:spPr>
          <a:xfrm rot="5400000">
            <a:off x="5937778" y="1740785"/>
            <a:ext cx="3494917" cy="12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" type="body"/>
          </p:nvPr>
        </p:nvSpPr>
        <p:spPr>
          <a:xfrm rot="5400000">
            <a:off x="2271857" y="-589123"/>
            <a:ext cx="3494917" cy="5871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1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99" name="Google Shape;99;p31"/>
          <p:cNvCxnSpPr/>
          <p:nvPr/>
        </p:nvCxnSpPr>
        <p:spPr>
          <a:xfrm>
            <a:off x="7079333" y="599230"/>
            <a:ext cx="0" cy="3494917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31" name="Google Shape;31;p22"/>
          <p:cNvCxnSpPr/>
          <p:nvPr/>
        </p:nvCxnSpPr>
        <p:spPr>
          <a:xfrm>
            <a:off x="1090422" y="1385316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1090679" y="1317097"/>
            <a:ext cx="6482366" cy="1415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1090679" y="2854647"/>
            <a:ext cx="6472835" cy="759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3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38" name="Google Shape;38;p23"/>
          <p:cNvCxnSpPr/>
          <p:nvPr/>
        </p:nvCxnSpPr>
        <p:spPr>
          <a:xfrm>
            <a:off x="1090679" y="2853739"/>
            <a:ext cx="6472835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/>
          <p:nvPr>
            <p:ph type="title"/>
          </p:nvPr>
        </p:nvSpPr>
        <p:spPr>
          <a:xfrm>
            <a:off x="1086913" y="603667"/>
            <a:ext cx="7204226" cy="794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" type="body"/>
          </p:nvPr>
        </p:nvSpPr>
        <p:spPr>
          <a:xfrm>
            <a:off x="1085498" y="1508159"/>
            <a:ext cx="3483864" cy="2586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2" type="body"/>
          </p:nvPr>
        </p:nvSpPr>
        <p:spPr>
          <a:xfrm>
            <a:off x="4810328" y="1513007"/>
            <a:ext cx="3483864" cy="258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46" name="Google Shape;46;p24"/>
          <p:cNvCxnSpPr/>
          <p:nvPr/>
        </p:nvCxnSpPr>
        <p:spPr>
          <a:xfrm>
            <a:off x="1090422" y="1385316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type="title"/>
          </p:nvPr>
        </p:nvSpPr>
        <p:spPr>
          <a:xfrm>
            <a:off x="1085394" y="603123"/>
            <a:ext cx="7205746" cy="792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1085393" y="1514662"/>
            <a:ext cx="3483864" cy="6014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b="0" sz="165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25"/>
          <p:cNvSpPr txBox="1"/>
          <p:nvPr>
            <p:ph idx="2" type="body"/>
          </p:nvPr>
        </p:nvSpPr>
        <p:spPr>
          <a:xfrm>
            <a:off x="1085393" y="2118202"/>
            <a:ext cx="3483864" cy="1983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3" type="body"/>
          </p:nvPr>
        </p:nvSpPr>
        <p:spPr>
          <a:xfrm>
            <a:off x="4809272" y="1517253"/>
            <a:ext cx="3483864" cy="6016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b="0" sz="165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25"/>
          <p:cNvSpPr txBox="1"/>
          <p:nvPr>
            <p:ph idx="4" type="body"/>
          </p:nvPr>
        </p:nvSpPr>
        <p:spPr>
          <a:xfrm>
            <a:off x="4809272" y="2116119"/>
            <a:ext cx="3483864" cy="1978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6" name="Google Shape;56;p25"/>
          <p:cNvCxnSpPr/>
          <p:nvPr/>
        </p:nvCxnSpPr>
        <p:spPr>
          <a:xfrm>
            <a:off x="1090422" y="1385316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2" name="Google Shape;62;p26"/>
          <p:cNvCxnSpPr/>
          <p:nvPr/>
        </p:nvCxnSpPr>
        <p:spPr>
          <a:xfrm>
            <a:off x="1090422" y="1385316"/>
            <a:ext cx="720564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8"/>
          <p:cNvSpPr txBox="1"/>
          <p:nvPr>
            <p:ph type="title"/>
          </p:nvPr>
        </p:nvSpPr>
        <p:spPr>
          <a:xfrm>
            <a:off x="1083504" y="599230"/>
            <a:ext cx="2454824" cy="16853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" type="body"/>
          </p:nvPr>
        </p:nvSpPr>
        <p:spPr>
          <a:xfrm>
            <a:off x="3782785" y="599230"/>
            <a:ext cx="4509353" cy="349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2" type="body"/>
          </p:nvPr>
        </p:nvSpPr>
        <p:spPr>
          <a:xfrm>
            <a:off x="1083504" y="2404119"/>
            <a:ext cx="2456260" cy="1686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74" name="Google Shape;74;p28"/>
          <p:cNvCxnSpPr/>
          <p:nvPr/>
        </p:nvCxnSpPr>
        <p:spPr>
          <a:xfrm>
            <a:off x="1086210" y="2404118"/>
            <a:ext cx="2452118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9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4594860"/>
            <a:ext cx="9144000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9"/>
          <p:cNvSpPr txBox="1"/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9"/>
          <p:cNvSpPr txBox="1"/>
          <p:nvPr>
            <p:ph idx="1" type="body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4325" lvl="1" marL="914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5275" lvl="3" marL="1828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5750" lvl="4" marL="22860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5750" lvl="5" marL="27432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5750" lvl="6" marL="3200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5750" lvl="7" marL="3657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0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1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3" name="Google Shape;13;p19"/>
          <p:cNvCxnSpPr/>
          <p:nvPr/>
        </p:nvCxnSpPr>
        <p:spPr>
          <a:xfrm>
            <a:off x="0" y="459631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813335" y="601724"/>
            <a:ext cx="6477805" cy="19060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None/>
            </a:pPr>
            <a:r>
              <a:rPr lang="zh-TW"/>
              <a:t>組別:A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793" y="0"/>
            <a:ext cx="3189913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8250" y="1"/>
            <a:ext cx="3582625" cy="3007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8250" y="3007518"/>
            <a:ext cx="3582625" cy="1564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zh-TW" sz="2650">
                <a:solidFill>
                  <a:schemeClr val="dk2"/>
                </a:solidFill>
              </a:rPr>
              <a:t>FINALLY WE GET A CLEAN DATA SET</a:t>
            </a:r>
            <a:endParaRPr sz="3120"/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columns: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1.donation_id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2.donater_type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3.category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4.year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5.month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6.amount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7.city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8.tax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9.name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zh-TW"/>
              <a:t>DATA ANALYSIS</a:t>
            </a:r>
            <a:endParaRPr/>
          </a:p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340774" y="1017725"/>
            <a:ext cx="8491525" cy="3551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draw some graphs and find what we can do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5" name="Google Shape;1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775" y="1506600"/>
            <a:ext cx="4231225" cy="30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1" y="1506600"/>
            <a:ext cx="4260300" cy="30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zh-TW"/>
              <a:t>WHAT WE WANT TO DO</a:t>
            </a:r>
            <a:endParaRPr/>
          </a:p>
        </p:txBody>
      </p:sp>
      <p:sp>
        <p:nvSpPr>
          <p:cNvPr id="182" name="Google Shape;182;p13"/>
          <p:cNvSpPr txBox="1"/>
          <p:nvPr>
            <p:ph idx="1" type="body"/>
          </p:nvPr>
        </p:nvSpPr>
        <p:spPr>
          <a:xfrm>
            <a:off x="311700" y="1328737"/>
            <a:ext cx="8520600" cy="3011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1.Predict whether a person regularly donates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2.Predict whether a person needs tax deduction</a:t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8888"/>
              <a:buFont typeface="Gill Sans"/>
              <a:buNone/>
            </a:pPr>
            <a:r>
              <a:rPr lang="zh-TW" sz="2500">
                <a:solidFill>
                  <a:schemeClr val="dk2"/>
                </a:solidFill>
              </a:rPr>
              <a:t>1.PREDICT WHETHER A PERSON REGULARLY DONATES</a:t>
            </a:r>
            <a:endParaRPr sz="2500"/>
          </a:p>
        </p:txBody>
      </p:sp>
      <p:sp>
        <p:nvSpPr>
          <p:cNvPr id="188" name="Google Shape;18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methods: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Decision tree , random forest , SVC , XGBoost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determine which method is the best: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find Best ratio Testing Data and Best Parameters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/>
              <a:t>print  sklearn.metrics.classification_report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p1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{7A0A9A08-C96D-4716-918C-D642E7C46678}</a:tableStyleId>
              </a:tblPr>
              <a:tblGrid>
                <a:gridCol w="4572000"/>
                <a:gridCol w="4572000"/>
              </a:tblGrid>
              <a:tr h="2622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Gill Sans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Gill Sans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252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Gill Sans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Gill Sans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4" name="Google Shape;1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2000" cy="1813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0"/>
            <a:ext cx="4572000" cy="1813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9" y="2412481"/>
            <a:ext cx="4552950" cy="181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91050" y="2425605"/>
            <a:ext cx="4552950" cy="180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5"/>
          <p:cNvSpPr txBox="1"/>
          <p:nvPr/>
        </p:nvSpPr>
        <p:spPr>
          <a:xfrm>
            <a:off x="-19200" y="1950781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Decision tree</a:t>
            </a:r>
            <a:endParaRPr b="0" i="0" sz="18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4572000" y="1956355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random forest </a:t>
            </a:r>
            <a:endParaRPr b="0" i="0" sz="18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19050" y="4189512"/>
            <a:ext cx="459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TW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SVC</a:t>
            </a:r>
            <a:endParaRPr b="0" i="0" sz="18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4591050" y="4209546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Gill Sans"/>
              <a:buNone/>
            </a:pPr>
            <a:r>
              <a:rPr b="0" i="0" lang="zh-TW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XGBoost</a:t>
            </a:r>
            <a:endParaRPr b="0" i="0" sz="18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3131"/>
              <a:buFont typeface="Gill Sans"/>
              <a:buNone/>
            </a:pPr>
            <a:r>
              <a:rPr lang="zh-TW" sz="2750">
                <a:solidFill>
                  <a:schemeClr val="dk2"/>
                </a:solidFill>
              </a:rPr>
              <a:t>2.PREDICT WHETHER A PERSON NEEDS TAX DEDUCTION</a:t>
            </a:r>
            <a:endParaRPr b="1" sz="27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72839"/>
              <a:buFont typeface="Gill Sans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7" name="Google Shape;20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methods: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Decision tree , random forest , SVC , XGBoost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determine which is best: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find Best ratio Testing Data and Best Parameters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/>
              <a:t>print  sklearn.metrics.classification_report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1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{7A0A9A08-C96D-4716-918C-D642E7C46678}</a:tableStyleId>
              </a:tblPr>
              <a:tblGrid>
                <a:gridCol w="4572000"/>
                <a:gridCol w="4572000"/>
              </a:tblGrid>
              <a:tr h="2622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Gill Sans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Gill Sans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252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Gill Sans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Gill Sans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3" name="Google Shape;213;p17"/>
          <p:cNvSpPr txBox="1"/>
          <p:nvPr/>
        </p:nvSpPr>
        <p:spPr>
          <a:xfrm>
            <a:off x="-462" y="1815560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Gill Sans"/>
              <a:buNone/>
            </a:pPr>
            <a:r>
              <a:rPr b="0" i="0" lang="zh-TW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Decision tree</a:t>
            </a:r>
            <a:endParaRPr b="0" i="0" sz="18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4572000" y="1815569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Gill Sans"/>
              <a:buNone/>
            </a:pPr>
            <a:r>
              <a:rPr b="0" i="0" lang="zh-TW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random forest </a:t>
            </a:r>
            <a:endParaRPr b="0" i="0" sz="18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-9600" y="4103584"/>
            <a:ext cx="459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Gill Sans"/>
              <a:buNone/>
            </a:pPr>
            <a:r>
              <a:rPr b="0" i="0" lang="zh-TW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SVC</a:t>
            </a:r>
            <a:endParaRPr b="0" i="0" sz="18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4552800" y="4103568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Gill Sans"/>
              <a:buNone/>
            </a:pPr>
            <a:r>
              <a:rPr b="0" i="0" lang="zh-TW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XGBoost</a:t>
            </a:r>
            <a:endParaRPr b="0" i="0" sz="18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7" name="Google Shape;2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40900"/>
            <a:ext cx="4571075" cy="169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00" y="-1"/>
            <a:ext cx="4552800" cy="17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0"/>
            <a:ext cx="4572000" cy="17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2340899"/>
            <a:ext cx="4552800" cy="16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idx="1" type="body"/>
          </p:nvPr>
        </p:nvSpPr>
        <p:spPr>
          <a:xfrm>
            <a:off x="2496450" y="2199900"/>
            <a:ext cx="41511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3000">
                <a:solidFill>
                  <a:srgbClr val="171717"/>
                </a:solidFill>
              </a:rPr>
              <a:t>Thank you for listening!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zh-TW"/>
              <a:t>資料來源: 某</a:t>
            </a:r>
            <a:r>
              <a:rPr lang="zh-TW"/>
              <a:t>非營利組織之捐款資料(</a:t>
            </a:r>
            <a:r>
              <a:rPr lang="zh-TW"/>
              <a:t>賀之綸提供)</a:t>
            </a: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zh-TW" sz="1800"/>
              <a:t>分工:</a:t>
            </a:r>
            <a:endParaRPr b="1" sz="1800"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data cleaning: B09702113 賀之綸 B10201054 鄭皓中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data visualizing: B09901061 莊政達 B10201051 廖羽翎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data analysis: B10201051 廖羽翎 B09901061 莊政達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making report and presentation: B10201026 許庭瑋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zh-TW"/>
              <a:t>WHAT WE DO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1.data cleaning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2.data visualizing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2.data analysis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	2-1 Predict whether a person regularly donates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	2-2 Predict whether a person needs tax deduction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zh-TW"/>
              <a:t>DATA CLEANING: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There are 16 columns in our data, but some of them are not necessary.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ex: 'payment_id' looks like a hash ,'last_status' only has ‘1’ or TRUE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Also ,there are a lot of blanks in our data.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Therefore, we need to invest significant effort in data cleaning.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zh-TW"/>
              <a:t>COLUMNS WE NEED TO CLEAN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'donater_type'  : 定期 or not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'uid' : classify person or company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'address'  : encode XX縣/市 to int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'date' : YYYY/MM/DD to YYYY and MM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/>
              <a:t>'tax'  to 1 or 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311700" y="199475"/>
            <a:ext cx="8520600" cy="43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2400" cap="none">
                <a:solidFill>
                  <a:srgbClr val="000000"/>
                </a:solidFill>
              </a:rPr>
              <a:t>CLEANING:</a:t>
            </a:r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20025"/>
            <a:ext cx="8832300" cy="19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"/>
          <p:cNvPicPr preferRelativeResize="0"/>
          <p:nvPr/>
        </p:nvPicPr>
        <p:blipFill rotWithShape="1">
          <a:blip r:embed="rId4">
            <a:alphaModFix/>
          </a:blip>
          <a:srcRect b="0" l="-2659" r="2659" t="0"/>
          <a:stretch/>
        </p:blipFill>
        <p:spPr>
          <a:xfrm>
            <a:off x="180700" y="3054403"/>
            <a:ext cx="5307325" cy="14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zh-TW"/>
              <a:t>COLUMNS WITH LOTS OF BLANKS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most of data have no‘city’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so we need to fill in some data.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1079" y="1506600"/>
            <a:ext cx="4231225" cy="30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zh-TW"/>
              <a:t>FILL IN SOME NUMBER TO AVOID NAN</a:t>
            </a:r>
            <a:endParaRPr/>
          </a:p>
        </p:txBody>
      </p:sp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 b="0" l="0" r="3660" t="3269"/>
          <a:stretch/>
        </p:blipFill>
        <p:spPr>
          <a:xfrm>
            <a:off x="311700" y="1017725"/>
            <a:ext cx="6817763" cy="356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zh-TW"/>
              <a:t>FIND FEATURES AND COUNT </a:t>
            </a:r>
            <a:endParaRPr/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2" y="1181100"/>
            <a:ext cx="6589161" cy="33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圖庫">
  <a:themeElements>
    <a:clrScheme name="圖庫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