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Open Sans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84AE7AA-9635-4576-9C88-2E93E2696588}">
  <a:tblStyle styleId="{984AE7AA-9635-4576-9C88-2E93E2696588}" styleName="Table_0"/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Light-regular.fntdata"/><Relationship Id="rId8" Type="http://schemas.openxmlformats.org/officeDocument/2006/relationships/font" Target="fonts/Open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TitleSlide.png"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1600200" y="2492375"/>
            <a:ext cx="6762748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600200" y="3966882"/>
            <a:ext cx="676274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92" name="Shape 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Caption.png" id="97" name="Shape 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779464" y="590550"/>
            <a:ext cx="3657600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693023" y="739587"/>
            <a:ext cx="3657600" cy="5308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779464" y="1816100"/>
            <a:ext cx="36576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.png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977" y="187452"/>
            <a:ext cx="853665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3886200" y="533400"/>
            <a:ext cx="4476749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86123" y="1828800"/>
            <a:ext cx="447453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3886123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867398" y="6288741"/>
            <a:ext cx="2675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1" name="Shape 111"/>
          <p:cNvSpPr/>
          <p:nvPr>
            <p:ph idx="2" type="pic"/>
          </p:nvPr>
        </p:nvSpPr>
        <p:spPr>
          <a:xfrm flipH="1">
            <a:off x="188252" y="179292"/>
            <a:ext cx="3281086" cy="6483095"/>
          </a:xfrm>
          <a:prstGeom prst="round1Rect">
            <a:avLst>
              <a:gd fmla="val 17325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, Alt.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710953" y="533400"/>
            <a:ext cx="36576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/>
          <p:nvPr>
            <p:ph idx="2" type="pic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0412" y="1828800"/>
            <a:ext cx="36576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above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PictureCaption-Extras.png" id="121" name="Shape 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808037" y="3778623"/>
            <a:ext cx="7560514" cy="1102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3" name="Shape 123"/>
          <p:cNvSpPr/>
          <p:nvPr>
            <p:ph idx="2" type="pic"/>
          </p:nvPr>
        </p:nvSpPr>
        <p:spPr>
          <a:xfrm flipH="1">
            <a:off x="871583" y="762000"/>
            <a:ext cx="7427726" cy="2989730"/>
          </a:xfrm>
          <a:prstGeom prst="roundRect">
            <a:avLst>
              <a:gd fmla="val 7476" name="adj"/>
            </a:avLst>
          </a:prstGeom>
          <a:blipFill rotWithShape="0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808033" y="4827492"/>
            <a:ext cx="7559977" cy="1220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81000" y="6288741"/>
            <a:ext cx="1865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3325812" y="6288741"/>
            <a:ext cx="52175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29" name="Shape 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466741" y="141521"/>
            <a:ext cx="4208929" cy="7583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type="title"/>
          </p:nvPr>
        </p:nvSpPr>
        <p:spPr>
          <a:xfrm rot="5400000">
            <a:off x="5373266" y="2734842"/>
            <a:ext cx="5268912" cy="135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230313" y="328613"/>
            <a:ext cx="5268911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Section Head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SectionHeader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367" y="187452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779462" y="2591359"/>
            <a:ext cx="7583486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79462" y="3950353"/>
            <a:ext cx="7583486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88541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79462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779462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705350" y="1438834"/>
            <a:ext cx="3657600" cy="7898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142"/>
              </a:lnSpc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705350" y="2362199"/>
            <a:ext cx="365760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87325" lvl="5" marL="1711325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96850" lvl="6" marL="20002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95263" lvl="7" marL="2290763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96850" lvl="8" marL="257175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cxnSp>
        <p:nvCxnSpPr>
          <p:cNvPr id="54" name="Shape 54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Shape 55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74058" y="2286000"/>
            <a:ext cx="3563002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815839" y="2286000"/>
            <a:ext cx="3566159" cy="15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Content, Top and Bot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79462" y="1828800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779462" y="3991816"/>
            <a:ext cx="758507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779462" y="1828800"/>
            <a:ext cx="36576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76" name="Shape 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79462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779462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3" type="body"/>
          </p:nvPr>
        </p:nvSpPr>
        <p:spPr>
          <a:xfrm>
            <a:off x="4710953" y="1828800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4" type="body"/>
          </p:nvPr>
        </p:nvSpPr>
        <p:spPr>
          <a:xfrm>
            <a:off x="4710953" y="3991816"/>
            <a:ext cx="365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55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841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ContentSlides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886" y="186644"/>
            <a:ext cx="8827265" cy="648309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89706" y="189706"/>
            <a:ext cx="8764587" cy="6478586"/>
          </a:xfrm>
          <a:prstGeom prst="round2DiagRect">
            <a:avLst>
              <a:gd fmla="val 9416" name="adj1"/>
              <a:gd fmla="val 0" name="adj2"/>
            </a:avLst>
          </a:prstGeom>
          <a:gradFill>
            <a:gsLst>
              <a:gs pos="0">
                <a:schemeClr val="lt2"/>
              </a:gs>
              <a:gs pos="17000">
                <a:schemeClr val="lt2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779462" y="381000"/>
            <a:ext cx="7583486" cy="10443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Trebuchet MS"/>
              <a:buNone/>
              <a:defRPr b="0" i="0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779462" y="1828800"/>
            <a:ext cx="7583486" cy="4208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2875" lvl="0" marL="282575" marR="0" rtl="0" algn="l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71450" lvl="1" marL="57785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74625" lvl="2" marL="86042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77800" lvl="3" marL="1143000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8275" lvl="4" marL="1425575" marR="0" rtl="0" algn="l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74625" lvl="5" marL="1711325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84150" lvl="6" marL="20002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82563" lvl="7" marL="2290763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84150" lvl="8" marL="257175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304614" y="6288741"/>
            <a:ext cx="52387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04410" y="219635"/>
            <a:ext cx="4930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Dragon-fire-breathing.jpeg"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32170" y="300915"/>
            <a:ext cx="1622124" cy="912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Shape 13"/>
          <p:cNvGraphicFramePr/>
          <p:nvPr/>
        </p:nvGraphicFramePr>
        <p:xfrm>
          <a:off x="4837233" y="1277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{984AE7AA-9635-4576-9C88-2E93E2696588}</a:tableStyleId>
              </a:tblPr>
              <a:tblGrid>
                <a:gridCol w="1962200"/>
                <a:gridCol w="763025"/>
              </a:tblGrid>
              <a:tr h="231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Metrics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85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Issues/Risks Captured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Scheduled Tasks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27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Issues/Risks Resolved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310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 Management</a:t>
                      </a:r>
                    </a:p>
                  </a:txBody>
                  <a:tcPr marT="46800" marB="46800" marR="0" marL="43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800" marB="46800" marR="0" marL="4320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" name="Shape 14"/>
          <p:cNvSpPr/>
          <p:nvPr/>
        </p:nvSpPr>
        <p:spPr>
          <a:xfrm>
            <a:off x="7571853" y="1310895"/>
            <a:ext cx="1382441" cy="128185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54000" lIns="54000" rIns="54000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 Light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Overall Status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414866" y="409544"/>
            <a:ext cx="652780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Hour - Team 85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381000" y="1213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{984AE7AA-9635-4576-9C88-2E93E2696588}</a:tableStyleId>
              </a:tblPr>
              <a:tblGrid>
                <a:gridCol w="4303825"/>
              </a:tblGrid>
              <a:tr h="26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achievements in the last week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2257400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 and distributed questionnaire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 and presented Project Proposal Presentation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Graphic with unpopulated screen implemented backend 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user profile picture in event creation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Optimise included libraries for application libraries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Shape 151"/>
          <p:cNvGraphicFramePr/>
          <p:nvPr/>
        </p:nvGraphicFramePr>
        <p:xfrm>
          <a:off x="381000" y="3943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{984AE7AA-9635-4576-9C88-2E93E2696588}</a:tableStyleId>
              </a:tblPr>
              <a:tblGrid>
                <a:gridCol w="4303825"/>
              </a:tblGrid>
              <a:tr h="220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planned activities for the next week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910650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Complete settings page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code for local cache storage so that users can still use the application while disconnected from the Internet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Optimise functions for RAM usage and general speed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testing with individual components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implementation of Settings, Friends and Groups Pages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Calendar interface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Establish a consistent color theme throughout entirety of the application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Shape 152"/>
          <p:cNvGraphicFramePr/>
          <p:nvPr/>
        </p:nvGraphicFramePr>
        <p:xfrm>
          <a:off x="4837233" y="2707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{984AE7AA-9635-4576-9C88-2E93E2696588}</a:tableStyleId>
              </a:tblPr>
              <a:tblGrid>
                <a:gridCol w="4034725"/>
              </a:tblGrid>
              <a:tr h="217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to keep/get project to Green status 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76925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Strictly work by/follow our Gantt chart and list of tasks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Frequent meetups/huddles to keep app on track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testing with individual components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4875973" y="4448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{984AE7AA-9635-4576-9C88-2E93E2696588}</a:tableStyleId>
              </a:tblPr>
              <a:tblGrid>
                <a:gridCol w="3995975"/>
              </a:tblGrid>
              <a:tr h="302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risks / issues / scope changes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dk2"/>
                    </a:solidFill>
                  </a:tcPr>
                </a:tc>
              </a:tr>
              <a:tr h="1347375">
                <a:tc>
                  <a:txBody>
                    <a:bodyPr>
                      <a:noAutofit/>
                    </a:bodyPr>
                    <a:lstStyle/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A1B5F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Calendar Authentication currently taking longer than expected to load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Calendar Interface needs work to get to acceptable </a:t>
                      </a:r>
                    </a:p>
                    <a:p>
                      <a:pPr indent="-190500" lvl="0" marL="1905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Calibri"/>
                        <a:buChar char="•"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 substantial amount of Android users</a:t>
                      </a:r>
                    </a:p>
                  </a:txBody>
                  <a:tcPr marT="54000" marB="54000" marR="83075" marL="830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2548466" y="6224601"/>
            <a:ext cx="6172199" cy="38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Legend: Green        Yellow       Red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14866" y="6224601"/>
            <a:ext cx="162559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Date:5/2/17</a:t>
            </a:r>
          </a:p>
        </p:txBody>
      </p:sp>
      <p:sp>
        <p:nvSpPr>
          <p:cNvPr id="156" name="Shape 156"/>
          <p:cNvSpPr/>
          <p:nvPr/>
        </p:nvSpPr>
        <p:spPr>
          <a:xfrm>
            <a:off x="4345433" y="6312992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GG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493794" y="6312992"/>
            <a:ext cx="186103" cy="1840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</a:p>
        </p:txBody>
      </p:sp>
      <p:sp>
        <p:nvSpPr>
          <p:cNvPr id="158" name="Shape 158"/>
          <p:cNvSpPr/>
          <p:nvPr/>
        </p:nvSpPr>
        <p:spPr>
          <a:xfrm>
            <a:off x="6417896" y="6318317"/>
            <a:ext cx="186103" cy="184026"/>
          </a:xfrm>
          <a:prstGeom prst="ellipse">
            <a:avLst/>
          </a:prstGeom>
          <a:solidFill>
            <a:srgbClr val="FF0000">
              <a:alpha val="49803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</a:p>
        </p:txBody>
      </p:sp>
      <p:sp>
        <p:nvSpPr>
          <p:cNvPr id="159" name="Shape 159"/>
          <p:cNvSpPr/>
          <p:nvPr/>
        </p:nvSpPr>
        <p:spPr>
          <a:xfrm>
            <a:off x="7080167" y="1546258"/>
            <a:ext cx="186103" cy="184026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0" name="Shape 160"/>
          <p:cNvSpPr/>
          <p:nvPr/>
        </p:nvSpPr>
        <p:spPr>
          <a:xfrm>
            <a:off x="7080167" y="2435258"/>
            <a:ext cx="186103" cy="184026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1" name="Shape 161"/>
          <p:cNvSpPr/>
          <p:nvPr/>
        </p:nvSpPr>
        <p:spPr>
          <a:xfrm>
            <a:off x="7080167" y="2121991"/>
            <a:ext cx="186103" cy="184026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2" name="Shape 162"/>
          <p:cNvSpPr/>
          <p:nvPr/>
        </p:nvSpPr>
        <p:spPr>
          <a:xfrm>
            <a:off x="7967132" y="1666783"/>
            <a:ext cx="734565" cy="73659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  <p:sp>
        <p:nvSpPr>
          <p:cNvPr id="163" name="Shape 163"/>
          <p:cNvSpPr/>
          <p:nvPr/>
        </p:nvSpPr>
        <p:spPr>
          <a:xfrm>
            <a:off x="7080217" y="1853683"/>
            <a:ext cx="186000" cy="1839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volution">
  <a:themeElements>
    <a:clrScheme name="Revolution">
      <a:dk1>
        <a:srgbClr val="000000"/>
      </a:dk1>
      <a:lt1>
        <a:srgbClr val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