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7.xml"/><Relationship Id="rId22" Type="http://schemas.openxmlformats.org/officeDocument/2006/relationships/font" Target="fonts/OpenSans-italic.fntdata"/><Relationship Id="rId10" Type="http://schemas.openxmlformats.org/officeDocument/2006/relationships/slide" Target="slides/slide6.xml"/><Relationship Id="rId21"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TSansNarrow-bold.fntdata"/><Relationship Id="rId6" Type="http://schemas.openxmlformats.org/officeDocument/2006/relationships/slide" Target="slides/slide2.xml"/><Relationship Id="rId18" Type="http://schemas.openxmlformats.org/officeDocument/2006/relationships/font" Target="fonts/PTSansNarrow-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~Michael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~Gavin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~Michael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~ALL OF US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~Dylan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~Gavin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~Rocco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~Michael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~Rocco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~Dylan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~Rocco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Social Hour</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Let's make the most out of your free time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Key Concepts</a:t>
            </a:r>
          </a:p>
          <a:p>
            <a:pPr lvl="0" rtl="0">
              <a:spcBef>
                <a:spcPts val="0"/>
              </a:spcBef>
              <a:buNone/>
            </a:pPr>
            <a:r>
              <a:t/>
            </a:r>
            <a:endParaRPr/>
          </a:p>
        </p:txBody>
      </p:sp>
      <p:sp>
        <p:nvSpPr>
          <p:cNvPr id="125" name="Shape 12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Events</a:t>
            </a:r>
          </a:p>
          <a:p>
            <a:pPr indent="-228600" lvl="1" marL="914400" rtl="0">
              <a:spcBef>
                <a:spcPts val="0"/>
              </a:spcBef>
            </a:pPr>
            <a:r>
              <a:rPr lang="en"/>
              <a:t>Individual Scheduled blocks of time</a:t>
            </a:r>
          </a:p>
          <a:p>
            <a:pPr indent="-228600" lvl="0" marL="457200" rtl="0">
              <a:spcBef>
                <a:spcPts val="0"/>
              </a:spcBef>
            </a:pPr>
            <a:r>
              <a:rPr lang="en"/>
              <a:t>Permission System</a:t>
            </a:r>
          </a:p>
          <a:p>
            <a:pPr indent="-228600" lvl="1" marL="914400" rtl="0">
              <a:spcBef>
                <a:spcPts val="0"/>
              </a:spcBef>
            </a:pPr>
            <a:r>
              <a:rPr lang="en"/>
              <a:t>Each event has a permission level</a:t>
            </a:r>
          </a:p>
          <a:p>
            <a:pPr indent="-228600" lvl="1" marL="914400" rtl="0">
              <a:spcBef>
                <a:spcPts val="0"/>
              </a:spcBef>
            </a:pPr>
            <a:r>
              <a:rPr lang="en"/>
              <a:t>At the user's preference different people can see different details regarding the event</a:t>
            </a:r>
          </a:p>
          <a:p>
            <a:pPr indent="-228600" lvl="0" marL="457200" rtl="0">
              <a:spcBef>
                <a:spcPts val="0"/>
              </a:spcBef>
            </a:pPr>
            <a:r>
              <a:rPr lang="en"/>
              <a:t>Friends</a:t>
            </a:r>
          </a:p>
          <a:p>
            <a:pPr indent="-228600" lvl="1" marL="914400" rtl="0">
              <a:spcBef>
                <a:spcPts val="0"/>
              </a:spcBef>
            </a:pPr>
            <a:r>
              <a:rPr lang="en"/>
              <a:t>People that have elevated privacy privileges</a:t>
            </a:r>
          </a:p>
          <a:p>
            <a:pPr indent="-228600" lvl="1" marL="914400" rtl="0">
              <a:spcBef>
                <a:spcPts val="0"/>
              </a:spcBef>
            </a:pPr>
            <a:r>
              <a:rPr lang="en"/>
              <a:t>Your friends list is anonymous, unless you're mutual friends with an individual</a:t>
            </a:r>
          </a:p>
          <a:p>
            <a:pPr indent="-228600" lvl="0" marL="457200" rtl="0">
              <a:spcBef>
                <a:spcPts val="0"/>
              </a:spcBef>
            </a:pPr>
            <a:r>
              <a:rPr lang="en"/>
              <a:t>Groups</a:t>
            </a:r>
          </a:p>
          <a:p>
            <a:pPr indent="-228600" lvl="1" marL="914400" rtl="0">
              <a:spcBef>
                <a:spcPts val="0"/>
              </a:spcBef>
            </a:pPr>
            <a:r>
              <a:rPr lang="en"/>
              <a:t>Users can join groups that revolve around classes, entire universities, clubs, friend groups (known as "squads" in the application) and fraternities / sororities</a:t>
            </a:r>
          </a:p>
        </p:txBody>
      </p:sp>
      <p:pic>
        <p:nvPicPr>
          <p:cNvPr descr="Friends.jpg" id="126" name="Shape 126"/>
          <p:cNvPicPr preferRelativeResize="0"/>
          <p:nvPr/>
        </p:nvPicPr>
        <p:blipFill>
          <a:blip r:embed="rId3">
            <a:alphaModFix/>
          </a:blip>
          <a:stretch>
            <a:fillRect/>
          </a:stretch>
        </p:blipFill>
        <p:spPr>
          <a:xfrm>
            <a:off x="5144251" y="445025"/>
            <a:ext cx="3220274" cy="1797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Target Users</a:t>
            </a:r>
          </a:p>
        </p:txBody>
      </p:sp>
      <p:sp>
        <p:nvSpPr>
          <p:cNvPr id="132" name="Shape 132"/>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Initial Target Users: University Students</a:t>
            </a:r>
          </a:p>
          <a:p>
            <a:pPr indent="-228600" lvl="1" marL="914400" rtl="0">
              <a:spcBef>
                <a:spcPts val="0"/>
              </a:spcBef>
            </a:pPr>
            <a:r>
              <a:rPr lang="en"/>
              <a:t>Possibility of users to join multiple hierarchies of groups (universities, courses, sections, etc.) allows for universities as a whole to develop a social network that can augment classroom procedures, including allowing students to share notes and coordinate study sessions and lab completion times</a:t>
            </a:r>
          </a:p>
          <a:p>
            <a:pPr indent="-228600" lvl="1" marL="914400" rtl="0">
              <a:spcBef>
                <a:spcPts val="0"/>
              </a:spcBef>
            </a:pPr>
            <a:r>
              <a:rPr lang="en"/>
              <a:t>However, as Social Hour grows we plan on targeting users belonging to any organization</a:t>
            </a:r>
          </a:p>
          <a:p>
            <a:pPr indent="-228600" lvl="0" marL="457200" rtl="0">
              <a:spcBef>
                <a:spcPts val="0"/>
              </a:spcBef>
            </a:pPr>
            <a:r>
              <a:rPr lang="en"/>
              <a:t>End Goal: Implementation of Social Hour on a larger scale</a:t>
            </a:r>
          </a:p>
          <a:p>
            <a:pPr indent="-228600" lvl="1" marL="914400" rtl="0">
              <a:spcBef>
                <a:spcPts val="0"/>
              </a:spcBef>
            </a:pPr>
            <a:r>
              <a:rPr lang="en"/>
              <a:t>Entire organizations will be able to implement the platform, establishing an official hierarchy of groups for users to join, and automatically schedule mandatory events (such as class times, company meetings, etc.)</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Project Activities</a:t>
            </a:r>
          </a:p>
          <a:p>
            <a:pPr lvl="0" rtl="0">
              <a:spcBef>
                <a:spcPts val="0"/>
              </a:spcBef>
              <a:buNone/>
            </a:pPr>
            <a:r>
              <a:t/>
            </a:r>
            <a:endParaRPr/>
          </a:p>
          <a:p>
            <a:pPr lvl="0" rtl="0">
              <a:spcBef>
                <a:spcPts val="0"/>
              </a:spcBef>
              <a:buNone/>
            </a:pPr>
            <a:r>
              <a:t/>
            </a:r>
            <a:endParaRPr/>
          </a:p>
        </p:txBody>
      </p:sp>
      <p:sp>
        <p:nvSpPr>
          <p:cNvPr id="138" name="Shape 138"/>
          <p:cNvSpPr txBox="1"/>
          <p:nvPr>
            <p:ph idx="1" type="body"/>
          </p:nvPr>
        </p:nvSpPr>
        <p:spPr>
          <a:xfrm>
            <a:off x="311700" y="1266325"/>
            <a:ext cx="6048600" cy="3472200"/>
          </a:xfrm>
          <a:prstGeom prst="rect">
            <a:avLst/>
          </a:prstGeom>
        </p:spPr>
        <p:txBody>
          <a:bodyPr anchorCtr="0" anchor="t" bIns="91425" lIns="91425" rIns="91425" tIns="91425">
            <a:noAutofit/>
          </a:bodyPr>
          <a:lstStyle/>
          <a:p>
            <a:pPr indent="-317500" lvl="0" marL="457200" rtl="0">
              <a:spcBef>
                <a:spcPts val="0"/>
              </a:spcBef>
              <a:buSzPct val="100000"/>
            </a:pPr>
            <a:r>
              <a:rPr b="1" lang="en" sz="1400"/>
              <a:t>Develop a database to manage all of the user data</a:t>
            </a:r>
          </a:p>
          <a:p>
            <a:pPr indent="-228600" lvl="1" marL="914400" rtl="0">
              <a:spcBef>
                <a:spcPts val="0"/>
              </a:spcBef>
            </a:pPr>
            <a:r>
              <a:rPr lang="en"/>
              <a:t>MongoDB &amp; RoboMongo - Document-oriented database software</a:t>
            </a:r>
          </a:p>
          <a:p>
            <a:pPr indent="-228600" lvl="1" marL="914400" rtl="0">
              <a:spcBef>
                <a:spcPts val="0"/>
              </a:spcBef>
            </a:pPr>
            <a:r>
              <a:rPr lang="en"/>
              <a:t>Both technologies published under the GNU AGPL and the Apache License</a:t>
            </a:r>
          </a:p>
          <a:p>
            <a:pPr indent="-317500" lvl="0" marL="457200" rtl="0">
              <a:spcBef>
                <a:spcPts val="0"/>
              </a:spcBef>
              <a:buSzPct val="100000"/>
            </a:pPr>
            <a:r>
              <a:rPr b="1" lang="en" sz="1400"/>
              <a:t>Develop an Android application as a front-end for the service</a:t>
            </a:r>
          </a:p>
          <a:p>
            <a:pPr indent="-228600" lvl="1" marL="914400" rtl="0">
              <a:spcBef>
                <a:spcPts val="0"/>
              </a:spcBef>
            </a:pPr>
            <a:r>
              <a:rPr lang="en"/>
              <a:t>Google Calendar - dependence, then augmentation</a:t>
            </a:r>
          </a:p>
          <a:p>
            <a:pPr indent="-228600" lvl="1" marL="914400" rtl="0">
              <a:spcBef>
                <a:spcPts val="0"/>
              </a:spcBef>
            </a:pPr>
            <a:r>
              <a:rPr lang="en"/>
              <a:t>Android Studio, with Android Development Kit</a:t>
            </a:r>
          </a:p>
          <a:p>
            <a:pPr indent="-317500" lvl="0" marL="457200" rtl="0">
              <a:spcBef>
                <a:spcPts val="0"/>
              </a:spcBef>
              <a:buSzPct val="100000"/>
            </a:pPr>
            <a:r>
              <a:rPr b="1" lang="en" sz="1400"/>
              <a:t>Test UX with users</a:t>
            </a:r>
          </a:p>
          <a:p>
            <a:pPr indent="-228600" lvl="1" marL="914400" rtl="0">
              <a:spcBef>
                <a:spcPts val="0"/>
              </a:spcBef>
            </a:pPr>
            <a:r>
              <a:rPr lang="en"/>
              <a:t>Distribute application prototype throughout students and intended client base</a:t>
            </a:r>
          </a:p>
          <a:p>
            <a:pPr indent="-228600" lvl="1" marL="914400" rtl="0">
              <a:spcBef>
                <a:spcPts val="0"/>
              </a:spcBef>
            </a:pPr>
            <a:r>
              <a:rPr lang="en"/>
              <a:t>Incorporate feedback into UX design and application optimization</a:t>
            </a:r>
          </a:p>
        </p:txBody>
      </p:sp>
      <p:pic>
        <p:nvPicPr>
          <p:cNvPr id="139" name="Shape 139"/>
          <p:cNvPicPr preferRelativeResize="0"/>
          <p:nvPr/>
        </p:nvPicPr>
        <p:blipFill>
          <a:blip r:embed="rId3">
            <a:alphaModFix/>
          </a:blip>
          <a:stretch>
            <a:fillRect/>
          </a:stretch>
        </p:blipFill>
        <p:spPr>
          <a:xfrm>
            <a:off x="6360299" y="2867849"/>
            <a:ext cx="2481400" cy="137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Image Sources:</a:t>
            </a:r>
          </a:p>
        </p:txBody>
      </p:sp>
      <p:sp>
        <p:nvSpPr>
          <p:cNvPr id="145" name="Shape 145"/>
          <p:cNvSpPr txBox="1"/>
          <p:nvPr>
            <p:ph idx="1" type="body"/>
          </p:nvPr>
        </p:nvSpPr>
        <p:spPr>
          <a:xfrm>
            <a:off x="311700" y="1266325"/>
            <a:ext cx="6418500" cy="1413900"/>
          </a:xfrm>
          <a:prstGeom prst="rect">
            <a:avLst/>
          </a:prstGeom>
        </p:spPr>
        <p:txBody>
          <a:bodyPr anchorCtr="0" anchor="t" bIns="91425" lIns="91425" rIns="91425" tIns="91425">
            <a:noAutofit/>
          </a:bodyPr>
          <a:lstStyle/>
          <a:p>
            <a:pPr indent="-304800" lvl="0" marL="457200" rtl="0">
              <a:spcBef>
                <a:spcPts val="0"/>
              </a:spcBef>
              <a:buSzPct val="100000"/>
            </a:pPr>
            <a:r>
              <a:rPr lang="en" sz="1200"/>
              <a:t>http://blog.westmonroepartners.com/10-ways-to-improve-your-next-cx-survey/</a:t>
            </a:r>
          </a:p>
          <a:p>
            <a:pPr indent="-304800" lvl="0" marL="457200" rtl="0">
              <a:spcBef>
                <a:spcPts val="0"/>
              </a:spcBef>
              <a:buSzPct val="100000"/>
            </a:pPr>
            <a:r>
              <a:rPr lang="en" sz="1200"/>
              <a:t>http://www.tv.com/shows/friends/</a:t>
            </a:r>
          </a:p>
          <a:p>
            <a:pPr indent="-304800" lvl="0" marL="457200" rtl="0">
              <a:spcBef>
                <a:spcPts val="0"/>
              </a:spcBef>
              <a:buSzPct val="100000"/>
            </a:pPr>
            <a:r>
              <a:rPr lang="en" sz="1200"/>
              <a:t>https://pixabay.com/p-970340/?no_redirect</a:t>
            </a:r>
          </a:p>
          <a:p>
            <a:pPr indent="-304800" lvl="0" marL="457200" rtl="0">
              <a:spcBef>
                <a:spcPts val="0"/>
              </a:spcBef>
              <a:buSzPct val="100000"/>
            </a:pPr>
            <a:r>
              <a:rPr lang="en" sz="1200"/>
              <a:t>https://www.enki.com/</a:t>
            </a:r>
          </a:p>
          <a:p>
            <a:pPr indent="-304800" lvl="0" marL="457200" rtl="0">
              <a:spcBef>
                <a:spcPts val="0"/>
              </a:spcBef>
              <a:buSzPct val="100000"/>
            </a:pPr>
            <a:r>
              <a:rPr lang="en" sz="1200"/>
              <a:t>https://calendar.google.com/calendar</a:t>
            </a:r>
          </a:p>
          <a:p>
            <a:pPr indent="-304800" lvl="0" marL="457200" rtl="0">
              <a:spcBef>
                <a:spcPts val="0"/>
              </a:spcBef>
              <a:buSzPct val="100000"/>
            </a:pPr>
            <a:r>
              <a:rPr lang="en" sz="1200"/>
              <a:t>http://www.ios7text.com/</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Team Members</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dk2"/>
              </a:buClr>
              <a:buSzPct val="100000"/>
              <a:buFont typeface="Open Sans"/>
            </a:pPr>
            <a:r>
              <a:rPr lang="en"/>
              <a:t>Michael Rinehart</a:t>
            </a:r>
          </a:p>
          <a:p>
            <a:pPr indent="-228600" lvl="1" marL="914400" marR="0" rtl="0" algn="l">
              <a:lnSpc>
                <a:spcPct val="115000"/>
              </a:lnSpc>
              <a:spcBef>
                <a:spcPts val="0"/>
              </a:spcBef>
              <a:spcAft>
                <a:spcPts val="1600"/>
              </a:spcAft>
            </a:pPr>
            <a:r>
              <a:rPr lang="en"/>
              <a:t>Project Manager, Server Administrator</a:t>
            </a:r>
          </a:p>
          <a:p>
            <a:pPr indent="-317500" lvl="0" marL="457200" marR="0" rtl="0" algn="l">
              <a:lnSpc>
                <a:spcPct val="115000"/>
              </a:lnSpc>
              <a:spcBef>
                <a:spcPts val="0"/>
              </a:spcBef>
              <a:spcAft>
                <a:spcPts val="1600"/>
              </a:spcAft>
              <a:buClr>
                <a:schemeClr val="dk2"/>
              </a:buClr>
              <a:buSzPct val="77777"/>
              <a:buFont typeface="Open Sans"/>
            </a:pPr>
            <a:r>
              <a:rPr lang="en"/>
              <a:t>Rocco Ordille</a:t>
            </a:r>
          </a:p>
          <a:p>
            <a:pPr indent="-228600" lvl="1" marL="914400" marR="0" rtl="0" algn="l">
              <a:lnSpc>
                <a:spcPct val="115000"/>
              </a:lnSpc>
              <a:spcBef>
                <a:spcPts val="0"/>
              </a:spcBef>
              <a:spcAft>
                <a:spcPts val="1600"/>
              </a:spcAft>
            </a:pPr>
            <a:r>
              <a:rPr lang="en"/>
              <a:t>Server Administrator, Data Scientist</a:t>
            </a:r>
          </a:p>
          <a:p>
            <a:pPr indent="-317500" lvl="0" marL="457200" marR="0" rtl="0" algn="l">
              <a:lnSpc>
                <a:spcPct val="115000"/>
              </a:lnSpc>
              <a:spcBef>
                <a:spcPts val="0"/>
              </a:spcBef>
              <a:spcAft>
                <a:spcPts val="1600"/>
              </a:spcAft>
              <a:buClr>
                <a:schemeClr val="dk2"/>
              </a:buClr>
              <a:buSzPct val="77777"/>
              <a:buFont typeface="Open Sans"/>
            </a:pPr>
            <a:r>
              <a:rPr lang="en"/>
              <a:t>Dylan Zeller</a:t>
            </a:r>
          </a:p>
          <a:p>
            <a:pPr indent="-228600" lvl="1" marL="914400" marR="0" rtl="0" algn="l">
              <a:lnSpc>
                <a:spcPct val="115000"/>
              </a:lnSpc>
              <a:spcBef>
                <a:spcPts val="0"/>
              </a:spcBef>
              <a:spcAft>
                <a:spcPts val="1600"/>
              </a:spcAft>
            </a:pPr>
            <a:r>
              <a:rPr lang="en"/>
              <a:t>Software Engineer, Mobile Developer</a:t>
            </a:r>
          </a:p>
          <a:p>
            <a:pPr indent="-228600" lvl="0" marL="457200" marR="0" rtl="0" algn="l">
              <a:lnSpc>
                <a:spcPct val="115000"/>
              </a:lnSpc>
              <a:spcBef>
                <a:spcPts val="0"/>
              </a:spcBef>
              <a:spcAft>
                <a:spcPts val="1600"/>
              </a:spcAft>
            </a:pPr>
            <a:r>
              <a:rPr lang="en"/>
              <a:t>Gavin Sentak</a:t>
            </a:r>
          </a:p>
          <a:p>
            <a:pPr indent="-228600" lvl="1" marL="914400" marR="0" rtl="0" algn="l">
              <a:lnSpc>
                <a:spcPct val="115000"/>
              </a:lnSpc>
              <a:spcBef>
                <a:spcPts val="0"/>
              </a:spcBef>
              <a:spcAft>
                <a:spcPts val="1600"/>
              </a:spcAft>
            </a:pPr>
            <a:r>
              <a:rPr lang="en"/>
              <a:t>User Experience Designer, Mobile Developer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Problem Statement</a:t>
            </a:r>
          </a:p>
        </p:txBody>
      </p:sp>
      <p:sp>
        <p:nvSpPr>
          <p:cNvPr id="79" name="Shape 79"/>
          <p:cNvSpPr txBox="1"/>
          <p:nvPr>
            <p:ph idx="1" type="body"/>
          </p:nvPr>
        </p:nvSpPr>
        <p:spPr>
          <a:xfrm>
            <a:off x="311699" y="1266325"/>
            <a:ext cx="6056400" cy="3625200"/>
          </a:xfrm>
          <a:prstGeom prst="rect">
            <a:avLst/>
          </a:prstGeom>
        </p:spPr>
        <p:txBody>
          <a:bodyPr anchorCtr="0" anchor="t" bIns="91425" lIns="91425" rIns="91425" tIns="91425">
            <a:noAutofit/>
          </a:bodyPr>
          <a:lstStyle/>
          <a:p>
            <a:pPr indent="-317500" lvl="0" marL="457200" rtl="0">
              <a:spcBef>
                <a:spcPts val="0"/>
              </a:spcBef>
              <a:buSzPct val="100000"/>
            </a:pPr>
            <a:r>
              <a:rPr b="1" lang="en" sz="1400"/>
              <a:t>Coordinating casual, impromptu hangouts are difficult</a:t>
            </a:r>
          </a:p>
          <a:p>
            <a:pPr indent="-228600" lvl="1" marL="914400" rtl="0">
              <a:spcBef>
                <a:spcPts val="0"/>
              </a:spcBef>
            </a:pPr>
            <a:r>
              <a:rPr lang="en"/>
              <a:t>Communication and coordination is inefficient and time-consuming</a:t>
            </a:r>
          </a:p>
          <a:p>
            <a:pPr indent="-317500" lvl="0" marL="457200" rtl="0">
              <a:spcBef>
                <a:spcPts val="0"/>
              </a:spcBef>
              <a:buSzPct val="100000"/>
            </a:pPr>
            <a:r>
              <a:rPr b="1" lang="en" sz="1400"/>
              <a:t>Many people are frustrated with the in-depth usage requirement of modern social networks</a:t>
            </a:r>
          </a:p>
          <a:p>
            <a:pPr indent="-228600" lvl="1" marL="914400" rtl="0">
              <a:spcBef>
                <a:spcPts val="0"/>
              </a:spcBef>
            </a:pPr>
            <a:r>
              <a:rPr lang="en"/>
              <a:t>Public needs a social platform that serves to </a:t>
            </a:r>
            <a:r>
              <a:rPr b="1" lang="en"/>
              <a:t>augment</a:t>
            </a:r>
            <a:r>
              <a:rPr lang="en"/>
              <a:t> social life, </a:t>
            </a:r>
            <a:r>
              <a:rPr b="1" lang="en"/>
              <a:t>not</a:t>
            </a:r>
            <a:r>
              <a:rPr lang="en"/>
              <a:t> </a:t>
            </a:r>
            <a:r>
              <a:rPr b="1" lang="en"/>
              <a:t>replace</a:t>
            </a:r>
            <a:r>
              <a:rPr lang="en"/>
              <a:t> it</a:t>
            </a:r>
          </a:p>
          <a:p>
            <a:pPr indent="-228600" lvl="2" marL="1371600" rtl="0">
              <a:spcBef>
                <a:spcPts val="0"/>
              </a:spcBef>
            </a:pPr>
            <a:r>
              <a:rPr lang="en"/>
              <a:t>Facebook, Twitter and Instagram revolve around feeds generating more content than needed</a:t>
            </a:r>
          </a:p>
          <a:p>
            <a:pPr indent="-228600" lvl="2" marL="1371600" rtl="0">
              <a:spcBef>
                <a:spcPts val="0"/>
              </a:spcBef>
            </a:pPr>
            <a:r>
              <a:rPr lang="en"/>
              <a:t>Once the user is finished using the tool, user experiences the benefits of the platform outside the app</a:t>
            </a:r>
          </a:p>
        </p:txBody>
      </p:sp>
      <p:pic>
        <p:nvPicPr>
          <p:cNvPr descr="Screenshot from 2017-02-07 23-32-53.png" id="80" name="Shape 80"/>
          <p:cNvPicPr preferRelativeResize="0"/>
          <p:nvPr/>
        </p:nvPicPr>
        <p:blipFill rotWithShape="1">
          <a:blip r:embed="rId3">
            <a:alphaModFix/>
          </a:blip>
          <a:srcRect b="28941" l="0" r="2799" t="0"/>
          <a:stretch/>
        </p:blipFill>
        <p:spPr>
          <a:xfrm>
            <a:off x="6245675" y="1522800"/>
            <a:ext cx="2898324" cy="3534250"/>
          </a:xfrm>
          <a:prstGeom prst="rect">
            <a:avLst/>
          </a:prstGeom>
          <a:noFill/>
          <a:ln>
            <a:noFill/>
          </a:ln>
        </p:spPr>
      </p:pic>
      <p:cxnSp>
        <p:nvCxnSpPr>
          <p:cNvPr id="81" name="Shape 81"/>
          <p:cNvCxnSpPr/>
          <p:nvPr/>
        </p:nvCxnSpPr>
        <p:spPr>
          <a:xfrm>
            <a:off x="7455925" y="3861225"/>
            <a:ext cx="597900" cy="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4074000" cy="707400"/>
          </a:xfrm>
          <a:prstGeom prst="rect">
            <a:avLst/>
          </a:prstGeom>
        </p:spPr>
        <p:txBody>
          <a:bodyPr anchorCtr="0" anchor="t" bIns="91425" lIns="91425" rIns="91425" tIns="91425">
            <a:noAutofit/>
          </a:bodyPr>
          <a:lstStyle/>
          <a:p>
            <a:pPr lvl="0">
              <a:spcBef>
                <a:spcPts val="0"/>
              </a:spcBef>
              <a:buNone/>
            </a:pPr>
            <a:r>
              <a:rPr lang="en"/>
              <a:t>Project Scope - Cycle 1</a:t>
            </a:r>
          </a:p>
        </p:txBody>
      </p:sp>
      <p:sp>
        <p:nvSpPr>
          <p:cNvPr id="87" name="Shape 87"/>
          <p:cNvSpPr txBox="1"/>
          <p:nvPr>
            <p:ph idx="1" type="body"/>
          </p:nvPr>
        </p:nvSpPr>
        <p:spPr>
          <a:xfrm>
            <a:off x="311700" y="1259850"/>
            <a:ext cx="5706300" cy="3592200"/>
          </a:xfrm>
          <a:prstGeom prst="rect">
            <a:avLst/>
          </a:prstGeom>
        </p:spPr>
        <p:txBody>
          <a:bodyPr anchorCtr="0" anchor="t" bIns="91425" lIns="91425" rIns="91425" tIns="91425">
            <a:noAutofit/>
          </a:bodyPr>
          <a:lstStyle/>
          <a:p>
            <a:pPr indent="-317500" lvl="0" marL="457200" rtl="0">
              <a:spcBef>
                <a:spcPts val="0"/>
              </a:spcBef>
              <a:buSzPct val="100000"/>
            </a:pPr>
            <a:r>
              <a:rPr b="1" lang="en" sz="1400"/>
              <a:t>Platform-agnostic Calendar Interface</a:t>
            </a:r>
          </a:p>
          <a:p>
            <a:pPr indent="-317500" lvl="1" marL="914400" rtl="0">
              <a:spcBef>
                <a:spcPts val="0"/>
              </a:spcBef>
              <a:buSzPct val="100000"/>
            </a:pPr>
            <a:r>
              <a:rPr lang="en"/>
              <a:t>A calendar will be developed utilizing Google Calendar API to allow easy integration with other services</a:t>
            </a:r>
          </a:p>
          <a:p>
            <a:pPr indent="-228600" lvl="1" marL="914400" rtl="0">
              <a:spcBef>
                <a:spcPts val="0"/>
              </a:spcBef>
            </a:pPr>
            <a:r>
              <a:rPr lang="en"/>
              <a:t>Calendar will allow users to plan their schedules and automatically update with upcoming events and availabilities of friends</a:t>
            </a:r>
          </a:p>
          <a:p>
            <a:pPr indent="-317500" lvl="0" marL="457200" rtl="0">
              <a:spcBef>
                <a:spcPts val="0"/>
              </a:spcBef>
              <a:buSzPct val="100000"/>
            </a:pPr>
            <a:r>
              <a:rPr b="1" lang="en" sz="1400"/>
              <a:t>Mobile Application</a:t>
            </a:r>
          </a:p>
          <a:p>
            <a:pPr indent="-228600" lvl="1" marL="914400" rtl="0">
              <a:spcBef>
                <a:spcPts val="0"/>
              </a:spcBef>
            </a:pPr>
            <a:r>
              <a:rPr lang="en"/>
              <a:t>An Android application will be developed using Android Studio and React Native to allow users to access the app and manipulate their accounts</a:t>
            </a:r>
          </a:p>
          <a:p>
            <a:pPr indent="-317500" lvl="0" marL="457200" rtl="0">
              <a:spcBef>
                <a:spcPts val="0"/>
              </a:spcBef>
              <a:buSzPct val="100000"/>
            </a:pPr>
            <a:r>
              <a:rPr b="1" lang="en" sz="1400"/>
              <a:t>Friend Lists/Groups</a:t>
            </a:r>
          </a:p>
          <a:p>
            <a:pPr indent="-228600" lvl="1" marL="914400" rtl="0">
              <a:spcBef>
                <a:spcPts val="0"/>
              </a:spcBef>
            </a:pPr>
            <a:r>
              <a:rPr lang="en"/>
              <a:t>Users will be able to add friends and join groups so users can be notified of upcoming events or invites from friends/groups</a:t>
            </a:r>
          </a:p>
        </p:txBody>
      </p:sp>
      <p:pic>
        <p:nvPicPr>
          <p:cNvPr descr="Screenshot from 2017-02-07 23-17-13.png" id="88" name="Shape 88"/>
          <p:cNvPicPr preferRelativeResize="0"/>
          <p:nvPr/>
        </p:nvPicPr>
        <p:blipFill rotWithShape="1">
          <a:blip r:embed="rId3">
            <a:alphaModFix/>
          </a:blip>
          <a:srcRect b="7674" l="13963" r="46435" t="31368"/>
          <a:stretch/>
        </p:blipFill>
        <p:spPr>
          <a:xfrm>
            <a:off x="6017999" y="1274562"/>
            <a:ext cx="2996447" cy="25943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Project Scope - Cycle 1</a:t>
            </a:r>
          </a:p>
        </p:txBody>
      </p:sp>
      <p:sp>
        <p:nvSpPr>
          <p:cNvPr id="94" name="Shape 94"/>
          <p:cNvSpPr txBox="1"/>
          <p:nvPr>
            <p:ph idx="1" type="body"/>
          </p:nvPr>
        </p:nvSpPr>
        <p:spPr>
          <a:xfrm>
            <a:off x="311700" y="1266325"/>
            <a:ext cx="6272700" cy="3378300"/>
          </a:xfrm>
          <a:prstGeom prst="rect">
            <a:avLst/>
          </a:prstGeom>
        </p:spPr>
        <p:txBody>
          <a:bodyPr anchorCtr="0" anchor="t" bIns="91425" lIns="91425" rIns="91425" tIns="91425">
            <a:noAutofit/>
          </a:bodyPr>
          <a:lstStyle/>
          <a:p>
            <a:pPr indent="-317500" lvl="0" marL="457200" rtl="0">
              <a:spcBef>
                <a:spcPts val="0"/>
              </a:spcBef>
              <a:buSzPct val="100000"/>
            </a:pPr>
            <a:r>
              <a:rPr b="1" lang="en" sz="1400"/>
              <a:t>Social Networking</a:t>
            </a:r>
          </a:p>
          <a:p>
            <a:pPr indent="-228600" lvl="1" marL="914400" rtl="0">
              <a:spcBef>
                <a:spcPts val="0"/>
              </a:spcBef>
            </a:pPr>
            <a:r>
              <a:rPr lang="en"/>
              <a:t>users can tag their events with specific keywords and based on previous events attended Social Hour can recommend events with the use of tags</a:t>
            </a:r>
          </a:p>
          <a:p>
            <a:pPr indent="-228600" lvl="1" marL="914400" rtl="0">
              <a:spcBef>
                <a:spcPts val="0"/>
              </a:spcBef>
            </a:pPr>
            <a:r>
              <a:rPr lang="en"/>
              <a:t>Intense data analytics will be employed to suggest possible friend groups based on types of events attended, mutual friends, and group membership</a:t>
            </a:r>
          </a:p>
          <a:p>
            <a:pPr indent="-317500" lvl="0" marL="457200" rtl="0">
              <a:spcBef>
                <a:spcPts val="0"/>
              </a:spcBef>
              <a:buSzPct val="100000"/>
            </a:pPr>
            <a:r>
              <a:rPr b="1" lang="en" sz="1400"/>
              <a:t>Database/Server</a:t>
            </a:r>
          </a:p>
          <a:p>
            <a:pPr indent="-228600" lvl="1" marL="914400" rtl="0">
              <a:spcBef>
                <a:spcPts val="0"/>
              </a:spcBef>
            </a:pPr>
            <a:r>
              <a:rPr lang="en"/>
              <a:t>A MongoDB installation (hosted on the Drexel Server) will be implemented to store user data</a:t>
            </a:r>
          </a:p>
          <a:p>
            <a:pPr indent="-228600" lvl="1" marL="914400" rtl="0">
              <a:spcBef>
                <a:spcPts val="0"/>
              </a:spcBef>
            </a:pPr>
            <a:r>
              <a:rPr lang="en"/>
              <a:t>We plan on using RoboMongo to interface with the data storage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8150" y="254200"/>
            <a:ext cx="8520600" cy="707400"/>
          </a:xfrm>
          <a:prstGeom prst="rect">
            <a:avLst/>
          </a:prstGeom>
        </p:spPr>
        <p:txBody>
          <a:bodyPr anchorCtr="0" anchor="t" bIns="91425" lIns="91425" rIns="91425" tIns="91425">
            <a:noAutofit/>
          </a:bodyPr>
          <a:lstStyle/>
          <a:p>
            <a:pPr lvl="0" rtl="0">
              <a:spcBef>
                <a:spcPts val="0"/>
              </a:spcBef>
              <a:buNone/>
            </a:pPr>
            <a:r>
              <a:rPr lang="en"/>
              <a:t>Project Scope - Cycle 1 Stretch Goal</a:t>
            </a:r>
          </a:p>
        </p:txBody>
      </p:sp>
      <p:sp>
        <p:nvSpPr>
          <p:cNvPr id="100" name="Shape 100"/>
          <p:cNvSpPr txBox="1"/>
          <p:nvPr>
            <p:ph idx="1" type="body"/>
          </p:nvPr>
        </p:nvSpPr>
        <p:spPr>
          <a:xfrm>
            <a:off x="311700" y="1266325"/>
            <a:ext cx="4859700" cy="3378300"/>
          </a:xfrm>
          <a:prstGeom prst="rect">
            <a:avLst/>
          </a:prstGeom>
        </p:spPr>
        <p:txBody>
          <a:bodyPr anchorCtr="0" anchor="t" bIns="91425" lIns="91425" rIns="91425" tIns="91425">
            <a:noAutofit/>
          </a:bodyPr>
          <a:lstStyle/>
          <a:p>
            <a:pPr indent="-317500" lvl="0" marL="457200" marR="0" rtl="0" algn="l">
              <a:lnSpc>
                <a:spcPct val="115000"/>
              </a:lnSpc>
              <a:spcBef>
                <a:spcPts val="0"/>
              </a:spcBef>
              <a:spcAft>
                <a:spcPts val="1600"/>
              </a:spcAft>
              <a:buClr>
                <a:schemeClr val="dk2"/>
              </a:buClr>
              <a:buSzPct val="100000"/>
              <a:buFont typeface="Open Sans"/>
            </a:pPr>
            <a:r>
              <a:rPr b="1" lang="en" sz="1400"/>
              <a:t>Advertising Placeholder Website</a:t>
            </a:r>
          </a:p>
          <a:p>
            <a:pPr indent="-228600" lvl="1" marL="914400" marR="0" rtl="0" algn="l">
              <a:lnSpc>
                <a:spcPct val="115000"/>
              </a:lnSpc>
              <a:spcBef>
                <a:spcPts val="0"/>
              </a:spcBef>
              <a:spcAft>
                <a:spcPts val="1600"/>
              </a:spcAft>
            </a:pPr>
            <a:r>
              <a:rPr lang="en"/>
              <a:t>Links to Google Play and later App Store</a:t>
            </a:r>
          </a:p>
          <a:p>
            <a:pPr indent="-228600" lvl="1" marL="914400" marR="0" rtl="0" algn="l">
              <a:lnSpc>
                <a:spcPct val="115000"/>
              </a:lnSpc>
              <a:spcBef>
                <a:spcPts val="0"/>
              </a:spcBef>
              <a:spcAft>
                <a:spcPts val="1600"/>
              </a:spcAft>
            </a:pPr>
            <a:r>
              <a:rPr lang="en"/>
              <a:t>Pages:</a:t>
            </a:r>
          </a:p>
          <a:p>
            <a:pPr indent="-228600" lvl="2" marL="1371600" marR="0" rtl="0" algn="l">
              <a:lnSpc>
                <a:spcPct val="115000"/>
              </a:lnSpc>
              <a:spcBef>
                <a:spcPts val="0"/>
              </a:spcBef>
              <a:spcAft>
                <a:spcPts val="1600"/>
              </a:spcAft>
            </a:pPr>
            <a:r>
              <a:rPr lang="en"/>
              <a:t>Short bios for each team member</a:t>
            </a:r>
          </a:p>
          <a:p>
            <a:pPr indent="-228600" lvl="2" marL="1371600" marR="0" rtl="0" algn="l">
              <a:lnSpc>
                <a:spcPct val="115000"/>
              </a:lnSpc>
              <a:spcBef>
                <a:spcPts val="0"/>
              </a:spcBef>
              <a:spcAft>
                <a:spcPts val="1600"/>
              </a:spcAft>
            </a:pPr>
            <a:r>
              <a:rPr lang="en"/>
              <a:t>Blog regarding status updates regarding the project</a:t>
            </a:r>
          </a:p>
          <a:p>
            <a:pPr indent="-228600" lvl="2" marL="1371600" marR="0" rtl="0" algn="l">
              <a:lnSpc>
                <a:spcPct val="115000"/>
              </a:lnSpc>
              <a:spcBef>
                <a:spcPts val="0"/>
              </a:spcBef>
              <a:spcAft>
                <a:spcPts val="1600"/>
              </a:spcAft>
            </a:pPr>
            <a:r>
              <a:rPr lang="en"/>
              <a:t>Sign up for an email list regarding status updates</a:t>
            </a:r>
          </a:p>
          <a:p>
            <a:pPr indent="-228600" lvl="2" marL="1371600" marR="0" rtl="0" algn="l">
              <a:lnSpc>
                <a:spcPct val="115000"/>
              </a:lnSpc>
              <a:spcBef>
                <a:spcPts val="0"/>
              </a:spcBef>
              <a:spcAft>
                <a:spcPts val="1600"/>
              </a:spcAft>
            </a:pPr>
            <a:r>
              <a:rPr lang="en"/>
              <a:t>Link to potential KickStarter or GoFundMe</a:t>
            </a:r>
          </a:p>
        </p:txBody>
      </p:sp>
      <p:pic>
        <p:nvPicPr>
          <p:cNvPr descr="Screenshot from 2017-02-09 22-27-16.png" id="101" name="Shape 101"/>
          <p:cNvPicPr preferRelativeResize="0"/>
          <p:nvPr/>
        </p:nvPicPr>
        <p:blipFill rotWithShape="1">
          <a:blip r:embed="rId3">
            <a:alphaModFix/>
          </a:blip>
          <a:srcRect b="18665" l="2800" r="58937" t="18697"/>
          <a:stretch/>
        </p:blipFill>
        <p:spPr>
          <a:xfrm>
            <a:off x="5370000" y="1266325"/>
            <a:ext cx="3498647" cy="322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Project Scope - Beyond Cycle 1</a:t>
            </a:r>
          </a:p>
        </p:txBody>
      </p:sp>
      <p:sp>
        <p:nvSpPr>
          <p:cNvPr id="107" name="Shape 107"/>
          <p:cNvSpPr txBox="1"/>
          <p:nvPr>
            <p:ph idx="1" type="body"/>
          </p:nvPr>
        </p:nvSpPr>
        <p:spPr>
          <a:xfrm>
            <a:off x="355750" y="1336775"/>
            <a:ext cx="6272700" cy="2470800"/>
          </a:xfrm>
          <a:prstGeom prst="rect">
            <a:avLst/>
          </a:prstGeom>
        </p:spPr>
        <p:txBody>
          <a:bodyPr anchorCtr="0" anchor="t" bIns="91425" lIns="91425" rIns="91425" tIns="91425">
            <a:noAutofit/>
          </a:bodyPr>
          <a:lstStyle/>
          <a:p>
            <a:pPr indent="-317500" lvl="0" marL="457200" marR="0" rtl="0" algn="l">
              <a:lnSpc>
                <a:spcPct val="115000"/>
              </a:lnSpc>
              <a:spcBef>
                <a:spcPts val="0"/>
              </a:spcBef>
              <a:spcAft>
                <a:spcPts val="1600"/>
              </a:spcAft>
              <a:buClr>
                <a:schemeClr val="dk2"/>
              </a:buClr>
              <a:buSzPct val="100000"/>
              <a:buFont typeface="Open Sans"/>
            </a:pPr>
            <a:r>
              <a:rPr b="1" lang="en" sz="1400"/>
              <a:t>iOS application</a:t>
            </a:r>
          </a:p>
          <a:p>
            <a:pPr indent="-228600" lvl="1" marL="914400" marR="0" rtl="0" algn="l">
              <a:lnSpc>
                <a:spcPct val="115000"/>
              </a:lnSpc>
              <a:spcBef>
                <a:spcPts val="0"/>
              </a:spcBef>
              <a:spcAft>
                <a:spcPts val="1600"/>
              </a:spcAft>
            </a:pPr>
            <a:r>
              <a:rPr lang="en"/>
              <a:t>Placed into future plans </a:t>
            </a:r>
            <a:r>
              <a:rPr lang="en"/>
              <a:t>due to monetary and license costs</a:t>
            </a:r>
          </a:p>
          <a:p>
            <a:pPr indent="-228600" lvl="1" marL="914400" marR="0" rtl="0" algn="l">
              <a:lnSpc>
                <a:spcPct val="115000"/>
              </a:lnSpc>
              <a:spcBef>
                <a:spcPts val="0"/>
              </a:spcBef>
              <a:spcAft>
                <a:spcPts val="1600"/>
              </a:spcAft>
            </a:pPr>
            <a:r>
              <a:rPr lang="en"/>
              <a:t>We plan on using further funding to target iOS as a platform, with iPad, iPhone and Apple Watch support</a:t>
            </a:r>
          </a:p>
          <a:p>
            <a:pPr indent="-317500" lvl="0" marL="457200" marR="0" rtl="0" algn="l">
              <a:lnSpc>
                <a:spcPct val="115000"/>
              </a:lnSpc>
              <a:spcBef>
                <a:spcPts val="0"/>
              </a:spcBef>
              <a:spcAft>
                <a:spcPts val="1600"/>
              </a:spcAft>
              <a:buSzPct val="100000"/>
            </a:pPr>
            <a:r>
              <a:rPr b="1" lang="en" sz="1400"/>
              <a:t>Fully functional desktop client</a:t>
            </a:r>
          </a:p>
          <a:p>
            <a:pPr indent="-228600" lvl="1" marL="914400" marR="0" rtl="0" algn="l">
              <a:lnSpc>
                <a:spcPct val="115000"/>
              </a:lnSpc>
              <a:spcBef>
                <a:spcPts val="0"/>
              </a:spcBef>
              <a:spcAft>
                <a:spcPts val="1600"/>
              </a:spcAft>
            </a:pPr>
            <a:r>
              <a:rPr lang="en"/>
              <a:t>Placed into future plans due to time constraints</a:t>
            </a:r>
          </a:p>
          <a:p>
            <a:pPr indent="-228600" lvl="1" marL="914400" marR="0" rtl="0" algn="l">
              <a:lnSpc>
                <a:spcPct val="115000"/>
              </a:lnSpc>
              <a:spcBef>
                <a:spcPts val="0"/>
              </a:spcBef>
              <a:spcAft>
                <a:spcPts val="1600"/>
              </a:spcAft>
            </a:pPr>
            <a:r>
              <a:rPr lang="en"/>
              <a:t>We aim to develop both a website front-end and a web-based client for desktop users to provide seamless integration of accounts between all three major platforms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pic>
        <p:nvPicPr>
          <p:cNvPr descr="GANTT.png" id="112" name="Shape 112"/>
          <p:cNvPicPr preferRelativeResize="0"/>
          <p:nvPr/>
        </p:nvPicPr>
        <p:blipFill rotWithShape="1">
          <a:blip r:embed="rId3">
            <a:alphaModFix/>
          </a:blip>
          <a:srcRect b="0" l="329" r="-330" t="8709"/>
          <a:stretch/>
        </p:blipFill>
        <p:spPr>
          <a:xfrm>
            <a:off x="184050" y="187300"/>
            <a:ext cx="8775899" cy="47689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09800"/>
            <a:ext cx="8520600" cy="707400"/>
          </a:xfrm>
          <a:prstGeom prst="rect">
            <a:avLst/>
          </a:prstGeom>
        </p:spPr>
        <p:txBody>
          <a:bodyPr anchorCtr="0" anchor="t" bIns="91425" lIns="91425" rIns="91425" tIns="91425">
            <a:noAutofit/>
          </a:bodyPr>
          <a:lstStyle/>
          <a:p>
            <a:pPr lvl="0">
              <a:spcBef>
                <a:spcPts val="0"/>
              </a:spcBef>
              <a:buNone/>
            </a:pPr>
            <a:r>
              <a:rPr lang="en"/>
              <a:t>Resources Required</a:t>
            </a:r>
          </a:p>
          <a:p>
            <a:pPr lvl="0">
              <a:spcBef>
                <a:spcPts val="0"/>
              </a:spcBef>
              <a:buNone/>
            </a:pPr>
            <a:r>
              <a:t/>
            </a:r>
            <a:endParaRPr/>
          </a:p>
        </p:txBody>
      </p:sp>
      <p:sp>
        <p:nvSpPr>
          <p:cNvPr id="118" name="Shape 118"/>
          <p:cNvSpPr txBox="1"/>
          <p:nvPr>
            <p:ph idx="1" type="body"/>
          </p:nvPr>
        </p:nvSpPr>
        <p:spPr>
          <a:xfrm>
            <a:off x="311700" y="1266325"/>
            <a:ext cx="6073200" cy="3302700"/>
          </a:xfrm>
          <a:prstGeom prst="rect">
            <a:avLst/>
          </a:prstGeom>
        </p:spPr>
        <p:txBody>
          <a:bodyPr anchorCtr="0" anchor="t" bIns="91425" lIns="91425" rIns="91425" tIns="91425">
            <a:noAutofit/>
          </a:bodyPr>
          <a:lstStyle/>
          <a:p>
            <a:pPr indent="-228600" lvl="0" marL="457200" rtl="0">
              <a:spcBef>
                <a:spcPts val="0"/>
              </a:spcBef>
            </a:pPr>
            <a:r>
              <a:rPr lang="en"/>
              <a:t>Minimum, to get Social Hour started: </a:t>
            </a:r>
          </a:p>
          <a:p>
            <a:pPr indent="-228600" lvl="1" marL="914400" rtl="0">
              <a:spcBef>
                <a:spcPts val="0"/>
              </a:spcBef>
            </a:pPr>
            <a:r>
              <a:rPr lang="en"/>
              <a:t>Google Play Developer registration (one-time fee of 25$)</a:t>
            </a:r>
          </a:p>
          <a:p>
            <a:pPr indent="-228600" lvl="1" marL="914400" rtl="0">
              <a:spcBef>
                <a:spcPts val="0"/>
              </a:spcBef>
            </a:pPr>
            <a:r>
              <a:rPr lang="en"/>
              <a:t>Domain registration for Social Hour's website (10-40$)</a:t>
            </a:r>
          </a:p>
          <a:p>
            <a:pPr indent="-228600" lvl="1" marL="914400" rtl="0">
              <a:spcBef>
                <a:spcPts val="0"/>
              </a:spcBef>
            </a:pPr>
            <a:r>
              <a:rPr lang="en"/>
              <a:t>Server hosting of MongoDB for database management</a:t>
            </a:r>
          </a:p>
          <a:p>
            <a:pPr indent="-228600" lvl="0" marL="457200" rtl="0">
              <a:spcBef>
                <a:spcPts val="0"/>
              </a:spcBef>
            </a:pPr>
            <a:r>
              <a:rPr lang="en"/>
              <a:t>Eventually:</a:t>
            </a:r>
          </a:p>
          <a:p>
            <a:pPr indent="-228600" lvl="1" marL="914400" rtl="0">
              <a:spcBef>
                <a:spcPts val="0"/>
              </a:spcBef>
            </a:pPr>
            <a:r>
              <a:rPr lang="en"/>
              <a:t>Apple Macbook with XCode installed to target iOS (already achieved)</a:t>
            </a:r>
          </a:p>
          <a:p>
            <a:pPr indent="-228600" lvl="1" marL="914400" rtl="0">
              <a:spcBef>
                <a:spcPts val="0"/>
              </a:spcBef>
            </a:pPr>
            <a:r>
              <a:rPr lang="en"/>
              <a:t>App Store Developer registration (100$ per year) to target iOS</a:t>
            </a:r>
          </a:p>
          <a:p>
            <a:pPr indent="-228600" lvl="1" marL="914400" rtl="0">
              <a:spcBef>
                <a:spcPts val="0"/>
              </a:spcBef>
            </a:pPr>
            <a:r>
              <a:rPr lang="en"/>
              <a:t>Server hosting of full website with identical functionality to mobile app</a:t>
            </a:r>
          </a:p>
        </p:txBody>
      </p:sp>
      <p:pic>
        <p:nvPicPr>
          <p:cNvPr descr="PiggyBank.jpg" id="119" name="Shape 119"/>
          <p:cNvPicPr preferRelativeResize="0"/>
          <p:nvPr/>
        </p:nvPicPr>
        <p:blipFill rotWithShape="1">
          <a:blip r:embed="rId3">
            <a:alphaModFix/>
          </a:blip>
          <a:srcRect b="0" l="0" r="20810" t="0"/>
          <a:stretch/>
        </p:blipFill>
        <p:spPr>
          <a:xfrm>
            <a:off x="6344225" y="1649928"/>
            <a:ext cx="2689274" cy="211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