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Open Sans Ligh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45EAA7F-8D81-41C9-945B-E3C007BDA56E}">
  <a:tblStyle styleId="{545EAA7F-8D81-41C9-945B-E3C007BDA56E}" styleName="Table_0"/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OpenSans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Open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penSansLight-regular.fntdata"/><Relationship Id="rId8" Type="http://schemas.openxmlformats.org/officeDocument/2006/relationships/font" Target="fonts/OpenSans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TitleSlide.png"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1600200" y="2492375"/>
            <a:ext cx="6762748" cy="14700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600200" y="3966882"/>
            <a:ext cx="676274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92" name="Shape 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5" y="186643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Caption.png" id="97" name="Shape 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type="title"/>
          </p:nvPr>
        </p:nvSpPr>
        <p:spPr>
          <a:xfrm>
            <a:off x="779464" y="590550"/>
            <a:ext cx="3657600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693023" y="739587"/>
            <a:ext cx="3657600" cy="5308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85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698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032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635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5397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6032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698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68263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698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779464" y="1816100"/>
            <a:ext cx="36576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.png" id="105" name="Shape 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977" y="187452"/>
            <a:ext cx="853665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type="title"/>
          </p:nvPr>
        </p:nvSpPr>
        <p:spPr>
          <a:xfrm>
            <a:off x="3886200" y="533400"/>
            <a:ext cx="4476748" cy="12525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86123" y="1828800"/>
            <a:ext cx="4474539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3886123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5867398" y="6288741"/>
            <a:ext cx="26759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1" name="Shape 111"/>
          <p:cNvSpPr/>
          <p:nvPr>
            <p:ph idx="2" type="pic"/>
          </p:nvPr>
        </p:nvSpPr>
        <p:spPr>
          <a:xfrm flipH="1">
            <a:off x="188252" y="179292"/>
            <a:ext cx="3281085" cy="6483095"/>
          </a:xfrm>
          <a:prstGeom prst="round1Rect">
            <a:avLst>
              <a:gd fmla="val 17325" name="adj"/>
            </a:avLst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Caption, Alt.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-Extras.png" id="113" name="Shape 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type="title"/>
          </p:nvPr>
        </p:nvSpPr>
        <p:spPr>
          <a:xfrm>
            <a:off x="4710953" y="533400"/>
            <a:ext cx="3657600" cy="12525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5" name="Shape 115"/>
          <p:cNvSpPr/>
          <p:nvPr>
            <p:ph idx="2" type="pic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0412" y="1828800"/>
            <a:ext cx="36576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381000" y="6288741"/>
            <a:ext cx="1865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325812" y="6288741"/>
            <a:ext cx="52175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above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-Extras.png" id="121" name="Shape 1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type="title"/>
          </p:nvPr>
        </p:nvSpPr>
        <p:spPr>
          <a:xfrm>
            <a:off x="808037" y="3778623"/>
            <a:ext cx="7560514" cy="1102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23" name="Shape 123"/>
          <p:cNvSpPr/>
          <p:nvPr>
            <p:ph idx="2" type="pic"/>
          </p:nvPr>
        </p:nvSpPr>
        <p:spPr>
          <a:xfrm flipH="1">
            <a:off x="871583" y="762000"/>
            <a:ext cx="7427726" cy="2989730"/>
          </a:xfrm>
          <a:prstGeom prst="roundRect">
            <a:avLst>
              <a:gd fmla="val 7476" name="adj"/>
            </a:avLst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808033" y="4827492"/>
            <a:ext cx="7559977" cy="12208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381000" y="6288741"/>
            <a:ext cx="1865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3325812" y="6288741"/>
            <a:ext cx="52175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129" name="Shape 1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5" y="186643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 rot="5400000">
            <a:off x="2466740" y="141520"/>
            <a:ext cx="4208928" cy="75834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44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032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635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5397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6032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698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68263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698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136" name="Shape 1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5" y="186643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type="title"/>
          </p:nvPr>
        </p:nvSpPr>
        <p:spPr>
          <a:xfrm rot="5400000">
            <a:off x="5373265" y="2734842"/>
            <a:ext cx="5268912" cy="13581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 rot="5400000">
            <a:off x="1230312" y="328612"/>
            <a:ext cx="5268911" cy="617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44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032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635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5397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6032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698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68263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698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Section Head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5" y="186643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79462" y="1828800"/>
            <a:ext cx="7583486" cy="4208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44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032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635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5397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6032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698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68263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698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SectionHeader.png" id="30" name="Shape 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title"/>
          </p:nvPr>
        </p:nvSpPr>
        <p:spPr>
          <a:xfrm>
            <a:off x="779462" y="2591358"/>
            <a:ext cx="7583486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1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779462" y="3950353"/>
            <a:ext cx="7583486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Noto San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37" name="Shape 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5" y="186643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779462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85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698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032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635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5397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6032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698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68263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698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88541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85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698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032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635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5397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6032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698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68263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698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45" name="Shape 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5" y="186643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779462" y="1438833"/>
            <a:ext cx="3657600" cy="7898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779462" y="2362199"/>
            <a:ext cx="365760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85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698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032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635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5397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5725" lvl="5" marL="171132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95250" lvl="6" marL="20002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93663" lvl="7" marL="2290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95250" lvl="8" marL="2571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705350" y="1438833"/>
            <a:ext cx="3657600" cy="7898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705350" y="2362199"/>
            <a:ext cx="365760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85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698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032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635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5397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5725" lvl="5" marL="171132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95250" lvl="6" marL="20002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93663" lvl="7" marL="2290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95250" lvl="8" marL="2571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cxnSp>
        <p:nvCxnSpPr>
          <p:cNvPr id="54" name="Shape 54"/>
          <p:cNvCxnSpPr/>
          <p:nvPr/>
        </p:nvCxnSpPr>
        <p:spPr>
          <a:xfrm>
            <a:off x="874058" y="2286000"/>
            <a:ext cx="3563002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Shape 55"/>
          <p:cNvCxnSpPr/>
          <p:nvPr/>
        </p:nvCxnSpPr>
        <p:spPr>
          <a:xfrm>
            <a:off x="4815839" y="2286000"/>
            <a:ext cx="3566158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874058" y="2286000"/>
            <a:ext cx="3563002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815839" y="2286000"/>
            <a:ext cx="3566158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 Content, Top and Bot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5" y="186643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779462" y="1828800"/>
            <a:ext cx="758507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85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698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032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635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5397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6032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698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68263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698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779462" y="3991816"/>
            <a:ext cx="758507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85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698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032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635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5397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6032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698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68263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698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5" y="186643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710953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85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698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032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635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5397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6032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698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68263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698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85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698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032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635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5397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6032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698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68263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698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779462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85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698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032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635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5397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6032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698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68263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698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5" y="186643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779462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85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698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032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635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5397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6032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698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68263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698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779462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85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698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032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635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5397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6032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698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68263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698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4710953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85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698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032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635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5397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6032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698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68263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698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4" type="body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85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698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032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635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5397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6032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698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68263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698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86" name="Shape 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5" y="186643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89706" y="189706"/>
            <a:ext cx="8764587" cy="6478586"/>
          </a:xfrm>
          <a:prstGeom prst="round2DiagRect">
            <a:avLst>
              <a:gd fmla="val 9416" name="adj1"/>
              <a:gd fmla="val 0" name="adj2"/>
            </a:avLst>
          </a:prstGeom>
          <a:gradFill>
            <a:gsLst>
              <a:gs pos="0">
                <a:schemeClr val="lt2"/>
              </a:gs>
              <a:gs pos="17000">
                <a:schemeClr val="lt2"/>
              </a:gs>
              <a:gs pos="100000">
                <a:schemeClr val="dk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779462" y="1828800"/>
            <a:ext cx="7583486" cy="4208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4450" lvl="1" marL="5778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0325" lvl="2" marL="860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63500" lvl="3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53975" lvl="4" marL="1425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60325" lvl="5" marL="1711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69850" lvl="6" marL="2000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68263" lvl="7" marL="2290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69850" lvl="8" marL="2571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pic>
        <p:nvPicPr>
          <p:cNvPr descr="Dragon-fire-breathing.jpeg" id="12" name="Shape 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32170" y="300914"/>
            <a:ext cx="1622124" cy="9124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Shape 13"/>
          <p:cNvGraphicFramePr/>
          <p:nvPr/>
        </p:nvGraphicFramePr>
        <p:xfrm>
          <a:off x="4837232" y="127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{545EAA7F-8D81-41C9-945B-E3C007BDA56E}</a:tableStyleId>
              </a:tblPr>
              <a:tblGrid>
                <a:gridCol w="1962200"/>
                <a:gridCol w="763025"/>
              </a:tblGrid>
              <a:tr h="231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Metrics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28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Issues/Risks Captured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7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Scheduled Tasks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7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Issues/Risks Resolved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10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Stakeholder Management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" name="Shape 14"/>
          <p:cNvSpPr/>
          <p:nvPr/>
        </p:nvSpPr>
        <p:spPr>
          <a:xfrm>
            <a:off x="7571853" y="1310895"/>
            <a:ext cx="1382441" cy="128185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54000" lIns="54000" rIns="54000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 Light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Overall Status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14866" y="409543"/>
            <a:ext cx="6527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Social Hour - Team 85</a:t>
            </a:r>
          </a:p>
        </p:txBody>
      </p:sp>
      <p:graphicFrame>
        <p:nvGraphicFramePr>
          <p:cNvPr id="150" name="Shape 150"/>
          <p:cNvGraphicFramePr/>
          <p:nvPr/>
        </p:nvGraphicFramePr>
        <p:xfrm>
          <a:off x="381000" y="12133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{545EAA7F-8D81-41C9-945B-E3C007BDA56E}</a:tableStyleId>
              </a:tblPr>
              <a:tblGrid>
                <a:gridCol w="4303825"/>
              </a:tblGrid>
              <a:tr h="26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achievements in the last week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2257400">
                <a:tc>
                  <a:txBody>
                    <a:bodyPr>
                      <a:noAutofit/>
                    </a:bodyPr>
                    <a:lstStyle/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Successfully implemented Google Firebase Login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Enhanced UI by redesigning icon and creating matching color theme for application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Implemented crash reporting libraries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Added Local cache storage for offline app usage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Fixed broken Add Event page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Finished User Login with Firebase Integration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 user profile picture in event creation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Shape 151"/>
          <p:cNvGraphicFramePr/>
          <p:nvPr/>
        </p:nvGraphicFramePr>
        <p:xfrm>
          <a:off x="381000" y="39432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{545EAA7F-8D81-41C9-945B-E3C007BDA56E}</a:tableStyleId>
              </a:tblPr>
              <a:tblGrid>
                <a:gridCol w="4303825"/>
              </a:tblGrid>
              <a:tr h="220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planned activities for the next week 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1910650">
                <a:tc>
                  <a:txBody>
                    <a:bodyPr>
                      <a:noAutofit/>
                    </a:bodyPr>
                    <a:lstStyle/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Continue working on Google Calendar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authorization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drop down calendar interface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Finish building  settings menu and implementing it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Continue performing  component performance testing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Continue performing  component testing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 Firebase Cloud Messaging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Shape 152"/>
          <p:cNvGraphicFramePr/>
          <p:nvPr/>
        </p:nvGraphicFramePr>
        <p:xfrm>
          <a:off x="4837232" y="2707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{545EAA7F-8D81-41C9-945B-E3C007BDA56E}</a:tableStyleId>
              </a:tblPr>
              <a:tblGrid>
                <a:gridCol w="4034725"/>
              </a:tblGrid>
              <a:tr h="2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 to keep/get project to Green status 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1376925">
                <a:tc>
                  <a:txBody>
                    <a:bodyPr>
                      <a:noAutofit/>
                    </a:bodyPr>
                    <a:lstStyle/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A1B5F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Strictly work by/follow our Gantt chart and list of tasks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Frequent meetups/huddles to keep app on track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testing with individual components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Continue updating schedule relevant to work that has been completed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Continue collaborating with lab instructor/TAs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Shape 153"/>
          <p:cNvGraphicFramePr/>
          <p:nvPr/>
        </p:nvGraphicFramePr>
        <p:xfrm>
          <a:off x="4875973" y="4448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{545EAA7F-8D81-41C9-945B-E3C007BDA56E}</a:tableStyleId>
              </a:tblPr>
              <a:tblGrid>
                <a:gridCol w="3995975"/>
              </a:tblGrid>
              <a:tr h="30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risks / issues / scope changes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1347375">
                <a:tc>
                  <a:txBody>
                    <a:bodyPr>
                      <a:noAutofit/>
                    </a:bodyPr>
                    <a:lstStyle/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A1B5F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 Calendar Authentication currently taking longer than expected to load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Calendar Interface needs work to get to acceptable 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Finding substantial amount of Android users and distributing the application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4" name="Shape 154"/>
          <p:cNvSpPr txBox="1"/>
          <p:nvPr/>
        </p:nvSpPr>
        <p:spPr>
          <a:xfrm>
            <a:off x="2548466" y="6224601"/>
            <a:ext cx="6172199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Legend: Green        Yellow       Red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14866" y="6224601"/>
            <a:ext cx="1625599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Date:5/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/17</a:t>
            </a:r>
          </a:p>
        </p:txBody>
      </p:sp>
      <p:sp>
        <p:nvSpPr>
          <p:cNvPr id="156" name="Shape 156"/>
          <p:cNvSpPr/>
          <p:nvPr/>
        </p:nvSpPr>
        <p:spPr>
          <a:xfrm>
            <a:off x="4345432" y="6312992"/>
            <a:ext cx="185999" cy="183899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5493794" y="6312992"/>
            <a:ext cx="186103" cy="1840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</a:p>
        </p:txBody>
      </p:sp>
      <p:sp>
        <p:nvSpPr>
          <p:cNvPr id="158" name="Shape 158"/>
          <p:cNvSpPr/>
          <p:nvPr/>
        </p:nvSpPr>
        <p:spPr>
          <a:xfrm>
            <a:off x="6417896" y="6318317"/>
            <a:ext cx="186103" cy="184026"/>
          </a:xfrm>
          <a:prstGeom prst="ellipse">
            <a:avLst/>
          </a:prstGeom>
          <a:solidFill>
            <a:srgbClr val="FF0000">
              <a:alpha val="49411"/>
            </a:srgb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</a:p>
        </p:txBody>
      </p:sp>
      <p:sp>
        <p:nvSpPr>
          <p:cNvPr id="159" name="Shape 159"/>
          <p:cNvSpPr/>
          <p:nvPr/>
        </p:nvSpPr>
        <p:spPr>
          <a:xfrm>
            <a:off x="7080167" y="1546258"/>
            <a:ext cx="186103" cy="184026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0" name="Shape 160"/>
          <p:cNvSpPr/>
          <p:nvPr/>
        </p:nvSpPr>
        <p:spPr>
          <a:xfrm>
            <a:off x="7080167" y="2435258"/>
            <a:ext cx="186103" cy="184026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1" name="Shape 161"/>
          <p:cNvSpPr/>
          <p:nvPr/>
        </p:nvSpPr>
        <p:spPr>
          <a:xfrm>
            <a:off x="7080167" y="2121991"/>
            <a:ext cx="186103" cy="184026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2" name="Shape 162"/>
          <p:cNvSpPr/>
          <p:nvPr/>
        </p:nvSpPr>
        <p:spPr>
          <a:xfrm>
            <a:off x="7967132" y="1666783"/>
            <a:ext cx="734565" cy="736599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3" name="Shape 163"/>
          <p:cNvSpPr/>
          <p:nvPr/>
        </p:nvSpPr>
        <p:spPr>
          <a:xfrm>
            <a:off x="7080217" y="1853683"/>
            <a:ext cx="185999" cy="183899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volution">
  <a:themeElements>
    <a:clrScheme name="Revolution">
      <a:dk1>
        <a:srgbClr val="000000"/>
      </a:dk1>
      <a:lt1>
        <a:srgbClr val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