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6" r:id="rId2"/>
    <p:sldId id="337" r:id="rId3"/>
    <p:sldId id="338" r:id="rId4"/>
    <p:sldId id="339" r:id="rId5"/>
    <p:sldId id="340" r:id="rId6"/>
    <p:sldId id="341" r:id="rId7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20000"/>
      </a:spcBef>
      <a:spcAft>
        <a:spcPct val="0"/>
      </a:spcAft>
      <a:buClr>
        <a:srgbClr val="A72021"/>
      </a:buClr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A72021"/>
      </a:buClr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A72021"/>
      </a:buClr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A72021"/>
      </a:buClr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A72021"/>
      </a:buClr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A03"/>
    <a:srgbClr val="2094CE"/>
    <a:srgbClr val="FFFF99"/>
    <a:srgbClr val="A83BC8"/>
    <a:srgbClr val="F5731E"/>
    <a:srgbClr val="1F7D1F"/>
    <a:srgbClr val="FF2878"/>
    <a:srgbClr val="CCE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1" autoAdjust="0"/>
    <p:restoredTop sz="91547" autoAdjust="0"/>
  </p:normalViewPr>
  <p:slideViewPr>
    <p:cSldViewPr>
      <p:cViewPr varScale="1">
        <p:scale>
          <a:sx n="70" d="100"/>
          <a:sy n="70" d="100"/>
        </p:scale>
        <p:origin x="-876" y="-102"/>
      </p:cViewPr>
      <p:guideLst>
        <p:guide orient="horz" pos="4319"/>
        <p:guide/>
      </p:guideLst>
    </p:cSldViewPr>
  </p:slideViewPr>
  <p:outlineViewPr>
    <p:cViewPr>
      <p:scale>
        <a:sx n="25" d="100"/>
        <a:sy n="25" d="100"/>
      </p:scale>
      <p:origin x="0" y="3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44" y="-72"/>
      </p:cViewPr>
      <p:guideLst>
        <p:guide orient="horz" pos="3125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1"/>
            <a:ext cx="2946246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30" rIns="91260" bIns="45630" numCol="1" anchor="t" anchorCtr="0" compatLnSpc="1">
            <a:prstTxWarp prst="textNoShape">
              <a:avLst/>
            </a:prstTxWarp>
          </a:bodyPr>
          <a:lstStyle>
            <a:lvl1pPr defTabSz="912517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27" y="1"/>
            <a:ext cx="2946245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30" rIns="91260" bIns="45630" numCol="1" anchor="t" anchorCtr="0" compatLnSpc="1">
            <a:prstTxWarp prst="textNoShape">
              <a:avLst/>
            </a:prstTxWarp>
          </a:bodyPr>
          <a:lstStyle>
            <a:lvl1pPr algn="r" defTabSz="912517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20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" y="9428314"/>
            <a:ext cx="2946246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30" rIns="91260" bIns="45630" numCol="1" anchor="b" anchorCtr="0" compatLnSpc="1">
            <a:prstTxWarp prst="textNoShape">
              <a:avLst/>
            </a:prstTxWarp>
          </a:bodyPr>
          <a:lstStyle>
            <a:lvl1pPr defTabSz="912517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27" y="9428314"/>
            <a:ext cx="2946245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0" tIns="45630" rIns="91260" bIns="45630" numCol="1" anchor="b" anchorCtr="0" compatLnSpc="1">
            <a:prstTxWarp prst="textNoShape">
              <a:avLst/>
            </a:prstTxWarp>
          </a:bodyPr>
          <a:lstStyle>
            <a:lvl1pPr algn="r" defTabSz="912517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fld id="{4C92FD20-BD04-4CA0-9C37-72F441C541A6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814261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1"/>
            <a:ext cx="2946246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1" tIns="45627" rIns="91251" bIns="45627" numCol="1" anchor="t" anchorCtr="0" compatLnSpc="1">
            <a:prstTxWarp prst="textNoShape">
              <a:avLst/>
            </a:prstTxWarp>
          </a:bodyPr>
          <a:lstStyle>
            <a:lvl1pPr defTabSz="912517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27" y="1"/>
            <a:ext cx="2946245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1" tIns="45627" rIns="91251" bIns="45627" numCol="1" anchor="t" anchorCtr="0" compatLnSpc="1">
            <a:prstTxWarp prst="textNoShape">
              <a:avLst/>
            </a:prstTxWarp>
          </a:bodyPr>
          <a:lstStyle>
            <a:lvl1pPr algn="r" defTabSz="912517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7210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93" y="4714956"/>
            <a:ext cx="5435896" cy="446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1" tIns="45627" rIns="91251" bIns="456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" y="9428314"/>
            <a:ext cx="2946246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1" tIns="45627" rIns="91251" bIns="45627" numCol="1" anchor="b" anchorCtr="0" compatLnSpc="1">
            <a:prstTxWarp prst="textNoShape">
              <a:avLst/>
            </a:prstTxWarp>
          </a:bodyPr>
          <a:lstStyle>
            <a:lvl1pPr defTabSz="912517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27" y="9428314"/>
            <a:ext cx="2946245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51" tIns="45627" rIns="91251" bIns="45627" numCol="1" anchor="b" anchorCtr="0" compatLnSpc="1">
            <a:prstTxWarp prst="textNoShape">
              <a:avLst/>
            </a:prstTxWarp>
          </a:bodyPr>
          <a:lstStyle>
            <a:lvl1pPr algn="r" defTabSz="912517">
              <a:spcBef>
                <a:spcPct val="0"/>
              </a:spcBef>
              <a:buClrTx/>
              <a:defRPr sz="1200"/>
            </a:lvl1pPr>
          </a:lstStyle>
          <a:p>
            <a:pPr>
              <a:defRPr/>
            </a:pPr>
            <a:fld id="{DAF54DB0-BF35-48B3-8CB8-60D1C0354F7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394150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2388" y="5672138"/>
            <a:ext cx="393223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2" descr="C:\Documents and Settings\Administrator\デスクトップ\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-2"/>
            <a:ext cx="9915526" cy="50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742" y="552433"/>
            <a:ext cx="49497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Line 15"/>
          <p:cNvSpPr>
            <a:spLocks noChangeShapeType="1"/>
          </p:cNvSpPr>
          <p:nvPr userDrawn="1"/>
        </p:nvSpPr>
        <p:spPr bwMode="auto">
          <a:xfrm flipV="1">
            <a:off x="23778" y="1000108"/>
            <a:ext cx="9882222" cy="16"/>
          </a:xfrm>
          <a:prstGeom prst="line">
            <a:avLst/>
          </a:prstGeom>
          <a:noFill/>
          <a:ln w="53975" cmpd="thickThin">
            <a:solidFill>
              <a:srgbClr val="00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4" name="Rectangle 14"/>
          <p:cNvSpPr>
            <a:spLocks noChangeArrowheads="1"/>
          </p:cNvSpPr>
          <p:nvPr userDrawn="1"/>
        </p:nvSpPr>
        <p:spPr bwMode="auto">
          <a:xfrm>
            <a:off x="0" y="6657975"/>
            <a:ext cx="9144000" cy="200025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5" name="Rectangle 14"/>
          <p:cNvSpPr>
            <a:spLocks noChangeArrowheads="1"/>
          </p:cNvSpPr>
          <p:nvPr userDrawn="1"/>
        </p:nvSpPr>
        <p:spPr bwMode="auto">
          <a:xfrm>
            <a:off x="0" y="6572272"/>
            <a:ext cx="9906000" cy="285729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6654" y="6629424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C1D16B-775F-47DD-88E9-51366F633ED2}" type="datetime1">
              <a:rPr lang="ja-JP" altLang="en-US" smtClean="0"/>
              <a:pPr>
                <a:defRPr/>
              </a:pPr>
              <a:t>2015/6/27</a:t>
            </a:fld>
            <a:endParaRPr lang="en-US" altLang="ja-JP" dirty="0"/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784" y="6572272"/>
            <a:ext cx="2000216" cy="29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34780C-0523-46E6-8F43-6A9F4B27B594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  <p:sp>
        <p:nvSpPr>
          <p:cNvPr id="29" name="Line 16"/>
          <p:cNvSpPr>
            <a:spLocks noChangeShapeType="1"/>
          </p:cNvSpPr>
          <p:nvPr userDrawn="1"/>
        </p:nvSpPr>
        <p:spPr bwMode="auto">
          <a:xfrm>
            <a:off x="0" y="6500834"/>
            <a:ext cx="9906000" cy="14310"/>
          </a:xfrm>
          <a:prstGeom prst="line">
            <a:avLst/>
          </a:prstGeom>
          <a:noFill/>
          <a:ln w="57150" cmpd="thinThick">
            <a:solidFill>
              <a:srgbClr val="00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71727" y="1124743"/>
            <a:ext cx="9217777" cy="5330031"/>
          </a:xfrm>
        </p:spPr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pic>
        <p:nvPicPr>
          <p:cNvPr id="8" name="Picture 12" descr="C:\Documents and Settings\Administrator\デスクトップ\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6" y="-2"/>
            <a:ext cx="9915526" cy="50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742" y="552433"/>
            <a:ext cx="49497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15"/>
          <p:cNvSpPr>
            <a:spLocks noChangeShapeType="1"/>
          </p:cNvSpPr>
          <p:nvPr userDrawn="1"/>
        </p:nvSpPr>
        <p:spPr bwMode="auto">
          <a:xfrm flipV="1">
            <a:off x="23778" y="1000108"/>
            <a:ext cx="9882222" cy="16"/>
          </a:xfrm>
          <a:prstGeom prst="line">
            <a:avLst/>
          </a:prstGeom>
          <a:noFill/>
          <a:ln w="53975" cmpd="thickThin">
            <a:solidFill>
              <a:srgbClr val="00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0" y="6657975"/>
            <a:ext cx="9144000" cy="200025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1" name="Rectangle 14"/>
          <p:cNvSpPr>
            <a:spLocks noChangeArrowheads="1"/>
          </p:cNvSpPr>
          <p:nvPr userDrawn="1"/>
        </p:nvSpPr>
        <p:spPr bwMode="auto">
          <a:xfrm>
            <a:off x="0" y="6572272"/>
            <a:ext cx="9906000" cy="285729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096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C1D16B-775F-47DD-88E9-51366F633ED2}" type="datetime1">
              <a:rPr lang="ja-JP" altLang="en-US" smtClean="0"/>
              <a:pPr>
                <a:defRPr/>
              </a:pPr>
              <a:t>2015/6/27</a:t>
            </a:fld>
            <a:endParaRPr lang="en-US" altLang="ja-JP" dirty="0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0520" y="66389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34780C-0523-46E6-8F43-6A9F4B27B594}" type="slidenum">
              <a:rPr lang="en-US" altLang="ja-JP" smtClean="0"/>
              <a:pPr>
                <a:defRPr/>
              </a:pPr>
              <a:t>&lt;#&gt;</a:t>
            </a:fld>
            <a:endParaRPr lang="en-US" altLang="ja-JP"/>
          </a:p>
        </p:txBody>
      </p:sp>
      <p:sp>
        <p:nvSpPr>
          <p:cNvPr id="25" name="Line 16"/>
          <p:cNvSpPr>
            <a:spLocks noChangeShapeType="1"/>
          </p:cNvSpPr>
          <p:nvPr userDrawn="1"/>
        </p:nvSpPr>
        <p:spPr bwMode="auto">
          <a:xfrm>
            <a:off x="0" y="6500834"/>
            <a:ext cx="9906000" cy="14310"/>
          </a:xfrm>
          <a:prstGeom prst="line">
            <a:avLst/>
          </a:prstGeom>
          <a:noFill/>
          <a:ln w="57150" cmpd="thinThick">
            <a:solidFill>
              <a:srgbClr val="00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C:\Documents and Settings\Administrator\デスクトップ\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6" y="-2"/>
            <a:ext cx="9915526" cy="500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6657975"/>
            <a:ext cx="9144000" cy="200025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0" y="6572272"/>
            <a:ext cx="9906000" cy="285729"/>
          </a:xfrm>
          <a:prstGeom prst="rect">
            <a:avLst/>
          </a:prstGeom>
          <a:solidFill>
            <a:srgbClr val="00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096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C1D16B-775F-47DD-88E9-51366F633ED2}" type="datetime1">
              <a:rPr lang="ja-JP" altLang="en-US" smtClean="0"/>
              <a:pPr>
                <a:defRPr/>
              </a:pPr>
              <a:t>2015/6/27</a:t>
            </a:fld>
            <a:endParaRPr lang="en-US" altLang="ja-JP" dirty="0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0520" y="6572272"/>
            <a:ext cx="2095480" cy="29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6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34780C-0523-46E6-8F43-6A9F4B27B594}" type="slidenum">
              <a:rPr lang="en-US" altLang="ja-JP" smtClean="0"/>
              <a:pPr>
                <a:defRPr/>
              </a:pPr>
              <a:t>&lt;#&gt;</a:t>
            </a:fld>
            <a:endParaRPr lang="en-US" altLang="ja-JP" dirty="0"/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0" y="6500834"/>
            <a:ext cx="9993560" cy="0"/>
          </a:xfrm>
          <a:prstGeom prst="line">
            <a:avLst/>
          </a:prstGeom>
          <a:noFill/>
          <a:ln w="57150" cmpd="thinThick">
            <a:solidFill>
              <a:srgbClr val="00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Line 16"/>
          <p:cNvSpPr>
            <a:spLocks noChangeShapeType="1"/>
          </p:cNvSpPr>
          <p:nvPr userDrawn="1"/>
        </p:nvSpPr>
        <p:spPr bwMode="auto">
          <a:xfrm>
            <a:off x="-48543" y="548680"/>
            <a:ext cx="9993560" cy="0"/>
          </a:xfrm>
          <a:prstGeom prst="line">
            <a:avLst/>
          </a:prstGeom>
          <a:noFill/>
          <a:ln w="57150" cmpd="thinThick">
            <a:solidFill>
              <a:srgbClr val="00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240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194" y="77789"/>
            <a:ext cx="9727366" cy="61912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71728" y="981075"/>
            <a:ext cx="4598723" cy="5473700"/>
          </a:xfrm>
        </p:spPr>
        <p:txBody>
          <a:bodyPr/>
          <a:lstStyle>
            <a:lvl1pPr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35551" y="981075"/>
            <a:ext cx="4598723" cy="5473700"/>
          </a:xfrm>
        </p:spPr>
        <p:txBody>
          <a:bodyPr/>
          <a:lstStyle>
            <a:lvl1pPr>
              <a:defRPr sz="2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defRPr sz="2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defRPr sz="20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1727" y="981075"/>
            <a:ext cx="9362546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21" r:id="rId2"/>
    <p:sldLayoutId id="2147483771" r:id="rId3"/>
    <p:sldLayoutId id="2147483723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A50A1"/>
        </a:buClr>
        <a:buFont typeface="Wingdings" pitchFamily="2" charset="2"/>
        <a:buNone/>
        <a:defRPr kumimoji="1" sz="24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A50A1"/>
        </a:buClr>
        <a:buFont typeface="Arial" charset="0"/>
        <a:buChar char="–"/>
        <a:defRPr kumimoji="1" sz="20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A50A1"/>
        </a:buClr>
        <a:buChar char="•"/>
        <a:defRPr kumimoji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A50A1"/>
        </a:buClr>
        <a:buFont typeface="Arial" charset="0"/>
        <a:buChar char="–"/>
        <a:defRPr kumimoji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A50A1"/>
        </a:buClr>
        <a:buFont typeface="Arial" charset="0"/>
        <a:buChar char="»"/>
        <a:defRPr kumimoji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A50A1"/>
        </a:buClr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A50A1"/>
        </a:buClr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A50A1"/>
        </a:buClr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A50A1"/>
        </a:buClr>
        <a:buFont typeface="Arial" charset="0"/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09662" y="1857364"/>
            <a:ext cx="6915144" cy="2071702"/>
          </a:xfrm>
          <a:prstGeom prst="rect">
            <a:avLst/>
          </a:prstGeom>
          <a:ln w="38100" cmpd="dbl">
            <a:solidFill>
              <a:srgbClr val="009900"/>
            </a:solidFill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SI</a:t>
            </a:r>
            <a:r>
              <a:rPr kumimoji="1" lang="ja-JP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部ハッカソン開催案内</a:t>
            </a:r>
            <a:endParaRPr kumimoji="1" lang="en-US" altLang="ja-JP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（ブライソン）</a:t>
            </a:r>
            <a:endParaRPr kumimoji="1" lang="en-US" altLang="ja-JP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第</a:t>
            </a:r>
            <a:r>
              <a:rPr lang="ja-JP" altLang="en-US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</a:t>
            </a:r>
            <a:r>
              <a:rPr kumimoji="1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.</a:t>
            </a:r>
            <a:r>
              <a:rPr lang="ja-JP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１</a:t>
            </a:r>
            <a:r>
              <a:rPr kumimoji="1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版</a:t>
            </a:r>
            <a:endParaRPr kumimoji="1" lang="en-US" altLang="ja-JP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12804" y="5445224"/>
            <a:ext cx="34523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Tx/>
              <a:buNone/>
              <a:tabLst/>
              <a:defRPr/>
            </a:pPr>
            <a:r>
              <a:rPr lang="en-US" altLang="ja-JP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2015</a:t>
            </a:r>
            <a:r>
              <a:rPr kumimoji="1" lang="ja-JP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ea typeface="+mn-ea"/>
                <a:cs typeface="+mn-cs"/>
              </a:rPr>
              <a:t>年 </a:t>
            </a:r>
            <a:r>
              <a:rPr lang="en-US" altLang="ja-JP" sz="1400" b="1" kern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ja-JP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ea typeface="+mn-ea"/>
                <a:cs typeface="+mn-cs"/>
              </a:rPr>
              <a:t>月 </a:t>
            </a:r>
            <a:r>
              <a:rPr lang="en-US" altLang="ja-JP" sz="1400" b="1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13</a:t>
            </a:r>
            <a:r>
              <a:rPr kumimoji="1" lang="ja-JP" altLang="en-US" sz="14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ea typeface="+mn-ea"/>
                <a:cs typeface="+mn-cs"/>
              </a:rPr>
              <a:t>日</a:t>
            </a:r>
            <a:r>
              <a:rPr kumimoji="1" lang="ja-JP" altLang="en-US" sz="1400" b="1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ja-JP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ea typeface="+mn-ea"/>
                <a:cs typeface="+mn-cs"/>
              </a:rPr>
              <a:t>SI</a:t>
            </a:r>
            <a:r>
              <a:rPr kumimoji="1" lang="ja-JP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+mn-ea"/>
                <a:ea typeface="+mn-ea"/>
                <a:cs typeface="+mn-cs"/>
              </a:rPr>
              <a:t>部　</a:t>
            </a:r>
            <a:r>
              <a:rPr lang="ja-JP" altLang="en-US" sz="1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ブライソン運営委員</a:t>
            </a:r>
            <a:endParaRPr kumimoji="1" lang="en-US" altLang="ja-JP" sz="1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32520" y="1124744"/>
            <a:ext cx="2160240" cy="7200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打刻</a:t>
            </a:r>
            <a:r>
              <a:rPr lang="ja-JP" altLang="en-US" dirty="0" smtClean="0"/>
              <a:t>情報</a:t>
            </a:r>
            <a:r>
              <a:rPr lang="ja-JP" altLang="en-US" dirty="0" smtClean="0"/>
              <a:t>入力</a:t>
            </a:r>
            <a:endParaRPr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1C1D16B-775F-47DD-88E9-51366F633ED2}" type="datetime1">
              <a:rPr lang="ja-JP" altLang="en-US" smtClean="0"/>
              <a:pPr>
                <a:defRPr/>
              </a:pPr>
              <a:t>2015/6/27</a:t>
            </a:fld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234780C-0523-46E6-8F43-6A9F4B27B594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5712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一般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ユーザ使用機能</a:t>
            </a:r>
            <a:endParaRPr kumimoji="1" lang="ja-JP" altLang="en-US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 descr="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512" y="2708920"/>
            <a:ext cx="1209675" cy="1209675"/>
          </a:xfrm>
          <a:prstGeom prst="rect">
            <a:avLst/>
          </a:prstGeom>
        </p:spPr>
      </p:pic>
      <p:pic>
        <p:nvPicPr>
          <p:cNvPr id="7" name="Picture 3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4902" y="2566044"/>
            <a:ext cx="920105" cy="1092625"/>
          </a:xfrm>
          <a:prstGeom prst="rect">
            <a:avLst/>
          </a:prstGeom>
        </p:spPr>
      </p:pic>
      <p:pic>
        <p:nvPicPr>
          <p:cNvPr id="8" name="Picture 5" descr="Jav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20952" y="2924944"/>
            <a:ext cx="648072" cy="648072"/>
          </a:xfrm>
          <a:prstGeom prst="rect">
            <a:avLst/>
          </a:prstGeom>
        </p:spPr>
      </p:pic>
      <p:pic>
        <p:nvPicPr>
          <p:cNvPr id="9" name="Picture 14" descr="RD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545288" y="2564904"/>
            <a:ext cx="1008112" cy="1008112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2072680" y="3068960"/>
            <a:ext cx="1828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"/>
          <p:cNvSpPr/>
          <p:nvPr/>
        </p:nvSpPr>
        <p:spPr>
          <a:xfrm>
            <a:off x="3152800" y="2492896"/>
            <a:ext cx="5976664" cy="136815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Picture 12" descr="VPC-Clou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265669" y="2126448"/>
            <a:ext cx="599171" cy="599171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5457056" y="3068960"/>
            <a:ext cx="1828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5529064" y="3429000"/>
            <a:ext cx="175259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2144688" y="3429000"/>
            <a:ext cx="175259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コンテンツ プレースホルダー 1"/>
          <p:cNvSpPr txBox="1">
            <a:spLocks/>
          </p:cNvSpPr>
          <p:nvPr/>
        </p:nvSpPr>
        <p:spPr bwMode="auto">
          <a:xfrm>
            <a:off x="776536" y="1916832"/>
            <a:ext cx="35283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社員番号</a:t>
            </a: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：勤怠フラグ：打刻時間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コンテンツ プレースホルダー 1"/>
          <p:cNvSpPr txBox="1">
            <a:spLocks/>
          </p:cNvSpPr>
          <p:nvPr/>
        </p:nvSpPr>
        <p:spPr bwMode="auto">
          <a:xfrm>
            <a:off x="5385048" y="2564904"/>
            <a:ext cx="216024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打刻データ</a:t>
            </a:r>
            <a:r>
              <a:rPr lang="en-US" altLang="ja-JP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登録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889104" y="3501008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登録</a:t>
            </a: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1640632" y="3861048"/>
            <a:ext cx="19442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登録結果表示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コンテンツ プレースホルダー 1"/>
          <p:cNvSpPr txBox="1">
            <a:spLocks/>
          </p:cNvSpPr>
          <p:nvPr/>
        </p:nvSpPr>
        <p:spPr bwMode="auto">
          <a:xfrm>
            <a:off x="776536" y="4365104"/>
            <a:ext cx="83529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50000"/>
              </a:lnSpc>
              <a:buClr>
                <a:srgbClr val="0A50A1"/>
              </a:buClr>
            </a:pPr>
            <a:r>
              <a:rPr lang="ja-JP" altLang="en-US" sz="2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電話で行っている社外からのタイムレコちゃんの</a:t>
            </a:r>
            <a:r>
              <a:rPr lang="ja-JP" altLang="en-US" sz="2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打刻を</a:t>
            </a:r>
            <a:endParaRPr lang="en-US" altLang="ja-JP" sz="2400" kern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上から実施可能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3944888" y="3501008"/>
            <a:ext cx="17281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ja-JP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EC2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lang="en-US" altLang="ja-JP" sz="14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7401272" y="3501008"/>
            <a:ext cx="16561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ja-JP" sz="1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RDS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lang="en-US" altLang="ja-JP" sz="14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2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32520" y="1124744"/>
            <a:ext cx="2160240" cy="7200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打刻状況確認</a:t>
            </a:r>
            <a:endParaRPr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1C1D16B-775F-47DD-88E9-51366F633ED2}" type="datetime1">
              <a:rPr lang="ja-JP" altLang="en-US" smtClean="0"/>
              <a:pPr>
                <a:defRPr/>
              </a:pPr>
              <a:t>2015/6/27</a:t>
            </a:fld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234780C-0523-46E6-8F43-6A9F4B27B594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5712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一般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ユーザ使用機能</a:t>
            </a:r>
            <a:endParaRPr kumimoji="1" lang="ja-JP" altLang="en-US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 descr="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512" y="2708920"/>
            <a:ext cx="1209675" cy="1209675"/>
          </a:xfrm>
          <a:prstGeom prst="rect">
            <a:avLst/>
          </a:prstGeom>
        </p:spPr>
      </p:pic>
      <p:pic>
        <p:nvPicPr>
          <p:cNvPr id="7" name="Picture 3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4902" y="2566044"/>
            <a:ext cx="920105" cy="1092625"/>
          </a:xfrm>
          <a:prstGeom prst="rect">
            <a:avLst/>
          </a:prstGeom>
        </p:spPr>
      </p:pic>
      <p:pic>
        <p:nvPicPr>
          <p:cNvPr id="8" name="Picture 5" descr="Jav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20952" y="2924944"/>
            <a:ext cx="648072" cy="648072"/>
          </a:xfrm>
          <a:prstGeom prst="rect">
            <a:avLst/>
          </a:prstGeom>
        </p:spPr>
      </p:pic>
      <p:pic>
        <p:nvPicPr>
          <p:cNvPr id="9" name="Picture 14" descr="RD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545288" y="2564904"/>
            <a:ext cx="1008112" cy="1008112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2072680" y="3068960"/>
            <a:ext cx="1828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"/>
          <p:cNvSpPr/>
          <p:nvPr/>
        </p:nvSpPr>
        <p:spPr>
          <a:xfrm>
            <a:off x="3152800" y="2492896"/>
            <a:ext cx="5976664" cy="136815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Picture 12" descr="VPC-Clou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265669" y="2126448"/>
            <a:ext cx="599171" cy="599171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5457056" y="3068960"/>
            <a:ext cx="1828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5529064" y="3429000"/>
            <a:ext cx="175259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2144688" y="3429000"/>
            <a:ext cx="175259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コンテンツ プレースホルダー 1"/>
          <p:cNvSpPr txBox="1">
            <a:spLocks/>
          </p:cNvSpPr>
          <p:nvPr/>
        </p:nvSpPr>
        <p:spPr bwMode="auto">
          <a:xfrm>
            <a:off x="1208584" y="2132856"/>
            <a:ext cx="19442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社員番号</a:t>
            </a: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：表示月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コンテンツ プレースホルダー 1"/>
          <p:cNvSpPr txBox="1">
            <a:spLocks/>
          </p:cNvSpPr>
          <p:nvPr/>
        </p:nvSpPr>
        <p:spPr bwMode="auto">
          <a:xfrm>
            <a:off x="5385048" y="2564904"/>
            <a:ext cx="216024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指示データ参照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889104" y="3501008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参照</a:t>
            </a: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1640632" y="3717032"/>
            <a:ext cx="19442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月次打刻状況表示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コンテンツ プレースホルダー 1"/>
          <p:cNvSpPr txBox="1">
            <a:spLocks/>
          </p:cNvSpPr>
          <p:nvPr/>
        </p:nvSpPr>
        <p:spPr bwMode="auto">
          <a:xfrm>
            <a:off x="776536" y="4365104"/>
            <a:ext cx="83529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50000"/>
              </a:lnSpc>
              <a:buClr>
                <a:srgbClr val="0A50A1"/>
              </a:buClr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メール確認ができなくなり、社内か</a:t>
            </a:r>
            <a:r>
              <a:rPr kumimoji="1" lang="en-US" altLang="ja-JP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VPN</a:t>
            </a: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経由でしか確認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0" indent="-342900">
              <a:lnSpc>
                <a:spcPct val="150000"/>
              </a:lnSpc>
              <a:buClr>
                <a:srgbClr val="0A50A1"/>
              </a:buClr>
            </a:pPr>
            <a:r>
              <a:rPr lang="ja-JP" altLang="en-US" sz="2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できなかった打刻状況を</a:t>
            </a:r>
            <a:r>
              <a:rPr lang="en-US" altLang="ja-JP" sz="2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sz="2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から確認可能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3944888" y="3501008"/>
            <a:ext cx="17281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ja-JP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EC2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lang="en-US" altLang="ja-JP" sz="14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7401272" y="3501008"/>
            <a:ext cx="16561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ja-JP" sz="1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RDS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lang="en-US" altLang="ja-JP" sz="14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2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32520" y="1124744"/>
            <a:ext cx="2160240" cy="7200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CSV</a:t>
            </a:r>
            <a:r>
              <a:rPr lang="ja-JP" altLang="en-US" dirty="0" smtClean="0"/>
              <a:t>出力</a:t>
            </a:r>
            <a:endParaRPr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1C1D16B-775F-47DD-88E9-51366F633ED2}" type="datetime1">
              <a:rPr lang="ja-JP" altLang="en-US" smtClean="0"/>
              <a:pPr>
                <a:defRPr/>
              </a:pPr>
              <a:t>2015/6/27</a:t>
            </a:fld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234780C-0523-46E6-8F43-6A9F4B27B59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5712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一般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ユーザ使用機能</a:t>
            </a:r>
            <a:endParaRPr kumimoji="1" lang="ja-JP" altLang="en-US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 descr="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512" y="2211272"/>
            <a:ext cx="1209675" cy="1209675"/>
          </a:xfrm>
          <a:prstGeom prst="rect">
            <a:avLst/>
          </a:prstGeom>
        </p:spPr>
      </p:pic>
      <p:pic>
        <p:nvPicPr>
          <p:cNvPr id="7" name="Picture 3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4902" y="2068396"/>
            <a:ext cx="920105" cy="1092625"/>
          </a:xfrm>
          <a:prstGeom prst="rect">
            <a:avLst/>
          </a:prstGeom>
        </p:spPr>
      </p:pic>
      <p:pic>
        <p:nvPicPr>
          <p:cNvPr id="8" name="Picture 5" descr="Jav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20952" y="2427296"/>
            <a:ext cx="648072" cy="648072"/>
          </a:xfrm>
          <a:prstGeom prst="rect">
            <a:avLst/>
          </a:prstGeom>
        </p:spPr>
      </p:pic>
      <p:pic>
        <p:nvPicPr>
          <p:cNvPr id="9" name="Picture 14" descr="RD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545288" y="2067256"/>
            <a:ext cx="1008112" cy="1008112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2072680" y="2571312"/>
            <a:ext cx="1828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"/>
          <p:cNvSpPr/>
          <p:nvPr/>
        </p:nvSpPr>
        <p:spPr>
          <a:xfrm>
            <a:off x="3152800" y="1995248"/>
            <a:ext cx="5976664" cy="136815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Picture 12" descr="VPC-Clou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265669" y="1628800"/>
            <a:ext cx="599171" cy="599171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5457056" y="2571312"/>
            <a:ext cx="1828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5529064" y="2931352"/>
            <a:ext cx="175259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コンテンツ プレースホルダー 1"/>
          <p:cNvSpPr txBox="1">
            <a:spLocks/>
          </p:cNvSpPr>
          <p:nvPr/>
        </p:nvSpPr>
        <p:spPr bwMode="auto">
          <a:xfrm>
            <a:off x="1208584" y="1700808"/>
            <a:ext cx="19442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社員番号</a:t>
            </a: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：表示月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コンテンツ プレースホルダー 1"/>
          <p:cNvSpPr txBox="1">
            <a:spLocks/>
          </p:cNvSpPr>
          <p:nvPr/>
        </p:nvSpPr>
        <p:spPr bwMode="auto">
          <a:xfrm>
            <a:off x="5385048" y="2067256"/>
            <a:ext cx="216024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指示データ参照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889104" y="3003360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参照</a:t>
            </a: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1928664" y="3501008"/>
            <a:ext cx="26642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月次打刻状況</a:t>
            </a:r>
            <a:r>
              <a:rPr lang="en-US" altLang="ja-JP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CSV</a:t>
            </a: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コンテンツ プレースホルダー 1"/>
          <p:cNvSpPr txBox="1">
            <a:spLocks/>
          </p:cNvSpPr>
          <p:nvPr/>
        </p:nvSpPr>
        <p:spPr bwMode="auto">
          <a:xfrm>
            <a:off x="776536" y="4365104"/>
            <a:ext cx="83529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50000"/>
              </a:lnSpc>
              <a:buClr>
                <a:srgbClr val="0A50A1"/>
              </a:buClr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日報など作成時などに活用できるよう、月の打刻状況を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0" indent="-342900">
              <a:lnSpc>
                <a:spcPct val="150000"/>
              </a:lnSpc>
              <a:buClr>
                <a:srgbClr val="0A50A1"/>
              </a:buClr>
            </a:pPr>
            <a:r>
              <a:rPr lang="en-US" altLang="ja-JP" sz="2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CSV</a:t>
            </a:r>
            <a:r>
              <a:rPr lang="ja-JP" altLang="en-US" sz="2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ファイルに出力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4016896" y="3068960"/>
            <a:ext cx="17281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ja-JP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EC2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lang="en-US" altLang="ja-JP" sz="14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7401272" y="3003360"/>
            <a:ext cx="16561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ja-JP" sz="1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RDS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lang="en-US" altLang="ja-JP" sz="14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6" name="Picture 4" descr="Amazon-Glacier-Archiv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20552" y="3573016"/>
            <a:ext cx="792088" cy="792088"/>
          </a:xfrm>
          <a:prstGeom prst="rect">
            <a:avLst/>
          </a:prstGeom>
        </p:spPr>
      </p:pic>
      <p:cxnSp>
        <p:nvCxnSpPr>
          <p:cNvPr id="27" name="図形 18"/>
          <p:cNvCxnSpPr>
            <a:stCxn id="7" idx="2"/>
            <a:endCxn id="26" idx="3"/>
          </p:cNvCxnSpPr>
          <p:nvPr/>
        </p:nvCxnSpPr>
        <p:spPr>
          <a:xfrm rot="5400000">
            <a:off x="2734779" y="2138883"/>
            <a:ext cx="808039" cy="28523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52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32520" y="1124744"/>
            <a:ext cx="2880320" cy="7200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打刻漏警告メール</a:t>
            </a:r>
            <a:endParaRPr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1C1D16B-775F-47DD-88E9-51366F633ED2}" type="datetime1">
              <a:rPr lang="ja-JP" altLang="en-US" smtClean="0"/>
              <a:pPr>
                <a:defRPr/>
              </a:pPr>
              <a:t>2015/6/27</a:t>
            </a:fld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234780C-0523-46E6-8F43-6A9F4B27B59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5712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一般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ユーザ使用機能</a:t>
            </a:r>
            <a:endParaRPr kumimoji="1" lang="ja-JP" altLang="en-US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Picture 3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4902" y="2068396"/>
            <a:ext cx="920105" cy="1092625"/>
          </a:xfrm>
          <a:prstGeom prst="rect">
            <a:avLst/>
          </a:prstGeom>
        </p:spPr>
      </p:pic>
      <p:pic>
        <p:nvPicPr>
          <p:cNvPr id="8" name="Picture 5" descr="Jav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20952" y="2427296"/>
            <a:ext cx="648072" cy="648072"/>
          </a:xfrm>
          <a:prstGeom prst="rect">
            <a:avLst/>
          </a:prstGeom>
        </p:spPr>
      </p:pic>
      <p:pic>
        <p:nvPicPr>
          <p:cNvPr id="9" name="Picture 14" descr="RD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545288" y="2067256"/>
            <a:ext cx="1008112" cy="1008112"/>
          </a:xfrm>
          <a:prstGeom prst="rect">
            <a:avLst/>
          </a:prstGeom>
        </p:spPr>
      </p:pic>
      <p:sp>
        <p:nvSpPr>
          <p:cNvPr id="11" name="Rounded Rectangle 3"/>
          <p:cNvSpPr/>
          <p:nvPr/>
        </p:nvSpPr>
        <p:spPr>
          <a:xfrm>
            <a:off x="3152800" y="1995248"/>
            <a:ext cx="5976664" cy="136815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Picture 12" descr="VPC-Clou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265669" y="1628800"/>
            <a:ext cx="599171" cy="599171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5457056" y="2571312"/>
            <a:ext cx="1828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5529064" y="2931352"/>
            <a:ext cx="175259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1"/>
          <p:cNvSpPr txBox="1">
            <a:spLocks/>
          </p:cNvSpPr>
          <p:nvPr/>
        </p:nvSpPr>
        <p:spPr bwMode="auto">
          <a:xfrm>
            <a:off x="3440832" y="1412776"/>
            <a:ext cx="26642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末第○営業日自動実行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889104" y="3003360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確認</a:t>
            </a: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2144688" y="3573016"/>
            <a:ext cx="52565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打刻漏、打刻ミスがあるユーザに警告メールを送付</a:t>
            </a:r>
            <a:endParaRPr lang="en-US" altLang="ja-JP" sz="1600" kern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コンテンツ プレースホルダー 1"/>
          <p:cNvSpPr txBox="1">
            <a:spLocks/>
          </p:cNvSpPr>
          <p:nvPr/>
        </p:nvSpPr>
        <p:spPr bwMode="auto">
          <a:xfrm>
            <a:off x="776536" y="4365104"/>
            <a:ext cx="83529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50000"/>
              </a:lnSpc>
              <a:buClr>
                <a:srgbClr val="0A50A1"/>
              </a:buClr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打刻漏、打刻ミスを自動でチェックし、修正が必要な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0" indent="-342900">
              <a:lnSpc>
                <a:spcPct val="150000"/>
              </a:lnSpc>
              <a:buClr>
                <a:srgbClr val="0A50A1"/>
              </a:buClr>
            </a:pPr>
            <a:r>
              <a:rPr lang="ja-JP" altLang="en-US" sz="2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ユーザに警告メールを送付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4016896" y="3068960"/>
            <a:ext cx="17281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ja-JP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EC2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lang="en-US" altLang="ja-JP" sz="14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7401272" y="3003360"/>
            <a:ext cx="16561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ja-JP" sz="1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RDS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lang="en-US" altLang="ja-JP" sz="14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7" name="図形 18"/>
          <p:cNvCxnSpPr>
            <a:stCxn id="7" idx="2"/>
            <a:endCxn id="28" idx="3"/>
          </p:cNvCxnSpPr>
          <p:nvPr/>
        </p:nvCxnSpPr>
        <p:spPr>
          <a:xfrm rot="5400000">
            <a:off x="3043673" y="1985445"/>
            <a:ext cx="345707" cy="26968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4" descr="Us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520" y="2204864"/>
            <a:ext cx="1368152" cy="1368152"/>
          </a:xfrm>
          <a:prstGeom prst="rect">
            <a:avLst/>
          </a:prstGeom>
        </p:spPr>
      </p:pic>
      <p:pic>
        <p:nvPicPr>
          <p:cNvPr id="28" name="Picture 8" descr="SES-Emai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136576" y="3140968"/>
            <a:ext cx="731520" cy="731520"/>
          </a:xfrm>
          <a:prstGeom prst="rect">
            <a:avLst/>
          </a:prstGeom>
        </p:spPr>
      </p:pic>
      <p:pic>
        <p:nvPicPr>
          <p:cNvPr id="32" name="Picture 35" descr="Auto-Scaling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4848" y="1988840"/>
            <a:ext cx="731520" cy="731520"/>
          </a:xfrm>
          <a:prstGeom prst="rect">
            <a:avLst/>
          </a:prstGeom>
        </p:spPr>
      </p:pic>
      <p:sp>
        <p:nvSpPr>
          <p:cNvPr id="33" name="コンテンツ プレースホルダー 1"/>
          <p:cNvSpPr txBox="1">
            <a:spLocks/>
          </p:cNvSpPr>
          <p:nvPr/>
        </p:nvSpPr>
        <p:spPr bwMode="auto">
          <a:xfrm>
            <a:off x="5097016" y="1916832"/>
            <a:ext cx="266429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各ユーザの打刻状況確認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2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32520" y="1124744"/>
            <a:ext cx="2160240" cy="7200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打刻状況確認</a:t>
            </a:r>
            <a:endParaRPr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1C1D16B-775F-47DD-88E9-51366F633ED2}" type="datetime1">
              <a:rPr lang="ja-JP" altLang="en-US" smtClean="0"/>
              <a:pPr>
                <a:defRPr/>
              </a:pPr>
              <a:t>2015/6/27</a:t>
            </a:fld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234780C-0523-46E6-8F43-6A9F4B27B59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536" y="5712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管理者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ユーザ使用機能</a:t>
            </a:r>
            <a:endParaRPr kumimoji="1" lang="ja-JP" altLang="en-US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 descr="I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512" y="2708920"/>
            <a:ext cx="1209675" cy="1209675"/>
          </a:xfrm>
          <a:prstGeom prst="rect">
            <a:avLst/>
          </a:prstGeom>
        </p:spPr>
      </p:pic>
      <p:pic>
        <p:nvPicPr>
          <p:cNvPr id="7" name="Picture 3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04902" y="2566044"/>
            <a:ext cx="920105" cy="1092625"/>
          </a:xfrm>
          <a:prstGeom prst="rect">
            <a:avLst/>
          </a:prstGeom>
        </p:spPr>
      </p:pic>
      <p:pic>
        <p:nvPicPr>
          <p:cNvPr id="8" name="Picture 5" descr="Java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520952" y="2924944"/>
            <a:ext cx="648072" cy="648072"/>
          </a:xfrm>
          <a:prstGeom prst="rect">
            <a:avLst/>
          </a:prstGeom>
        </p:spPr>
      </p:pic>
      <p:pic>
        <p:nvPicPr>
          <p:cNvPr id="9" name="Picture 14" descr="RD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7545288" y="2564904"/>
            <a:ext cx="1008112" cy="1008112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>
            <a:off x="2072680" y="3068960"/>
            <a:ext cx="1828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3"/>
          <p:cNvSpPr/>
          <p:nvPr/>
        </p:nvSpPr>
        <p:spPr>
          <a:xfrm>
            <a:off x="3152800" y="2492896"/>
            <a:ext cx="5976664" cy="136815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Picture 12" descr="VPC-Clou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265669" y="2126448"/>
            <a:ext cx="599171" cy="599171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5457056" y="3068960"/>
            <a:ext cx="1828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5529064" y="3429000"/>
            <a:ext cx="175259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2144688" y="3429000"/>
            <a:ext cx="1752599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コンテンツ プレースホルダー 1"/>
          <p:cNvSpPr txBox="1">
            <a:spLocks/>
          </p:cNvSpPr>
          <p:nvPr/>
        </p:nvSpPr>
        <p:spPr bwMode="auto">
          <a:xfrm>
            <a:off x="1280592" y="2204864"/>
            <a:ext cx="19442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管理者ログイン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コンテンツ プレースホルダー 1"/>
          <p:cNvSpPr txBox="1">
            <a:spLocks/>
          </p:cNvSpPr>
          <p:nvPr/>
        </p:nvSpPr>
        <p:spPr bwMode="auto">
          <a:xfrm>
            <a:off x="5385048" y="2564904"/>
            <a:ext cx="216024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管理者用データ参照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889104" y="3501008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参照</a:t>
            </a:r>
            <a:r>
              <a:rPr lang="ja-JP" altLang="en-US" sz="16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1640632" y="3717032"/>
            <a:ext cx="19442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ja-JP" altLang="en-US" sz="16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管理者メニュー</a:t>
            </a:r>
            <a:endParaRPr lang="en-US" altLang="ja-JP" sz="16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コンテンツ プレースホルダー 1"/>
          <p:cNvSpPr txBox="1">
            <a:spLocks/>
          </p:cNvSpPr>
          <p:nvPr/>
        </p:nvSpPr>
        <p:spPr bwMode="auto">
          <a:xfrm>
            <a:off x="416496" y="4149080"/>
            <a:ext cx="871296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50000"/>
              </a:lnSpc>
              <a:buClr>
                <a:srgbClr val="0A50A1"/>
              </a:buClr>
            </a:pPr>
            <a:r>
              <a:rPr kumimoji="1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管理者メニューからは一般社員とは別に以下情報を参照可能</a:t>
            </a:r>
            <a:endParaRPr kumimoji="1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3944888" y="3501008"/>
            <a:ext cx="17281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ja-JP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EC2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lang="en-US" altLang="ja-JP" sz="14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7401272" y="3501008"/>
            <a:ext cx="16561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A50A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ja-JP" sz="1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RDS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14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r>
              <a:rPr lang="ja-JP" altLang="en-US" sz="1400" kern="0" noProof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サーバ</a:t>
            </a:r>
            <a:endParaRPr lang="en-US" altLang="ja-JP" sz="1400" kern="0" noProof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コンテンツ プレースホルダー 1"/>
          <p:cNvSpPr txBox="1">
            <a:spLocks/>
          </p:cNvSpPr>
          <p:nvPr/>
        </p:nvSpPr>
        <p:spPr bwMode="auto">
          <a:xfrm>
            <a:off x="632520" y="4725144"/>
            <a:ext cx="547260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50000"/>
              </a:lnSpc>
              <a:buClr>
                <a:srgbClr val="0A50A1"/>
              </a:buClr>
            </a:pPr>
            <a:r>
              <a:rPr lang="ja-JP" altLang="en-US" sz="20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・高稼働ユーザ</a:t>
            </a:r>
            <a:r>
              <a:rPr lang="ja-JP" altLang="en-US" sz="20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一覧</a:t>
            </a:r>
            <a:endParaRPr lang="en-US" altLang="ja-JP" sz="2000" kern="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0" indent="-342900">
              <a:lnSpc>
                <a:spcPct val="150000"/>
              </a:lnSpc>
              <a:buClr>
                <a:srgbClr val="0A50A1"/>
              </a:buClr>
            </a:pPr>
            <a:r>
              <a:rPr lang="ja-JP" altLang="en-US" sz="2000" kern="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・ユーザ毎過去稼働状況</a:t>
            </a:r>
            <a:endParaRPr kumimoji="1" lang="en-US" altLang="ja-JP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2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A72021"/>
          </a:buClr>
          <a:buSzTx/>
          <a:buFontTx/>
          <a:buNone/>
          <a:tabLst/>
          <a:defRPr kumimoji="1" sz="1800" b="0" i="0" u="none" strike="noStrike" cap="none" normalizeH="0" dirty="0" smtClean="0">
            <a:ln>
              <a:noFill/>
            </a:ln>
            <a:solidFill>
              <a:schemeClr val="tx1"/>
            </a:solidFill>
            <a:effectLst/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0A50A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72021"/>
          </a:buClr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defRPr kumimoji="1" dirty="0" smtClean="0"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966</TotalTime>
  <Words>256</Words>
  <Application>Microsoft Office PowerPoint</Application>
  <PresentationFormat>A4 210 x 297 mm</PresentationFormat>
  <Paragraphs>67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プレゼンテーション1</vt:lpstr>
      <vt:lpstr>スライド 0</vt:lpstr>
      <vt:lpstr>スライド 1</vt:lpstr>
      <vt:lpstr>スライド 2</vt:lpstr>
      <vt:lpstr>スライド 3</vt:lpstr>
      <vt:lpstr>スライド 4</vt:lpstr>
      <vt:lpstr>スライド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事故管理システムプロジェクト計画書</dc:title>
  <dc:creator>龍村 友啓</dc:creator>
  <cp:lastModifiedBy>brycen</cp:lastModifiedBy>
  <cp:revision>131</cp:revision>
  <cp:lastPrinted>2014-04-22T12:09:49Z</cp:lastPrinted>
  <dcterms:created xsi:type="dcterms:W3CDTF">2014-04-21T02:57:18Z</dcterms:created>
  <dcterms:modified xsi:type="dcterms:W3CDTF">2015-06-27T07:53:24Z</dcterms:modified>
</cp:coreProperties>
</file>