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358" r:id="rId2"/>
    <p:sldId id="474" r:id="rId3"/>
    <p:sldId id="501" r:id="rId4"/>
    <p:sldId id="518" r:id="rId5"/>
    <p:sldId id="494" r:id="rId6"/>
    <p:sldId id="519" r:id="rId7"/>
    <p:sldId id="520" r:id="rId8"/>
    <p:sldId id="548" r:id="rId9"/>
    <p:sldId id="527" r:id="rId10"/>
    <p:sldId id="526" r:id="rId11"/>
    <p:sldId id="528" r:id="rId12"/>
    <p:sldId id="529" r:id="rId13"/>
    <p:sldId id="535" r:id="rId14"/>
    <p:sldId id="536" r:id="rId15"/>
    <p:sldId id="530" r:id="rId16"/>
    <p:sldId id="531" r:id="rId17"/>
    <p:sldId id="532" r:id="rId18"/>
    <p:sldId id="533" r:id="rId19"/>
    <p:sldId id="534" r:id="rId20"/>
    <p:sldId id="521" r:id="rId21"/>
    <p:sldId id="537" r:id="rId22"/>
    <p:sldId id="538" r:id="rId23"/>
    <p:sldId id="539" r:id="rId24"/>
    <p:sldId id="522" r:id="rId25"/>
    <p:sldId id="540" r:id="rId26"/>
    <p:sldId id="543" r:id="rId27"/>
    <p:sldId id="541" r:id="rId28"/>
    <p:sldId id="542" r:id="rId29"/>
    <p:sldId id="544" r:id="rId30"/>
    <p:sldId id="545" r:id="rId31"/>
    <p:sldId id="546" r:id="rId32"/>
    <p:sldId id="547" r:id="rId33"/>
    <p:sldId id="523" r:id="rId34"/>
  </p:sldIdLst>
  <p:sldSz cx="9144000" cy="6858000" type="screen4x3"/>
  <p:notesSz cx="6742113" cy="987266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HGS創英角ｺﾞｼｯｸUB" panose="020B0900000000000000" pitchFamily="50" charset="-128"/>
        <a:ea typeface="HGS創英角ｺﾞｼｯｸUB" panose="020B0900000000000000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HGS創英角ｺﾞｼｯｸUB" panose="020B0900000000000000" pitchFamily="50" charset="-128"/>
        <a:ea typeface="HGS創英角ｺﾞｼｯｸUB" panose="020B0900000000000000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HGS創英角ｺﾞｼｯｸUB" panose="020B0900000000000000" pitchFamily="50" charset="-128"/>
        <a:ea typeface="HGS創英角ｺﾞｼｯｸUB" panose="020B0900000000000000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HGS創英角ｺﾞｼｯｸUB" panose="020B0900000000000000" pitchFamily="50" charset="-128"/>
        <a:ea typeface="HGS創英角ｺﾞｼｯｸUB" panose="020B0900000000000000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HGS創英角ｺﾞｼｯｸUB" panose="020B0900000000000000" pitchFamily="50" charset="-128"/>
        <a:ea typeface="HGS創英角ｺﾞｼｯｸUB" panose="020B0900000000000000" pitchFamily="50" charset="-128"/>
        <a:cs typeface="+mn-cs"/>
      </a:defRPr>
    </a:lvl5pPr>
    <a:lvl6pPr marL="2286000" algn="l" defTabSz="914400" rtl="0" eaLnBrk="1" latinLnBrk="0" hangingPunct="1">
      <a:defRPr kumimoji="1" sz="900" kern="1200">
        <a:solidFill>
          <a:schemeClr val="tx1"/>
        </a:solidFill>
        <a:latin typeface="HGS創英角ｺﾞｼｯｸUB" panose="020B0900000000000000" pitchFamily="50" charset="-128"/>
        <a:ea typeface="HGS創英角ｺﾞｼｯｸUB" panose="020B0900000000000000" pitchFamily="50" charset="-128"/>
        <a:cs typeface="+mn-cs"/>
      </a:defRPr>
    </a:lvl6pPr>
    <a:lvl7pPr marL="2743200" algn="l" defTabSz="914400" rtl="0" eaLnBrk="1" latinLnBrk="0" hangingPunct="1">
      <a:defRPr kumimoji="1" sz="900" kern="1200">
        <a:solidFill>
          <a:schemeClr val="tx1"/>
        </a:solidFill>
        <a:latin typeface="HGS創英角ｺﾞｼｯｸUB" panose="020B0900000000000000" pitchFamily="50" charset="-128"/>
        <a:ea typeface="HGS創英角ｺﾞｼｯｸUB" panose="020B0900000000000000" pitchFamily="50" charset="-128"/>
        <a:cs typeface="+mn-cs"/>
      </a:defRPr>
    </a:lvl7pPr>
    <a:lvl8pPr marL="3200400" algn="l" defTabSz="914400" rtl="0" eaLnBrk="1" latinLnBrk="0" hangingPunct="1">
      <a:defRPr kumimoji="1" sz="900" kern="1200">
        <a:solidFill>
          <a:schemeClr val="tx1"/>
        </a:solidFill>
        <a:latin typeface="HGS創英角ｺﾞｼｯｸUB" panose="020B0900000000000000" pitchFamily="50" charset="-128"/>
        <a:ea typeface="HGS創英角ｺﾞｼｯｸUB" panose="020B0900000000000000" pitchFamily="50" charset="-128"/>
        <a:cs typeface="+mn-cs"/>
      </a:defRPr>
    </a:lvl8pPr>
    <a:lvl9pPr marL="3657600" algn="l" defTabSz="914400" rtl="0" eaLnBrk="1" latinLnBrk="0" hangingPunct="1">
      <a:defRPr kumimoji="1" sz="900" kern="1200">
        <a:solidFill>
          <a:schemeClr val="tx1"/>
        </a:solidFill>
        <a:latin typeface="HGS創英角ｺﾞｼｯｸUB" panose="020B0900000000000000" pitchFamily="50" charset="-128"/>
        <a:ea typeface="HGS創英角ｺﾞｼｯｸUB" panose="020B0900000000000000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7">
          <p15:clr>
            <a:srgbClr val="A4A3A4"/>
          </p15:clr>
        </p15:guide>
        <p15:guide id="2" pos="21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FF9999"/>
    <a:srgbClr val="CCCCFF"/>
    <a:srgbClr val="FFCCFF"/>
    <a:srgbClr val="CCFF99"/>
    <a:srgbClr val="CCFFCC"/>
    <a:srgbClr val="FFCC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1398" y="-6"/>
      </p:cViewPr>
      <p:guideLst>
        <p:guide orient="horz" pos="2444"/>
        <p:guide pos="288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08"/>
    </p:cViewPr>
  </p:sorterViewPr>
  <p:notesViewPr>
    <p:cSldViewPr snapToGrid="0">
      <p:cViewPr varScale="1">
        <p:scale>
          <a:sx n="81" d="100"/>
          <a:sy n="81" d="100"/>
        </p:scale>
        <p:origin x="-2112" y="-78"/>
      </p:cViewPr>
      <p:guideLst>
        <p:guide orient="horz" pos="3107"/>
        <p:guide pos="21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53" tIns="45725" rIns="91453" bIns="45725" numCol="1" anchor="t" anchorCtr="0" compatLnSpc="1">
            <a:prstTxWarp prst="textNoShape">
              <a:avLst/>
            </a:prstTxWarp>
          </a:bodyPr>
          <a:lstStyle>
            <a:lvl1pPr algn="l" defTabSz="914134" eaLnBrk="1" hangingPunct="1">
              <a:spcBef>
                <a:spcPct val="0"/>
              </a:spcBef>
              <a:defRPr sz="1300">
                <a:latin typeface="Times New Roman" pitchFamily="18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53" tIns="45725" rIns="91453" bIns="45725" numCol="1" anchor="t" anchorCtr="0" compatLnSpc="1">
            <a:prstTxWarp prst="textNoShape">
              <a:avLst/>
            </a:prstTxWarp>
          </a:bodyPr>
          <a:lstStyle>
            <a:lvl1pPr algn="r" defTabSz="914134" eaLnBrk="1" hangingPunct="1">
              <a:spcBef>
                <a:spcPct val="0"/>
              </a:spcBef>
              <a:defRPr sz="1300">
                <a:latin typeface="Times New Roman" pitchFamily="18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53" tIns="45725" rIns="91453" bIns="45725" numCol="1" anchor="b" anchorCtr="0" compatLnSpc="1">
            <a:prstTxWarp prst="textNoShape">
              <a:avLst/>
            </a:prstTxWarp>
          </a:bodyPr>
          <a:lstStyle>
            <a:lvl1pPr algn="l" defTabSz="914134" eaLnBrk="1" hangingPunct="1">
              <a:spcBef>
                <a:spcPct val="0"/>
              </a:spcBef>
              <a:defRPr sz="1300">
                <a:latin typeface="Times New Roman" pitchFamily="18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37895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53" tIns="45725" rIns="91453" bIns="45725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30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82356AB0-5564-4831-B6CB-D8B37B154EC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38782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53" tIns="45725" rIns="91453" bIns="45725" numCol="1" anchor="t" anchorCtr="0" compatLnSpc="1">
            <a:prstTxWarp prst="textNoShape">
              <a:avLst/>
            </a:prstTxWarp>
          </a:bodyPr>
          <a:lstStyle>
            <a:lvl1pPr algn="l" defTabSz="914134" eaLnBrk="1" hangingPunct="1">
              <a:spcBef>
                <a:spcPct val="0"/>
              </a:spcBef>
              <a:defRPr sz="1300">
                <a:latin typeface="Times New Roman" pitchFamily="18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53" tIns="45725" rIns="91453" bIns="45725" numCol="1" anchor="t" anchorCtr="0" compatLnSpc="1">
            <a:prstTxWarp prst="textNoShape">
              <a:avLst/>
            </a:prstTxWarp>
          </a:bodyPr>
          <a:lstStyle>
            <a:lvl1pPr algn="r" defTabSz="914134" eaLnBrk="1" hangingPunct="1">
              <a:spcBef>
                <a:spcPct val="0"/>
              </a:spcBef>
              <a:defRPr sz="1300">
                <a:latin typeface="Times New Roman" pitchFamily="18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39775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9475"/>
            <a:ext cx="4945063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53" tIns="45725" rIns="91453" bIns="457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53" tIns="45725" rIns="91453" bIns="45725" numCol="1" anchor="b" anchorCtr="0" compatLnSpc="1">
            <a:prstTxWarp prst="textNoShape">
              <a:avLst/>
            </a:prstTxWarp>
          </a:bodyPr>
          <a:lstStyle>
            <a:lvl1pPr algn="l" defTabSz="914134" eaLnBrk="1" hangingPunct="1">
              <a:spcBef>
                <a:spcPct val="0"/>
              </a:spcBef>
              <a:defRPr sz="1300">
                <a:latin typeface="Times New Roman" pitchFamily="18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378950"/>
            <a:ext cx="29225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53" tIns="45725" rIns="91453" bIns="45725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30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2950E6F8-1CDF-46C7-A376-3F587247C8A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24106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ＭＳ Ｐ明朝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ＭＳ Ｐ明朝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ＭＳ Ｐ明朝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ＭＳ Ｐ明朝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ＭＳ Ｐ明朝" charset="0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208297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  <p:sp>
        <p:nvSpPr>
          <p:cNvPr id="717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55972CB7-1DAE-418E-AE8D-2AC8207FF3A3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18</a:t>
            </a:fld>
            <a:endParaRPr lang="en-US" altLang="ja-JP" sz="1300" smtClean="0"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4336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  <p:sp>
        <p:nvSpPr>
          <p:cNvPr id="717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55972CB7-1DAE-418E-AE8D-2AC8207FF3A3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19</a:t>
            </a:fld>
            <a:endParaRPr lang="en-US" altLang="ja-JP" sz="1300" smtClean="0"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4336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  <p:sp>
        <p:nvSpPr>
          <p:cNvPr id="717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55972CB7-1DAE-418E-AE8D-2AC8207FF3A3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 smtClean="0"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4336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  <p:sp>
        <p:nvSpPr>
          <p:cNvPr id="717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55972CB7-1DAE-418E-AE8D-2AC8207FF3A3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 smtClean="0"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4336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  <p:sp>
        <p:nvSpPr>
          <p:cNvPr id="717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55972CB7-1DAE-418E-AE8D-2AC8207FF3A3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12</a:t>
            </a:fld>
            <a:endParaRPr lang="en-US" altLang="ja-JP" sz="1300" smtClean="0"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4336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  <p:sp>
        <p:nvSpPr>
          <p:cNvPr id="717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55972CB7-1DAE-418E-AE8D-2AC8207FF3A3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13</a:t>
            </a:fld>
            <a:endParaRPr lang="en-US" altLang="ja-JP" sz="1300" smtClean="0"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4336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  <p:sp>
        <p:nvSpPr>
          <p:cNvPr id="717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55972CB7-1DAE-418E-AE8D-2AC8207FF3A3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14</a:t>
            </a:fld>
            <a:endParaRPr lang="en-US" altLang="ja-JP" sz="1300" smtClean="0"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4336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  <p:sp>
        <p:nvSpPr>
          <p:cNvPr id="717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55972CB7-1DAE-418E-AE8D-2AC8207FF3A3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15</a:t>
            </a:fld>
            <a:endParaRPr lang="en-US" altLang="ja-JP" sz="1300" smtClean="0"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4336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  <p:sp>
        <p:nvSpPr>
          <p:cNvPr id="717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55972CB7-1DAE-418E-AE8D-2AC8207FF3A3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16</a:t>
            </a:fld>
            <a:endParaRPr lang="en-US" altLang="ja-JP" sz="1300" smtClean="0"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4336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 smtClean="0"/>
          </a:p>
        </p:txBody>
      </p:sp>
      <p:sp>
        <p:nvSpPr>
          <p:cNvPr id="717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55972CB7-1DAE-418E-AE8D-2AC8207FF3A3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17</a:t>
            </a:fld>
            <a:endParaRPr lang="en-US" altLang="ja-JP" sz="1300" smtClean="0"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4336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82707-A45F-4943-B6AF-8D0D25211B9C}" type="datetime1">
              <a:rPr lang="ja-JP" altLang="en-US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00B6E5-6479-4670-8A67-A6A46E9F89F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072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3981E-EBAD-4610-8D45-3670A5382356}" type="datetime1">
              <a:rPr lang="ja-JP" altLang="en-US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F5186-2361-4C5C-937D-4AEDB385610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9759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72275" y="461963"/>
            <a:ext cx="2181225" cy="6119812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28600" y="461963"/>
            <a:ext cx="6391275" cy="6119812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1FB7C-E1B0-4E1C-85CF-2237ECA2FE8A}" type="datetime1">
              <a:rPr lang="ja-JP" altLang="en-US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F1BD5-E447-42CD-AA0B-D70F26A3F8A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10648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7088" y="461963"/>
            <a:ext cx="8126412" cy="457200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228600" y="1073150"/>
            <a:ext cx="8686800" cy="5508625"/>
          </a:xfrm>
        </p:spPr>
        <p:txBody>
          <a:bodyPr/>
          <a:lstStyle/>
          <a:p>
            <a:pPr lvl="0"/>
            <a:endParaRPr lang="ja-JP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D6B0E-17EC-478D-B00F-DC349152FC58}" type="datetime1">
              <a:rPr lang="ja-JP" altLang="en-US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DB93A-EF0F-4355-A042-CB8A4DBD796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7287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1D243-B1B6-4C9F-B0AA-FE378A648875}" type="datetime1">
              <a:rPr lang="ja-JP" altLang="en-US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F1D4-5B0B-4E92-B4E6-E28051D2F37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6710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CA89E-3A26-4180-BCB0-CDEEFA768F22}" type="datetime1">
              <a:rPr lang="ja-JP" altLang="en-US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21C8B-F0D2-4997-844A-F5D40AE649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63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28600" y="1073150"/>
            <a:ext cx="4267200" cy="5508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073150"/>
            <a:ext cx="4267200" cy="5508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2CB12-48D4-4DA7-B319-0C18AF3C03C1}" type="datetime1">
              <a:rPr lang="ja-JP" altLang="en-US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70520-7E22-41CB-85AF-D60FD17C85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9240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A9976-536C-425C-80F9-C6F73FC1FB31}" type="datetime1">
              <a:rPr lang="ja-JP" altLang="en-US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546D8-B358-4D36-923F-1C06B9661F3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486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16463-31CC-470A-A0BC-80424E500BB0}" type="datetime1">
              <a:rPr lang="ja-JP" altLang="en-US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0752A-1BBA-4D59-AD2F-000D9E227DB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7104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0A955-B090-4946-9DB1-72AD86D9466C}" type="datetime1">
              <a:rPr lang="ja-JP" altLang="en-US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22FBA-B362-4E66-9CCA-0811A0B85D4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0896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778EA-CAB0-442E-A764-A56A975FFACF}" type="datetime1">
              <a:rPr lang="ja-JP" altLang="en-US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71561-6068-4271-A717-51C618DC17F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1562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80B07-89F7-40DD-BA45-AE7DBE3C2159}" type="datetime1">
              <a:rPr lang="ja-JP" altLang="en-US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7A5F7-F846-4EF0-BE7F-346CB0E88AC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2783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/>
          <p:cNvSpPr>
            <a:spLocks noChangeArrowheads="1"/>
          </p:cNvSpPr>
          <p:nvPr userDrawn="1"/>
        </p:nvSpPr>
        <p:spPr bwMode="auto">
          <a:xfrm>
            <a:off x="0" y="6657975"/>
            <a:ext cx="9144000" cy="200025"/>
          </a:xfrm>
          <a:prstGeom prst="rect">
            <a:avLst/>
          </a:prstGeom>
          <a:solidFill>
            <a:srgbClr val="00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9pPr>
          </a:lstStyle>
          <a:p>
            <a:pPr algn="ctr" eaLnBrk="1" hangingPunct="1">
              <a:defRPr/>
            </a:pPr>
            <a:endParaRPr lang="ja-JP" altLang="en-US" sz="240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027" name="Rectangle 14"/>
          <p:cNvSpPr>
            <a:spLocks noChangeArrowheads="1"/>
          </p:cNvSpPr>
          <p:nvPr/>
        </p:nvSpPr>
        <p:spPr bwMode="auto">
          <a:xfrm>
            <a:off x="0" y="6657975"/>
            <a:ext cx="9144000" cy="200025"/>
          </a:xfrm>
          <a:prstGeom prst="rect">
            <a:avLst/>
          </a:prstGeom>
          <a:solidFill>
            <a:srgbClr val="00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1pPr>
            <a:lvl2pPr marL="742950" indent="-285750"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2pPr>
            <a:lvl3pPr marL="1143000" indent="-228600"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3pPr>
            <a:lvl4pPr marL="1600200" indent="-228600"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4pPr>
            <a:lvl5pPr marL="2057400" indent="-228600"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9pPr>
          </a:lstStyle>
          <a:p>
            <a:pPr algn="ctr" eaLnBrk="1" hangingPunct="1">
              <a:defRPr/>
            </a:pPr>
            <a:endParaRPr lang="ja-JP" altLang="en-US" sz="240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1028" name="Picture 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466725"/>
            <a:ext cx="58896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461963"/>
            <a:ext cx="8126412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73150"/>
            <a:ext cx="86868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638925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8D2F03D-560C-4C8C-A684-6174D40C9712}" type="datetime1">
              <a:rPr lang="ja-JP" altLang="en-US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38925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>
                <a:solidFill>
                  <a:schemeClr val="bg1"/>
                </a:solidFill>
                <a:latin typeface="HGS創英角ｺﾞｼｯｸUB" pitchFamily="50" charset="-128"/>
                <a:ea typeface="HGS創英角ｺﾞｼｯｸUB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38925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11183E1-F43C-4A96-9D1A-59A1D710089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034" name="Picture 12" descr="C:\Documents and Settings\Administrator\デスクトップ\1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1630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Line 15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57150" cmpd="thickThin">
            <a:solidFill>
              <a:srgbClr val="00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6" name="Line 16"/>
          <p:cNvSpPr>
            <a:spLocks noChangeShapeType="1"/>
          </p:cNvSpPr>
          <p:nvPr/>
        </p:nvSpPr>
        <p:spPr bwMode="auto">
          <a:xfrm>
            <a:off x="0" y="6629400"/>
            <a:ext cx="9144000" cy="0"/>
          </a:xfrm>
          <a:prstGeom prst="line">
            <a:avLst/>
          </a:prstGeom>
          <a:noFill/>
          <a:ln w="57150" cmpd="thinThick">
            <a:solidFill>
              <a:srgbClr val="00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7" name="Picture 9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466725"/>
            <a:ext cx="58896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2" descr="C:\Documents and Settings\Administrator\デスクトップ\1.jp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1630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Line 15"/>
          <p:cNvSpPr>
            <a:spLocks noChangeShapeType="1"/>
          </p:cNvSpPr>
          <p:nvPr userDrawn="1"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57150" cmpd="thickThin">
            <a:solidFill>
              <a:srgbClr val="00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40" name="Line 16"/>
          <p:cNvSpPr>
            <a:spLocks noChangeShapeType="1"/>
          </p:cNvSpPr>
          <p:nvPr userDrawn="1"/>
        </p:nvSpPr>
        <p:spPr bwMode="auto">
          <a:xfrm>
            <a:off x="0" y="6629400"/>
            <a:ext cx="9144000" cy="0"/>
          </a:xfrm>
          <a:prstGeom prst="line">
            <a:avLst/>
          </a:prstGeom>
          <a:noFill/>
          <a:ln w="57150" cmpd="thinThick">
            <a:solidFill>
              <a:srgbClr val="00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+mj-lt"/>
          <a:ea typeface="+mj-ea"/>
          <a:cs typeface="HGS創英角ｺﾞｼｯｸUB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HGS創英角ｺﾞｼｯｸUB" pitchFamily="50" charset="-128"/>
          <a:ea typeface="HGS創英角ｺﾞｼｯｸUB" pitchFamily="50" charset="-128"/>
          <a:cs typeface="HGS創英角ｺﾞｼｯｸUB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HGS創英角ｺﾞｼｯｸUB" pitchFamily="50" charset="-128"/>
          <a:ea typeface="HGS創英角ｺﾞｼｯｸUB" pitchFamily="50" charset="-128"/>
          <a:cs typeface="HGS創英角ｺﾞｼｯｸUB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HGS創英角ｺﾞｼｯｸUB" pitchFamily="50" charset="-128"/>
          <a:ea typeface="HGS創英角ｺﾞｼｯｸUB" pitchFamily="50" charset="-128"/>
          <a:cs typeface="HGS創英角ｺﾞｼｯｸUB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HGS創英角ｺﾞｼｯｸUB" pitchFamily="50" charset="-128"/>
          <a:ea typeface="HGS創英角ｺﾞｼｯｸUB" pitchFamily="50" charset="-128"/>
          <a:cs typeface="HGS創英角ｺﾞｼｯｸUB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HGS創英角ｺﾞｼｯｸUB" pitchFamily="50" charset="-128"/>
          <a:ea typeface="HGS創英角ｺﾞｼｯｸUB" pitchFamily="50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HGS創英角ｺﾞｼｯｸUB" pitchFamily="50" charset="-128"/>
          <a:ea typeface="HGS創英角ｺﾞｼｯｸUB" pitchFamily="50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HGS創英角ｺﾞｼｯｸUB" pitchFamily="50" charset="-128"/>
          <a:ea typeface="HGS創英角ｺﾞｼｯｸUB" pitchFamily="50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HGS創英角ｺﾞｼｯｸUB" pitchFamily="50" charset="-128"/>
          <a:ea typeface="HGS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kumimoji="1" sz="3200">
          <a:solidFill>
            <a:schemeClr val="tx1"/>
          </a:solidFill>
          <a:latin typeface="+mn-lt"/>
          <a:ea typeface="+mn-ea"/>
          <a:cs typeface="HGS創英角ｺﾞｼｯｸUB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1400">
          <a:solidFill>
            <a:schemeClr val="tx1"/>
          </a:solidFill>
          <a:latin typeface="+mn-lt"/>
          <a:ea typeface="+mn-ea"/>
          <a:cs typeface="HGS創英角ｺﾞｼｯｸUB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1400">
          <a:solidFill>
            <a:schemeClr val="tx1"/>
          </a:solidFill>
          <a:latin typeface="+mn-lt"/>
          <a:ea typeface="+mn-ea"/>
          <a:cs typeface="HGS創英角ｺﾞｼｯｸUB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kumimoji="1" sz="1400">
          <a:solidFill>
            <a:schemeClr val="tx1"/>
          </a:solidFill>
          <a:latin typeface="+mn-lt"/>
          <a:ea typeface="+mn-ea"/>
          <a:cs typeface="HGS創英角ｺﾞｼｯｸUB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  <a:cs typeface="HGS創英角ｺﾞｼｯｸUB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日付プレースホルダ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76E272-6419-4E86-B0E6-57058D6B534A}" type="datetime1">
              <a:rPr lang="ja-JP" altLang="en-US" sz="9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2015/6/27</a:t>
            </a:fld>
            <a:endParaRPr lang="en-US" altLang="ja-JP" sz="900" smtClean="0">
              <a:solidFill>
                <a:schemeClr val="bg1"/>
              </a:solidFill>
            </a:endParaRPr>
          </a:p>
        </p:txBody>
      </p:sp>
      <p:sp>
        <p:nvSpPr>
          <p:cNvPr id="4099" name="スライド番号プレースホル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BCA44A-BDCD-4936-BC2A-455017874561}" type="slidenum">
              <a:rPr lang="en-US" altLang="ja-JP" sz="9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900" smtClean="0">
              <a:solidFill>
                <a:schemeClr val="bg1"/>
              </a:solidFill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320800"/>
            <a:ext cx="7772400" cy="2108200"/>
          </a:xfrm>
          <a:ln w="38100" cmpd="dbl">
            <a:solidFill>
              <a:srgbClr val="009900"/>
            </a:solidFill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ja-JP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“</a:t>
            </a:r>
            <a:r>
              <a:rPr lang="ja-JP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超</a:t>
            </a:r>
            <a:r>
              <a:rPr lang="en-US" altLang="ja-JP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</a:t>
            </a:r>
            <a:r>
              <a:rPr lang="ja-JP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タイムレコ</a:t>
            </a:r>
            <a:r>
              <a:rPr lang="ja-JP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ちゃん</a:t>
            </a:r>
            <a:r>
              <a:rPr lang="en-US" altLang="ja-JP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発表会</a:t>
            </a:r>
            <a:endParaRPr lang="ja-JP" altLang="en-US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58900" y="4791075"/>
            <a:ext cx="6400800" cy="609600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r>
              <a:rPr lang="en-US" altLang="ja-JP" sz="12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2015</a:t>
            </a:r>
            <a:r>
              <a:rPr lang="ja-JP" altLang="en-US" sz="12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12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</a:t>
            </a:r>
            <a:r>
              <a:rPr lang="ja-JP" altLang="en-US" sz="12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12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27</a:t>
            </a:r>
            <a:r>
              <a:rPr lang="ja-JP" altLang="en-US" sz="12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</a:t>
            </a:r>
            <a:endParaRPr lang="en-US" altLang="ja-JP" sz="1200" b="1" dirty="0" smtClean="0">
              <a:effectLst>
                <a:outerShdw blurRad="38100" dist="38100" dir="2700000" algn="tl">
                  <a:srgbClr val="DDDDDD"/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algn="ctr" eaLnBrk="1" hangingPunct="1">
              <a:buFontTx/>
              <a:buNone/>
              <a:defRPr/>
            </a:pPr>
            <a:r>
              <a:rPr lang="en-US" altLang="ja-JP" sz="12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b-Drive</a:t>
            </a:r>
            <a:endParaRPr lang="en-US" altLang="ja-JP" sz="1200" b="1" dirty="0">
              <a:effectLst>
                <a:outerShdw blurRad="38100" dist="38100" dir="2700000" algn="tl">
                  <a:srgbClr val="DDDDDD"/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10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88" y="5434013"/>
            <a:ext cx="393223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 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攻めのビジネスをどのように作成するか</a:t>
            </a:r>
            <a:endParaRPr kumimoji="1" lang="ja-JP" altLang="en-US" b="1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2000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3.1 </a:t>
            </a:r>
            <a:r>
              <a:rPr lang="ja-JP" altLang="en-US" sz="2000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攻めのビジネスを作成する</a:t>
            </a:r>
            <a:r>
              <a:rPr lang="ja-JP" altLang="en-US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3.1.3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攻めのビジネス作成のプロセスを学ぶ。</a:t>
            </a: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アイデア出し（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 ⇒ 1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③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理論（考えるべきポイント）を一通り通してみる（チェック）。</a:t>
            </a: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④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インプット情報（変動的情報）の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増加⇒アイデア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強制誘発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会社で資料を作成して、そこら</a:t>
            </a:r>
            <a:r>
              <a:rPr lang="ja-JP" altLang="en-US" sz="20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へんの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人に「何してるの？」と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      聞かれる ⇒ アドバイスゲット！ という方法とかも・・・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2)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アウトプット作成（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 ⇒ 100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 理論に従って、考えるべきポイントをつぶしていく。</a:t>
            </a: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 アウトプットに落とし込む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540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ja-JP" altLang="en-US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kumimoji="1" lang="ja-JP" altLang="en-US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 </a:t>
            </a:r>
            <a:r>
              <a:rPr lang="ja-JP" alt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理論</a:t>
            </a:r>
            <a:r>
              <a:rPr lang="ja-JP" altLang="en-US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について</a:t>
            </a:r>
            <a:endParaRPr kumimoji="1" lang="ja-JP" altLang="en-US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882707-A45F-4943-B6AF-8D0D25211B9C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00B6E5-6479-4670-8A67-A6A46E9F89FE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5687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290050" y="1834591"/>
            <a:ext cx="4258199" cy="4768089"/>
          </a:xfrm>
        </p:spPr>
        <p:txBody>
          <a:bodyPr anchor="t"/>
          <a:lstStyle/>
          <a:p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 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理論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とは</a:t>
            </a:r>
            <a:endParaRPr lang="en-US" altLang="ja-JP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1.1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灯台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1.2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武器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1.3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理論の核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1.4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経営学の歴史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 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アイデア出しの理論</a:t>
            </a:r>
            <a:endParaRPr lang="en-US" altLang="ja-JP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 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全体をつかむ理論</a:t>
            </a:r>
            <a:endParaRPr lang="en-US" altLang="ja-JP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 Customer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を知る理論</a:t>
            </a:r>
            <a:endParaRPr lang="en-US" altLang="ja-JP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 Competitor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を知る理論</a:t>
            </a:r>
            <a:endParaRPr lang="en-US" altLang="ja-JP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 Company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を知る理論</a:t>
            </a:r>
            <a:endParaRPr lang="en-US" altLang="ja-JP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146" name="日付プレースホルダ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A88DF6-47E8-4C9D-BBC9-FD2193C421DA}" type="datetime1">
              <a:rPr lang="ja-JP" altLang="en-US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2015/6/27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47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9A6E9A-028A-42AD-9D7E-0136C0B4DEB4}" type="slidenum">
              <a:rPr lang="en-US" altLang="ja-JP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49" name="AutoShape 27" descr="s"/>
          <p:cNvSpPr>
            <a:spLocks noChangeAspect="1" noChangeArrowheads="1"/>
          </p:cNvSpPr>
          <p:nvPr/>
        </p:nvSpPr>
        <p:spPr bwMode="auto">
          <a:xfrm>
            <a:off x="3529013" y="1638300"/>
            <a:ext cx="95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endParaRPr lang="ja-JP" altLang="en-US" sz="9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287613" y="1181100"/>
            <a:ext cx="8126412" cy="739140"/>
          </a:xfrm>
        </p:spPr>
        <p:txBody>
          <a:bodyPr/>
          <a:lstStyle/>
          <a:p>
            <a:r>
              <a:rPr lang="ja-JP" altLang="en-US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 目次①</a:t>
            </a:r>
          </a:p>
        </p:txBody>
      </p:sp>
    </p:spTree>
    <p:extLst>
      <p:ext uri="{BB962C8B-B14F-4D97-AF65-F5344CB8AC3E}">
        <p14:creationId xmlns:p14="http://schemas.microsoft.com/office/powerpoint/2010/main" val="358097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290050" y="1834591"/>
            <a:ext cx="4258199" cy="4768089"/>
          </a:xfrm>
        </p:spPr>
        <p:txBody>
          <a:bodyPr anchor="t"/>
          <a:lstStyle/>
          <a:p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※2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～の詳細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 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アイデア出しの理論</a:t>
            </a:r>
            <a:endParaRPr lang="en-US" altLang="ja-JP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2.1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オズボーンのチェックリスト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2.2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マインドマップ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2.3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マンダラート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2.4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ロジックツリー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2.5 SNC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マップ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2.6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ブレインストーミング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2.7 IFTR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リスト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146" name="日付プレースホルダ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A88DF6-47E8-4C9D-BBC9-FD2193C421DA}" type="datetime1">
              <a:rPr lang="ja-JP" altLang="en-US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2015/6/27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47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9A6E9A-028A-42AD-9D7E-0136C0B4DEB4}" type="slidenum">
              <a:rPr lang="en-US" altLang="ja-JP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49" name="AutoShape 27" descr="s"/>
          <p:cNvSpPr>
            <a:spLocks noChangeAspect="1" noChangeArrowheads="1"/>
          </p:cNvSpPr>
          <p:nvPr/>
        </p:nvSpPr>
        <p:spPr bwMode="auto">
          <a:xfrm>
            <a:off x="3529013" y="1638300"/>
            <a:ext cx="95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endParaRPr lang="ja-JP" altLang="en-US" sz="9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287613" y="1181100"/>
            <a:ext cx="8126412" cy="739140"/>
          </a:xfrm>
        </p:spPr>
        <p:txBody>
          <a:bodyPr/>
          <a:lstStyle/>
          <a:p>
            <a:r>
              <a:rPr lang="ja-JP" altLang="en-US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 目次</a:t>
            </a:r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</a:t>
            </a:r>
            <a:endParaRPr lang="ja-JP" altLang="en-US" sz="3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765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付プレースホルダ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A88DF6-47E8-4C9D-BBC9-FD2193C421DA}" type="datetime1">
              <a:rPr lang="ja-JP" altLang="en-US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2015/6/27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47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9A6E9A-028A-42AD-9D7E-0136C0B4DEB4}" type="slidenum">
              <a:rPr lang="en-US" altLang="ja-JP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49" name="AutoShape 27" descr="s"/>
          <p:cNvSpPr>
            <a:spLocks noChangeAspect="1" noChangeArrowheads="1"/>
          </p:cNvSpPr>
          <p:nvPr/>
        </p:nvSpPr>
        <p:spPr bwMode="auto">
          <a:xfrm>
            <a:off x="3529013" y="1638300"/>
            <a:ext cx="95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endParaRPr lang="ja-JP" altLang="en-US" sz="9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287613" y="1181100"/>
            <a:ext cx="8126412" cy="739140"/>
          </a:xfrm>
        </p:spPr>
        <p:txBody>
          <a:bodyPr/>
          <a:lstStyle/>
          <a:p>
            <a:r>
              <a:rPr lang="ja-JP" altLang="en-US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 目次③</a:t>
            </a:r>
          </a:p>
        </p:txBody>
      </p:sp>
      <p:sp>
        <p:nvSpPr>
          <p:cNvPr id="7" name="テキスト プレースホルダー 1"/>
          <p:cNvSpPr txBox="1">
            <a:spLocks/>
          </p:cNvSpPr>
          <p:nvPr/>
        </p:nvSpPr>
        <p:spPr bwMode="auto">
          <a:xfrm>
            <a:off x="289932" y="1834591"/>
            <a:ext cx="4246324" cy="4768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  <a:cs typeface="HGS創英角ｺﾞｼｯｸUB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+mn-lt"/>
                <a:ea typeface="+mn-ea"/>
                <a:cs typeface="HGS創英角ｺﾞｼｯｸUB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600">
                <a:solidFill>
                  <a:schemeClr val="tx1"/>
                </a:solidFill>
                <a:latin typeface="+mn-lt"/>
                <a:ea typeface="+mn-ea"/>
                <a:cs typeface="HGS創英角ｺﾞｼｯｸUB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  <a:cs typeface="HGS創英角ｺﾞｼｯｸUB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  <a:cs typeface="HGS創英角ｺﾞｼｯｸUB" charset="0"/>
              </a:defRPr>
            </a:lvl5pPr>
            <a:lvl6pPr marL="22860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b="1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b="1" u="sng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 </a:t>
            </a:r>
            <a:r>
              <a:rPr lang="ja-JP" altLang="en-US" b="1" u="sng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全体をつかむ</a:t>
            </a:r>
            <a:r>
              <a:rPr lang="ja-JP" altLang="en-US" b="1" u="sng" kern="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理論</a:t>
            </a:r>
            <a:endParaRPr lang="en-US" altLang="ja-JP" b="1" u="sng" kern="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3.1 PEST</a:t>
            </a:r>
          </a:p>
          <a:p>
            <a:r>
              <a:rPr lang="ja-JP" altLang="en-US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3.2 </a:t>
            </a:r>
            <a:r>
              <a:rPr lang="en-US" altLang="ja-JP" kern="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FiveForce</a:t>
            </a:r>
            <a:endParaRPr lang="en-US" altLang="ja-JP" kern="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3.3 3C</a:t>
            </a:r>
            <a:r>
              <a:rPr lang="ja-JP" altLang="en-US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4C</a:t>
            </a:r>
            <a:r>
              <a:rPr lang="ja-JP" altLang="en-US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lang="en-US" altLang="ja-JP" kern="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3.4 </a:t>
            </a:r>
            <a:r>
              <a:rPr lang="ja-JP" altLang="en-US" kern="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ビジネスモデル</a:t>
            </a:r>
            <a:endParaRPr lang="en-US" altLang="ja-JP" kern="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575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290050" y="1834591"/>
            <a:ext cx="8711445" cy="4768089"/>
          </a:xfrm>
        </p:spPr>
        <p:txBody>
          <a:bodyPr anchor="t"/>
          <a:lstStyle/>
          <a:p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 Customer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を知る理論</a:t>
            </a:r>
            <a:endParaRPr lang="en-US" altLang="ja-JP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.1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ニーズ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4.1.1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マズローの欲求段階説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4.1.2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衛生要因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動機づけ要因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4.1.3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顧客適合（セグメンテーション含む）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.2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顧客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動き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4.2.1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業務フロー</a:t>
            </a: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4.2.2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バリューチェーン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4.2.3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AIDMA/AISAS</a:t>
            </a: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.3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課題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4.3.1 TOC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理論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4.3.2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特性要因図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4.3.3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フォースフィールド分析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146" name="日付プレースホルダ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A88DF6-47E8-4C9D-BBC9-FD2193C421DA}" type="datetime1">
              <a:rPr lang="ja-JP" altLang="en-US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2015/6/27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47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9A6E9A-028A-42AD-9D7E-0136C0B4DEB4}" type="slidenum">
              <a:rPr lang="en-US" altLang="ja-JP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49" name="AutoShape 27" descr="s"/>
          <p:cNvSpPr>
            <a:spLocks noChangeAspect="1" noChangeArrowheads="1"/>
          </p:cNvSpPr>
          <p:nvPr/>
        </p:nvSpPr>
        <p:spPr bwMode="auto">
          <a:xfrm>
            <a:off x="3529013" y="1638300"/>
            <a:ext cx="95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endParaRPr lang="ja-JP" altLang="en-US" sz="9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287613" y="1181100"/>
            <a:ext cx="8126412" cy="739140"/>
          </a:xfrm>
        </p:spPr>
        <p:txBody>
          <a:bodyPr/>
          <a:lstStyle/>
          <a:p>
            <a:r>
              <a:rPr lang="ja-JP" altLang="en-US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 目次④</a:t>
            </a:r>
          </a:p>
        </p:txBody>
      </p:sp>
    </p:spTree>
    <p:extLst>
      <p:ext uri="{BB962C8B-B14F-4D97-AF65-F5344CB8AC3E}">
        <p14:creationId xmlns:p14="http://schemas.microsoft.com/office/powerpoint/2010/main" val="12479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290050" y="1834591"/>
            <a:ext cx="8711445" cy="4768089"/>
          </a:xfrm>
        </p:spPr>
        <p:txBody>
          <a:bodyPr anchor="t"/>
          <a:lstStyle/>
          <a:p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 Customer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を知る理論</a:t>
            </a:r>
            <a:endParaRPr lang="en-US" altLang="ja-JP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4.4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市場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の創造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4.4.1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ブルーオーシャン（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Competitor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含む）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1)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アクションマトリクス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2)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戦略キャンバス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3)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市場の引き直し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4.4.2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イノベーションのジレンマ（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Competitor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含む）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4.4.3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顧客開発モデル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.5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市場の予測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4.5.1 PLC</a:t>
            </a: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4.5.2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イノベーター理論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4.5.3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フェルミ推定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146" name="日付プレースホルダ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A88DF6-47E8-4C9D-BBC9-FD2193C421DA}" type="datetime1">
              <a:rPr lang="ja-JP" altLang="en-US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2015/6/27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47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9A6E9A-028A-42AD-9D7E-0136C0B4DEB4}" type="slidenum">
              <a:rPr lang="en-US" altLang="ja-JP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49" name="AutoShape 27" descr="s"/>
          <p:cNvSpPr>
            <a:spLocks noChangeAspect="1" noChangeArrowheads="1"/>
          </p:cNvSpPr>
          <p:nvPr/>
        </p:nvSpPr>
        <p:spPr bwMode="auto">
          <a:xfrm>
            <a:off x="3529013" y="1638300"/>
            <a:ext cx="95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endParaRPr lang="ja-JP" altLang="en-US" sz="9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287613" y="1181100"/>
            <a:ext cx="8126412" cy="739140"/>
          </a:xfrm>
        </p:spPr>
        <p:txBody>
          <a:bodyPr/>
          <a:lstStyle/>
          <a:p>
            <a:r>
              <a:rPr lang="ja-JP" altLang="en-US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 目次⑤</a:t>
            </a:r>
          </a:p>
        </p:txBody>
      </p:sp>
    </p:spTree>
    <p:extLst>
      <p:ext uri="{BB962C8B-B14F-4D97-AF65-F5344CB8AC3E}">
        <p14:creationId xmlns:p14="http://schemas.microsoft.com/office/powerpoint/2010/main" val="352593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290050" y="1834591"/>
            <a:ext cx="8711445" cy="4768089"/>
          </a:xfrm>
        </p:spPr>
        <p:txBody>
          <a:bodyPr anchor="t"/>
          <a:lstStyle/>
          <a:p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Competitor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を知る理論</a:t>
            </a:r>
            <a:endParaRPr lang="en-US" altLang="ja-JP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5.1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競合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5.1.1 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FiveForce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5.2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ポジショニング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5.2.1 STP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（顧客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競合）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5.2.2 3</a:t>
            </a:r>
            <a:r>
              <a:rPr lang="ja-JP" altLang="en-US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つの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基本戦略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5.2.3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競争地位戦略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5.2.4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ランチェスター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戦略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146" name="日付プレースホルダ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A88DF6-47E8-4C9D-BBC9-FD2193C421DA}" type="datetime1">
              <a:rPr lang="ja-JP" altLang="en-US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2015/6/27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47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9A6E9A-028A-42AD-9D7E-0136C0B4DEB4}" type="slidenum">
              <a:rPr lang="en-US" altLang="ja-JP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49" name="AutoShape 27" descr="s"/>
          <p:cNvSpPr>
            <a:spLocks noChangeAspect="1" noChangeArrowheads="1"/>
          </p:cNvSpPr>
          <p:nvPr/>
        </p:nvSpPr>
        <p:spPr bwMode="auto">
          <a:xfrm>
            <a:off x="3529013" y="1638300"/>
            <a:ext cx="95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endParaRPr lang="ja-JP" altLang="en-US" sz="9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287613" y="1181100"/>
            <a:ext cx="8126412" cy="739140"/>
          </a:xfrm>
        </p:spPr>
        <p:txBody>
          <a:bodyPr/>
          <a:lstStyle/>
          <a:p>
            <a:r>
              <a:rPr lang="ja-JP" altLang="en-US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 目次⑥</a:t>
            </a:r>
          </a:p>
        </p:txBody>
      </p:sp>
    </p:spTree>
    <p:extLst>
      <p:ext uri="{BB962C8B-B14F-4D97-AF65-F5344CB8AC3E}">
        <p14:creationId xmlns:p14="http://schemas.microsoft.com/office/powerpoint/2010/main" val="155183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290050" y="1834591"/>
            <a:ext cx="8711445" cy="4768089"/>
          </a:xfrm>
        </p:spPr>
        <p:txBody>
          <a:bodyPr anchor="t"/>
          <a:lstStyle/>
          <a:p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Competitor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を知る理論</a:t>
            </a:r>
            <a:endParaRPr lang="en-US" altLang="ja-JP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5.3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差別化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5.3.1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競争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適合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5.3.2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バリューチェーン（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自社）（規模の経済含む）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5.3.3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戦略キャンパス（顧客）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5.3.4 AIDMA/AISAS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（顧客）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5.3.5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ビジネスモデル思考法（顧客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自社）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5.3.6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イノベーションのジレンマ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146" name="日付プレースホルダ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A88DF6-47E8-4C9D-BBC9-FD2193C421DA}" type="datetime1">
              <a:rPr lang="ja-JP" altLang="en-US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2015/6/27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47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9A6E9A-028A-42AD-9D7E-0136C0B4DEB4}" type="slidenum">
              <a:rPr lang="en-US" altLang="ja-JP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49" name="AutoShape 27" descr="s"/>
          <p:cNvSpPr>
            <a:spLocks noChangeAspect="1" noChangeArrowheads="1"/>
          </p:cNvSpPr>
          <p:nvPr/>
        </p:nvSpPr>
        <p:spPr bwMode="auto">
          <a:xfrm>
            <a:off x="3529013" y="1638300"/>
            <a:ext cx="95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endParaRPr lang="ja-JP" altLang="en-US" sz="9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287613" y="1181100"/>
            <a:ext cx="8126412" cy="739140"/>
          </a:xfrm>
        </p:spPr>
        <p:txBody>
          <a:bodyPr/>
          <a:lstStyle/>
          <a:p>
            <a:r>
              <a:rPr lang="ja-JP" altLang="en-US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 目次⑦</a:t>
            </a:r>
          </a:p>
        </p:txBody>
      </p:sp>
    </p:spTree>
    <p:extLst>
      <p:ext uri="{BB962C8B-B14F-4D97-AF65-F5344CB8AC3E}">
        <p14:creationId xmlns:p14="http://schemas.microsoft.com/office/powerpoint/2010/main" val="118035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290050" y="1834591"/>
            <a:ext cx="8711445" cy="4768089"/>
          </a:xfrm>
        </p:spPr>
        <p:txBody>
          <a:bodyPr anchor="t"/>
          <a:lstStyle/>
          <a:p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 Customer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を知る理論</a:t>
            </a:r>
            <a:endParaRPr lang="en-US" altLang="ja-JP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6.1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スタティック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6.1.1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3M + KI</a:t>
            </a: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6.1.2 7S</a:t>
            </a: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6.1.3 VRIO</a:t>
            </a: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6.1.4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コアコンピタンス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6.2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ダイナミック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6.2.1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バリューチェーン（経験類型曲線含む）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6.2.2 SECI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モデル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6.2.3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バランススコアカード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6.3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財務諸表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6.3.1 B/S</a:t>
            </a:r>
            <a:r>
              <a:rPr lang="ja-JP" altLang="en-US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P/L</a:t>
            </a:r>
            <a:r>
              <a:rPr lang="ja-JP" altLang="en-US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CF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6.3.2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財務分析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146" name="日付プレースホルダ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A88DF6-47E8-4C9D-BBC9-FD2193C421DA}" type="datetime1">
              <a:rPr lang="ja-JP" altLang="en-US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2015/6/27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47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9A6E9A-028A-42AD-9D7E-0136C0B4DEB4}" type="slidenum">
              <a:rPr lang="en-US" altLang="ja-JP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49" name="AutoShape 27" descr="s"/>
          <p:cNvSpPr>
            <a:spLocks noChangeAspect="1" noChangeArrowheads="1"/>
          </p:cNvSpPr>
          <p:nvPr/>
        </p:nvSpPr>
        <p:spPr bwMode="auto">
          <a:xfrm>
            <a:off x="3529013" y="1638300"/>
            <a:ext cx="95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endParaRPr lang="ja-JP" altLang="en-US" sz="9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287613" y="1181100"/>
            <a:ext cx="8126412" cy="739140"/>
          </a:xfrm>
        </p:spPr>
        <p:txBody>
          <a:bodyPr/>
          <a:lstStyle/>
          <a:p>
            <a:r>
              <a:rPr lang="ja-JP" altLang="en-US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 目次⑧</a:t>
            </a:r>
          </a:p>
        </p:txBody>
      </p:sp>
    </p:spTree>
    <p:extLst>
      <p:ext uri="{BB962C8B-B14F-4D97-AF65-F5344CB8AC3E}">
        <p14:creationId xmlns:p14="http://schemas.microsoft.com/office/powerpoint/2010/main" val="192628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290050" y="1834592"/>
            <a:ext cx="8538065" cy="4479520"/>
          </a:xfrm>
        </p:spPr>
        <p:txBody>
          <a:bodyPr anchor="t"/>
          <a:lstStyle/>
          <a:p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 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“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超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タイムレコちゃんのある未来</a:t>
            </a:r>
            <a:endParaRPr lang="en-US" altLang="ja-JP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今までの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吉川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部長と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部の仲間たち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これからの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吉川部長と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部の仲間たち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 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“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超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タイムレコちゃんのおすすめポイント</a:t>
            </a:r>
            <a:endParaRPr lang="en-US" altLang="ja-JP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一目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</a:t>
            </a:r>
            <a:r>
              <a:rPr lang="ja-JP" altLang="en-US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わかる働きすぎ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どこ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でもいつでも打刻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OK</a:t>
            </a:r>
          </a:p>
          <a:p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 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“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超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タイムレコちゃんシステム構成</a:t>
            </a:r>
            <a:endParaRPr lang="en-US" altLang="ja-JP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“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超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タイムレコちゃんの構成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146" name="日付プレースホルダ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A88DF6-47E8-4C9D-BBC9-FD2193C421DA}" type="datetime1">
              <a:rPr lang="ja-JP" altLang="en-US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2015/6/27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47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9A6E9A-028A-42AD-9D7E-0136C0B4DEB4}" type="slidenum">
              <a:rPr lang="en-US" altLang="ja-JP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49" name="AutoShape 27" descr="s"/>
          <p:cNvSpPr>
            <a:spLocks noChangeAspect="1" noChangeArrowheads="1"/>
          </p:cNvSpPr>
          <p:nvPr/>
        </p:nvSpPr>
        <p:spPr bwMode="auto">
          <a:xfrm>
            <a:off x="3529013" y="1638300"/>
            <a:ext cx="95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endParaRPr lang="ja-JP" altLang="en-US" sz="9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287613" y="1181100"/>
            <a:ext cx="8126412" cy="739140"/>
          </a:xfrm>
        </p:spPr>
        <p:txBody>
          <a:bodyPr/>
          <a:lstStyle/>
          <a:p>
            <a:r>
              <a:rPr lang="ja-JP" altLang="en-US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全体目次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 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理論とは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1.1 </a:t>
            </a:r>
            <a:r>
              <a:rPr lang="ja-JP" altLang="en-US" sz="2000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灯台</a:t>
            </a:r>
            <a:endParaRPr lang="en-US" altLang="ja-JP" sz="2000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1.1.1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迷った時に立ち返るもの。</a:t>
            </a: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1.1.2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行く末を照らし出すもの。</a:t>
            </a: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遠くに行けば行くほど光は弱くなる。</a:t>
            </a: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⇒ 具体的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になればなるほど、理論の適用が難しくなる。 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1.2 </a:t>
            </a:r>
            <a:r>
              <a:rPr lang="ja-JP" altLang="en-US" sz="2000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武器</a:t>
            </a:r>
            <a:endParaRPr lang="en-US" altLang="ja-JP" sz="2000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1.2.1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用途によってどの武器を使用するかが異なる。</a:t>
            </a: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⇒ スコップ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vs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マシンガン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1.2.2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武器を使うには練習が必要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⇒ 農民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vs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兵士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20</a:t>
            </a:fld>
            <a:endParaRPr lang="en-US" altLang="ja-JP"/>
          </a:p>
        </p:txBody>
      </p:sp>
      <p:sp>
        <p:nvSpPr>
          <p:cNvPr id="7" name="横巻き 6"/>
          <p:cNvSpPr/>
          <p:nvPr/>
        </p:nvSpPr>
        <p:spPr bwMode="auto">
          <a:xfrm>
            <a:off x="1508166" y="4666984"/>
            <a:ext cx="6436426" cy="1805049"/>
          </a:xfrm>
          <a:prstGeom prst="horizontalScroll">
            <a:avLst/>
          </a:prstGeom>
          <a:solidFill>
            <a:srgbClr val="99FF99"/>
          </a:solidFill>
          <a:ln w="9525" cap="rnd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ja-JP" altLang="en-US" sz="3000" b="1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一流の</a:t>
            </a:r>
            <a:r>
              <a:rPr lang="ja-JP" altLang="en-US" sz="3000" b="1" dirty="0" smtClean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エンジニアでも経営学</a:t>
            </a:r>
            <a:r>
              <a:rPr lang="ja-JP" altLang="en-US" sz="3000" b="1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の理論を</a:t>
            </a:r>
            <a:endParaRPr lang="en-US" altLang="ja-JP" sz="3000" b="1" dirty="0">
              <a:solidFill>
                <a:srgbClr val="00B0F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ja-JP" altLang="en-US" sz="3000" b="1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いきなり上手に使えることはない！</a:t>
            </a:r>
          </a:p>
        </p:txBody>
      </p:sp>
    </p:spTree>
    <p:extLst>
      <p:ext uri="{BB962C8B-B14F-4D97-AF65-F5344CB8AC3E}">
        <p14:creationId xmlns:p14="http://schemas.microsoft.com/office/powerpoint/2010/main" val="402999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 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理論とは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1.3 </a:t>
            </a:r>
            <a:r>
              <a:rPr lang="ja-JP" altLang="en-US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理論の核</a:t>
            </a:r>
            <a:endParaRPr lang="en-US" altLang="ja-JP" sz="2000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（投資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＋ コスト）－ 売上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利益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1.4 </a:t>
            </a:r>
            <a:r>
              <a:rPr lang="ja-JP" altLang="en-US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経営学の歴史</a:t>
            </a:r>
            <a:endParaRPr lang="en-US" altLang="ja-JP" sz="2000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1.4.1 100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年の重み（テイラーの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『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科学的管理法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』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から今年で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104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年）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理論の数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あまりにも多すぎて、全て網羅するのは不可能。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理論の効果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 （理論／人が）多くの会社を助け、そして潰した。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1.4.2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理論の背景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歴史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理論には作られた時代の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PEST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が反映されている。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人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理論には人の思想が反映されている。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0279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 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理論と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 ～おまけ 経営学いろいろ～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22</a:t>
            </a:fld>
            <a:endParaRPr lang="en-US" altLang="ja-JP"/>
          </a:p>
        </p:txBody>
      </p:sp>
      <p:grpSp>
        <p:nvGrpSpPr>
          <p:cNvPr id="6" name="グループ化 5"/>
          <p:cNvGrpSpPr/>
          <p:nvPr/>
        </p:nvGrpSpPr>
        <p:grpSpPr>
          <a:xfrm>
            <a:off x="457201" y="1177874"/>
            <a:ext cx="2571749" cy="1543050"/>
            <a:chOff x="0" y="153329"/>
            <a:chExt cx="2571749" cy="1543050"/>
          </a:xfrm>
        </p:grpSpPr>
        <p:sp>
          <p:nvSpPr>
            <p:cNvPr id="31" name="正方形/長方形 30"/>
            <p:cNvSpPr/>
            <p:nvPr/>
          </p:nvSpPr>
          <p:spPr>
            <a:xfrm>
              <a:off x="0" y="153329"/>
              <a:ext cx="2571749" cy="154305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正方形/長方形 31"/>
            <p:cNvSpPr/>
            <p:nvPr/>
          </p:nvSpPr>
          <p:spPr>
            <a:xfrm>
              <a:off x="0" y="153329"/>
              <a:ext cx="2571749" cy="15430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b="1" kern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経営戦略</a:t>
              </a:r>
              <a:endParaRPr kumimoji="1" lang="en-US" altLang="ja-JP" sz="2000" b="1" kern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b="1" kern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経営哲学</a:t>
              </a:r>
              <a:endParaRPr kumimoji="1" lang="en-US" altLang="ja-JP" sz="2000" b="1" kern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b="1" kern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マーケティング</a:t>
              </a:r>
              <a:endParaRPr kumimoji="1" lang="ja-JP" altLang="en-US" sz="2000" b="1" kern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3286126" y="1177874"/>
            <a:ext cx="2571749" cy="1543050"/>
            <a:chOff x="2828925" y="153329"/>
            <a:chExt cx="2571749" cy="1543050"/>
          </a:xfrm>
        </p:grpSpPr>
        <p:sp>
          <p:nvSpPr>
            <p:cNvPr id="29" name="正方形/長方形 28"/>
            <p:cNvSpPr/>
            <p:nvPr/>
          </p:nvSpPr>
          <p:spPr>
            <a:xfrm>
              <a:off x="2828925" y="153329"/>
              <a:ext cx="2571749" cy="154305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正方形/長方形 29"/>
            <p:cNvSpPr/>
            <p:nvPr/>
          </p:nvSpPr>
          <p:spPr>
            <a:xfrm>
              <a:off x="2828925" y="153329"/>
              <a:ext cx="2571749" cy="15430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b="1" kern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経営管理</a:t>
              </a:r>
              <a:endParaRPr kumimoji="1" lang="en-US" altLang="ja-JP" sz="2000" b="1" kern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b="1" kern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組織</a:t>
              </a:r>
              <a:endParaRPr kumimoji="1" lang="en-US" altLang="ja-JP" sz="2000" b="1" kern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b="1" kern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組織文化</a:t>
              </a:r>
              <a:endParaRPr kumimoji="1" lang="ja-JP" altLang="en-US" sz="2000" b="1" kern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6115050" y="1177874"/>
            <a:ext cx="2571749" cy="1543050"/>
            <a:chOff x="5657849" y="153329"/>
            <a:chExt cx="2571749" cy="1543050"/>
          </a:xfrm>
        </p:grpSpPr>
        <p:sp>
          <p:nvSpPr>
            <p:cNvPr id="27" name="正方形/長方形 26"/>
            <p:cNvSpPr/>
            <p:nvPr/>
          </p:nvSpPr>
          <p:spPr>
            <a:xfrm>
              <a:off x="5657849" y="153329"/>
              <a:ext cx="2571749" cy="154305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正方形/長方形 27"/>
            <p:cNvSpPr/>
            <p:nvPr/>
          </p:nvSpPr>
          <p:spPr>
            <a:xfrm>
              <a:off x="5657849" y="153329"/>
              <a:ext cx="2571749" cy="15430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b="1" kern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会社法</a:t>
              </a:r>
              <a:endParaRPr kumimoji="1" lang="en-US" altLang="ja-JP" sz="2000" b="1" kern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b="1" kern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労働法</a:t>
              </a:r>
              <a:endParaRPr kumimoji="1" lang="en-US" altLang="ja-JP" sz="2000" b="1" kern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b="1" kern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税法</a:t>
              </a:r>
              <a:endParaRPr kumimoji="1" lang="ja-JP" altLang="en-US" sz="2000" b="1" kern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457201" y="2978100"/>
            <a:ext cx="2571749" cy="1543050"/>
            <a:chOff x="0" y="1953555"/>
            <a:chExt cx="2571749" cy="1543050"/>
          </a:xfrm>
        </p:grpSpPr>
        <p:sp>
          <p:nvSpPr>
            <p:cNvPr id="25" name="正方形/長方形 24"/>
            <p:cNvSpPr/>
            <p:nvPr/>
          </p:nvSpPr>
          <p:spPr>
            <a:xfrm>
              <a:off x="0" y="1953555"/>
              <a:ext cx="2571749" cy="154305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正方形/長方形 25"/>
            <p:cNvSpPr/>
            <p:nvPr/>
          </p:nvSpPr>
          <p:spPr>
            <a:xfrm>
              <a:off x="0" y="1953555"/>
              <a:ext cx="2571749" cy="15430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b="1" kern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アカウンティング</a:t>
              </a:r>
              <a:endParaRPr kumimoji="1" lang="en-US" altLang="ja-JP" sz="2000" b="1" kern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b="1" kern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ファイナンス</a:t>
              </a:r>
              <a:endParaRPr kumimoji="1" lang="ja-JP" altLang="en-US" sz="2000" b="1" kern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3286126" y="2978100"/>
            <a:ext cx="2571749" cy="1543050"/>
            <a:chOff x="2828925" y="1953555"/>
            <a:chExt cx="2571749" cy="1543050"/>
          </a:xfrm>
        </p:grpSpPr>
        <p:sp>
          <p:nvSpPr>
            <p:cNvPr id="23" name="正方形/長方形 22"/>
            <p:cNvSpPr/>
            <p:nvPr/>
          </p:nvSpPr>
          <p:spPr>
            <a:xfrm>
              <a:off x="2828925" y="1953555"/>
              <a:ext cx="2571749" cy="154305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正方形/長方形 23"/>
            <p:cNvSpPr/>
            <p:nvPr/>
          </p:nvSpPr>
          <p:spPr>
            <a:xfrm>
              <a:off x="2828925" y="1953555"/>
              <a:ext cx="2571749" cy="15430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b="1" kern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国際経営論</a:t>
              </a:r>
              <a:endParaRPr kumimoji="1" lang="en-US" altLang="ja-JP" sz="2000" b="1" kern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b="1" kern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比較経営</a:t>
              </a:r>
              <a:endParaRPr kumimoji="1" lang="ja-JP" altLang="en-US" sz="2000" b="1" kern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6115050" y="2978100"/>
            <a:ext cx="2571749" cy="1543050"/>
            <a:chOff x="5657849" y="1953555"/>
            <a:chExt cx="2571749" cy="1543050"/>
          </a:xfrm>
        </p:grpSpPr>
        <p:sp>
          <p:nvSpPr>
            <p:cNvPr id="21" name="正方形/長方形 20"/>
            <p:cNvSpPr/>
            <p:nvPr/>
          </p:nvSpPr>
          <p:spPr>
            <a:xfrm>
              <a:off x="5657849" y="1953555"/>
              <a:ext cx="2571749" cy="154305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正方形/長方形 21"/>
            <p:cNvSpPr/>
            <p:nvPr/>
          </p:nvSpPr>
          <p:spPr>
            <a:xfrm>
              <a:off x="5657849" y="1953555"/>
              <a:ext cx="2571749" cy="15430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b="1" kern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人的資源</a:t>
              </a:r>
              <a:endParaRPr kumimoji="1" lang="en-US" altLang="ja-JP" sz="2000" b="1" kern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b="1" kern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労使関係</a:t>
              </a:r>
              <a:endParaRPr kumimoji="1" lang="ja-JP" altLang="en-US" sz="2000" b="1" kern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457201" y="4778325"/>
            <a:ext cx="2571749" cy="1543050"/>
            <a:chOff x="0" y="3753780"/>
            <a:chExt cx="2571749" cy="1543050"/>
          </a:xfrm>
        </p:grpSpPr>
        <p:sp>
          <p:nvSpPr>
            <p:cNvPr id="19" name="正方形/長方形 18"/>
            <p:cNvSpPr/>
            <p:nvPr/>
          </p:nvSpPr>
          <p:spPr>
            <a:xfrm>
              <a:off x="0" y="3753780"/>
              <a:ext cx="2571749" cy="154305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正方形/長方形 19"/>
            <p:cNvSpPr/>
            <p:nvPr/>
          </p:nvSpPr>
          <p:spPr>
            <a:xfrm>
              <a:off x="0" y="3753780"/>
              <a:ext cx="2571749" cy="15430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b="1" kern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経営技術</a:t>
              </a:r>
              <a:endParaRPr kumimoji="1" lang="en-US" altLang="ja-JP" sz="2000" b="1" kern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b="1" kern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生産管理</a:t>
              </a:r>
              <a:endParaRPr kumimoji="1" lang="en-US" altLang="ja-JP" sz="2000" b="1" kern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b="1" kern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イノベーション</a:t>
              </a:r>
              <a:endParaRPr kumimoji="1" lang="ja-JP" altLang="en-US" sz="2000" b="1" kern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3286126" y="4778325"/>
            <a:ext cx="2571749" cy="1543050"/>
            <a:chOff x="2828925" y="3753780"/>
            <a:chExt cx="2571749" cy="1543050"/>
          </a:xfrm>
        </p:grpSpPr>
        <p:sp>
          <p:nvSpPr>
            <p:cNvPr id="17" name="正方形/長方形 16"/>
            <p:cNvSpPr/>
            <p:nvPr/>
          </p:nvSpPr>
          <p:spPr>
            <a:xfrm>
              <a:off x="2828925" y="3753780"/>
              <a:ext cx="2571749" cy="154305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正方形/長方形 17"/>
            <p:cNvSpPr/>
            <p:nvPr/>
          </p:nvSpPr>
          <p:spPr>
            <a:xfrm>
              <a:off x="2828925" y="3753780"/>
              <a:ext cx="2571749" cy="15430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b="1" kern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ナレッジマネジメント</a:t>
              </a:r>
              <a:endParaRPr kumimoji="1" lang="en-US" altLang="ja-JP" sz="2000" b="1" kern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b="1" kern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経営心理学</a:t>
              </a:r>
              <a:endParaRPr kumimoji="1" lang="ja-JP" altLang="en-US" sz="2000" b="1" kern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6115050" y="4778325"/>
            <a:ext cx="2571749" cy="1543050"/>
            <a:chOff x="5657849" y="3753780"/>
            <a:chExt cx="2571749" cy="1543050"/>
          </a:xfrm>
        </p:grpSpPr>
        <p:sp>
          <p:nvSpPr>
            <p:cNvPr id="15" name="正方形/長方形 14"/>
            <p:cNvSpPr/>
            <p:nvPr/>
          </p:nvSpPr>
          <p:spPr>
            <a:xfrm>
              <a:off x="5657849" y="3753780"/>
              <a:ext cx="2571749" cy="154305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正方形/長方形 15"/>
            <p:cNvSpPr/>
            <p:nvPr/>
          </p:nvSpPr>
          <p:spPr>
            <a:xfrm>
              <a:off x="5657849" y="3753780"/>
              <a:ext cx="2571749" cy="15430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000" b="1" kern="1200" dirty="0" smtClean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リスクマネジメント</a:t>
              </a:r>
              <a:endParaRPr kumimoji="1" lang="ja-JP" altLang="en-US" sz="2000" b="1" kern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84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 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理論と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 ～おまけ 世界で一番有名な日本の経営学者～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23</a:t>
            </a:fld>
            <a:endParaRPr lang="en-US" altLang="ja-JP"/>
          </a:p>
        </p:txBody>
      </p:sp>
      <p:pic>
        <p:nvPicPr>
          <p:cNvPr id="1026" name="Picture 2" descr="http://ecx.images-amazon.com/images/I/519HR6BNZS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82" y="1462149"/>
            <a:ext cx="32004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rw.kyodonews.jp/prwfile/release/M100161/201303260780/_prw_PI1fl_93Fy3Fh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1462149"/>
            <a:ext cx="3967899" cy="455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92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 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アイデア出しの理論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2.0 </a:t>
            </a:r>
            <a:r>
              <a:rPr lang="ja-JP" altLang="en-US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目的</a:t>
            </a:r>
            <a:endParaRPr lang="en-US" altLang="ja-JP" sz="2000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2.0.1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アイデアを出す ≠ センス ということを学ぶ。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2.0.2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アイデアを強制的にひねり出す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感覚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を学ぶ。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アイデア出しとか難しいし、できないよ～。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         ↓↓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アイデア出しめんどくせぇ～（まぁ、できるんだけどね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コーヒー２リットルとタバコ１箱用意するか。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24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299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 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全体をつかむ理論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600" y="1073150"/>
            <a:ext cx="8915400" cy="5508625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3.0 </a:t>
            </a:r>
            <a:r>
              <a:rPr lang="ja-JP" altLang="en-US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目的</a:t>
            </a:r>
            <a:endParaRPr lang="en-US" altLang="ja-JP" sz="2000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3.0.1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市場の全体像を把握する。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3.0.2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適切な手を打つ。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3.0.3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最悪の落とし穴を回避する（意外にはまる）。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⇒ 実は競合のことを全く考えていなかった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実は顧客のことを全く考えていなかった等々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25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913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 Customer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を知る理論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600" y="1073150"/>
            <a:ext cx="8915400" cy="5508625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000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en-US" altLang="ja-JP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.0 </a:t>
            </a:r>
            <a:r>
              <a:rPr lang="ja-JP" altLang="en-US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目的</a:t>
            </a:r>
            <a:endParaRPr lang="en-US" altLang="ja-JP" sz="2000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.0.1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ニーズの正体を知る。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ニーズには段階がある（下が満たされないと上に行かない）。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低次元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の欲求・・・赤字でない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中次元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欲求・・・単年黒字を出す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③ 高次元の欲求・・・継続的に利益率１０％を出す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ニーズは顧客が認識しているものとしていないものがある。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① 認識しているニーズ     ２０％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② 認識していないニーズ   ８０％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(3)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ニーズは束（複数）である。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① 顧客は複数のニーズを持っており、ニーズに優先順位がある。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② 顧客の複数のニーズは、ニーズ同士で競合する。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(4)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ニーズは流れである。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① 顧客の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活動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の中にニーズがある。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26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6774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 Customer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を知る理論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600" y="1073150"/>
            <a:ext cx="8915400" cy="5508625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000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en-US" altLang="ja-JP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.0 </a:t>
            </a:r>
            <a:r>
              <a:rPr lang="ja-JP" altLang="en-US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目的</a:t>
            </a:r>
            <a:endParaRPr lang="en-US" altLang="ja-JP" sz="2000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.0.2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ニーズへのアプローチを知る。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人を満足させずにニーズを満たす（ニーズを持っているのは人）。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○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30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代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OL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sz="20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楽して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痩せたいというニーズを満たす製品を作る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×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30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代の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OL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に買ってもらえる製品作る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   ⇒ 属性が製品を買うのではなく、ニーズが満たされるから買う。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         ⇒ ターゲットを間違えないようにする。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ニーズなんて極論わからない。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⇒ 市場の創造（ニーズを確かめる）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(3)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ニーズ ≠ 市場ではない。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① ニーズ ＝ 欲求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② 市場  ＝ ニーズを満たすもの（価値）と対価の交換場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   ⇒ 市場の創造（ニーズを作り出す）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27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48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 Customer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を知る理論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600" y="1073150"/>
            <a:ext cx="8915400" cy="5508625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000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en-US" altLang="ja-JP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.0 </a:t>
            </a:r>
            <a:r>
              <a:rPr lang="ja-JP" altLang="en-US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目的</a:t>
            </a:r>
            <a:endParaRPr lang="en-US" altLang="ja-JP" sz="2000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.0.3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顧客が誰かを知る。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顧客の分け方は多種多様。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① 人口統計的区分（年齢、性別、人種等）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② 地理的区分（国、地域、気候、人口等）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③ 社会的区分（職業、学歴、所得等）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④ 心理的区分（価値観、性格等）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顧客は複数のニーズを持ち、ニーズは複数の顧客に持たれる。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.0.4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どのぐらいの売上規模かを知る。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PLC</a:t>
            </a:r>
            <a:r>
              <a:rPr lang="ja-JP" altLang="en-US" sz="20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イノベーター理論、フェルミ推定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28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9050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 Competitor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知る理論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600" y="1073150"/>
            <a:ext cx="8915400" cy="5508625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000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lang="en-US" altLang="ja-JP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.0 </a:t>
            </a:r>
            <a:r>
              <a:rPr lang="ja-JP" altLang="en-US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目的</a:t>
            </a:r>
            <a:endParaRPr lang="en-US" altLang="ja-JP" sz="2000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5.0.1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競争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相手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が誰かを知る。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業界内の競合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代替製品の競合（顧客内のニーズ含む）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(3)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新規参入の競合（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顧客内のニーズ含む）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(4)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売手（自社含む）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(5)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買手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5.0.2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競合への戦い方を知る。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真向勝負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時間稼ぎ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(3)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何もさせない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29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2668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ja-JP" altLang="en-US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kumimoji="1" lang="en-US" altLang="ja-JP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kumimoji="1" lang="ja-JP" altLang="en-US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 </a:t>
            </a:r>
            <a:r>
              <a:rPr kumimoji="1" lang="en-US" altLang="ja-JP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kumimoji="1" lang="en-US" altLang="ja-JP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en-US" altLang="ja-JP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“</a:t>
            </a:r>
            <a:r>
              <a:rPr kumimoji="1" lang="ja-JP" altLang="en-US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超</a:t>
            </a:r>
            <a:r>
              <a:rPr kumimoji="1" lang="en-US" altLang="ja-JP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</a:t>
            </a:r>
            <a:r>
              <a:rPr kumimoji="1" lang="ja-JP" altLang="en-US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タイムレコちゃんの</a:t>
            </a:r>
            <a:r>
              <a:rPr lang="ja-JP" altLang="en-US" sz="4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ある未来</a:t>
            </a:r>
            <a:endParaRPr kumimoji="1" lang="ja-JP" altLang="en-US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882707-A45F-4943-B6AF-8D0D25211B9C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00B6E5-6479-4670-8A67-A6A46E9F89FE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848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 Competitor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知る理論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600" y="1073150"/>
            <a:ext cx="8915400" cy="5508625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000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lang="en-US" altLang="ja-JP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.0 </a:t>
            </a:r>
            <a:r>
              <a:rPr lang="ja-JP" altLang="en-US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目的</a:t>
            </a:r>
            <a:endParaRPr lang="en-US" altLang="ja-JP" sz="2000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5.0.3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差別化要因を知る。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顧客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の価値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顧客の活動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(3)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自社のリソース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(4)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自社の活動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5.0.4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ブルーオーシャンの意味を知って会社ででかい顔をする。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×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誰もいない海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○ レッドオーシャンの中にある罠がしかけられた養殖場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5.0.5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トレードオフを知る。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1855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Company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知る理論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600" y="1073150"/>
            <a:ext cx="8915400" cy="5508625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6.0 </a:t>
            </a:r>
            <a:r>
              <a:rPr lang="ja-JP" altLang="en-US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目的</a:t>
            </a:r>
            <a:endParaRPr lang="en-US" altLang="ja-JP" sz="2000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6.0.1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自社のリソースを知る。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 3M + KI</a:t>
            </a:r>
          </a:p>
          <a:p>
            <a:pPr marL="0" indent="0">
              <a:buNone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Men</a:t>
            </a:r>
          </a:p>
          <a:p>
            <a:pPr marL="0" indent="0">
              <a:buNone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Materials</a:t>
            </a:r>
          </a:p>
          <a:p>
            <a:pPr marL="0" indent="0">
              <a:buNone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Money</a:t>
            </a:r>
          </a:p>
          <a:p>
            <a:pPr marL="0" indent="0">
              <a:buNone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④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Knowledge, Information</a:t>
            </a: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7S</a:t>
            </a:r>
          </a:p>
          <a:p>
            <a:pPr marL="0" indent="0">
              <a:buNone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Structure</a:t>
            </a:r>
          </a:p>
          <a:p>
            <a:pPr marL="0" indent="0">
              <a:buNone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System</a:t>
            </a:r>
          </a:p>
          <a:p>
            <a:pPr marL="0" indent="0">
              <a:buNone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Strategy</a:t>
            </a:r>
          </a:p>
          <a:p>
            <a:pPr marL="0" indent="0">
              <a:buNone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④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Skill</a:t>
            </a:r>
          </a:p>
          <a:p>
            <a:pPr marL="0" indent="0">
              <a:buNone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⑤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Staff</a:t>
            </a:r>
          </a:p>
          <a:p>
            <a:pPr marL="0" indent="0">
              <a:buNone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⑥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Style</a:t>
            </a:r>
          </a:p>
          <a:p>
            <a:pPr marL="0" indent="0">
              <a:buNone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⑦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Shared Value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31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8926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Company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知る理論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600" y="1073150"/>
            <a:ext cx="8915400" cy="5508625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6.0 </a:t>
            </a:r>
            <a:r>
              <a:rPr lang="ja-JP" altLang="en-US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目的</a:t>
            </a:r>
            <a:endParaRPr lang="en-US" altLang="ja-JP" sz="2000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6.0.2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自社の活動を知る。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製品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サービスを作るまでの活動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収益、学習を考慮した活動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6.0.3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価値の源泉、差別化要因を知る。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VRIO</a:t>
            </a: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コアコンピタンス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6.0.4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収益の流れを知る。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B/S</a:t>
            </a:r>
            <a:r>
              <a:rPr lang="ja-JP" altLang="en-US" sz="20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P/L</a:t>
            </a:r>
            <a:r>
              <a:rPr lang="ja-JP" altLang="en-US" sz="20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CF</a:t>
            </a: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財務分析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32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3100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目指せ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！！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600" y="1911350"/>
            <a:ext cx="8686800" cy="3508375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sz="4000" b="1" i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Crafting Strategy</a:t>
            </a:r>
          </a:p>
          <a:p>
            <a:pPr marL="0" indent="0" algn="ctr">
              <a:buNone/>
            </a:pPr>
            <a:endParaRPr kumimoji="1" lang="en-US" altLang="ja-JP" sz="1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algn="ctr">
              <a:buNone/>
            </a:pPr>
            <a:r>
              <a:rPr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＋</a:t>
            </a:r>
            <a:endParaRPr kumimoji="1" lang="en-US" altLang="ja-JP" sz="4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algn="ctr">
              <a:buNone/>
            </a:pPr>
            <a:endParaRPr lang="en-US" altLang="ja-JP" sz="1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 algn="ctr">
              <a:buNone/>
            </a:pPr>
            <a:r>
              <a:rPr kumimoji="1" lang="en-US" altLang="ja-JP" sz="4000" b="1" i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Knowledge</a:t>
            </a:r>
            <a:r>
              <a:rPr kumimoji="1" lang="ja-JP" altLang="en-US" sz="4000" b="1" i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4000" b="1" i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Creating</a:t>
            </a:r>
            <a:r>
              <a:rPr kumimoji="1" lang="ja-JP" altLang="en-US" sz="4000" b="1" i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4000" b="1" i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Strategy</a:t>
            </a:r>
            <a:endParaRPr kumimoji="1" lang="ja-JP" altLang="en-US" sz="4000" b="1" i="1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33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299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>
          <a:xfrm>
            <a:off x="290050" y="1834592"/>
            <a:ext cx="8538065" cy="4479520"/>
          </a:xfrm>
        </p:spPr>
        <p:txBody>
          <a:bodyPr anchor="t"/>
          <a:lstStyle/>
          <a:p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MSU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教育について</a:t>
            </a:r>
            <a:endParaRPr lang="en-US" altLang="ja-JP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1.1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目的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1.2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目的達成方法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 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攻めのビジネスとは何か</a:t>
            </a:r>
            <a:endParaRPr lang="en-US" altLang="ja-JP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2.1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攻め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のビジネスの定義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 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攻めのビジネスをどのように作成するか</a:t>
            </a:r>
            <a:endParaRPr lang="en-US" altLang="ja-JP" b="1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3.1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攻めのビジネス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の表現（アウトプット）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3.2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攻めの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ビジネスに必要な情報（インプット）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3.3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攻めの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ビジネス作成のプロセス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146" name="日付プレースホルダ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A88DF6-47E8-4C9D-BBC9-FD2193C421DA}" type="datetime1">
              <a:rPr lang="ja-JP" altLang="en-US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2015/6/27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47" name="スライド番号プレースホル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9A6E9A-028A-42AD-9D7E-0136C0B4DEB4}" type="slidenum">
              <a:rPr lang="en-US" altLang="ja-JP" sz="90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90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49" name="AutoShape 27" descr="s"/>
          <p:cNvSpPr>
            <a:spLocks noChangeAspect="1" noChangeArrowheads="1"/>
          </p:cNvSpPr>
          <p:nvPr/>
        </p:nvSpPr>
        <p:spPr bwMode="auto">
          <a:xfrm>
            <a:off x="3529013" y="1638300"/>
            <a:ext cx="952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endParaRPr lang="ja-JP" altLang="en-US" sz="9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287613" y="1181100"/>
            <a:ext cx="8126412" cy="739140"/>
          </a:xfrm>
        </p:spPr>
        <p:txBody>
          <a:bodyPr/>
          <a:lstStyle/>
          <a:p>
            <a:r>
              <a:rPr lang="ja-JP" altLang="en-US" sz="3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</a:t>
            </a:r>
            <a:r>
              <a:rPr lang="en-US" altLang="ja-JP" sz="3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3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 目次</a:t>
            </a:r>
          </a:p>
        </p:txBody>
      </p:sp>
    </p:spTree>
    <p:extLst>
      <p:ext uri="{BB962C8B-B14F-4D97-AF65-F5344CB8AC3E}">
        <p14:creationId xmlns:p14="http://schemas.microsoft.com/office/powerpoint/2010/main" val="395520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今まで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吉川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部長と</a:t>
            </a:r>
            <a:r>
              <a:rPr lang="en-US" altLang="ja-JP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部の仲間たち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 descr="http://news.selfdoctor.net/wp/wp-content/uploads/2013/11/OZPA_4mukachakka500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229795"/>
            <a:ext cx="38100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allabout.co.jp/gm/article/63793/00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825" y="371475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吹き出し 6"/>
          <p:cNvSpPr/>
          <p:nvPr/>
        </p:nvSpPr>
        <p:spPr bwMode="auto">
          <a:xfrm>
            <a:off x="4661564" y="1339702"/>
            <a:ext cx="3780687" cy="1527048"/>
          </a:xfrm>
          <a:prstGeom prst="wedgeRoundRectCallout">
            <a:avLst>
              <a:gd name="adj1" fmla="val -106692"/>
              <a:gd name="adj2" fmla="val 7494"/>
              <a:gd name="adj3" fmla="val 16667"/>
            </a:avLst>
          </a:prstGeom>
          <a:solidFill>
            <a:schemeClr val="bg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GS創英角ｺﾞｼｯｸUB" pitchFamily="50" charset="-128"/>
                <a:ea typeface="HGS創英角ｺﾞｼｯｸUB" pitchFamily="50" charset="-128"/>
              </a:rPr>
              <a:t>残業代が減らない～</a:t>
            </a:r>
            <a:endParaRPr kumimoji="1" lang="ja-JP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 rot="19907893">
            <a:off x="1186091" y="1796495"/>
            <a:ext cx="981566" cy="152535"/>
          </a:xfrm>
          <a:prstGeom prst="rect">
            <a:avLst/>
          </a:prstGeom>
          <a:solidFill>
            <a:schemeClr val="tx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GS創英角ｺﾞｼｯｸUB" pitchFamily="50" charset="-128"/>
              <a:ea typeface="HGS創英角ｺﾞｼｯｸUB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 rot="18823239">
            <a:off x="6303896" y="4936643"/>
            <a:ext cx="981566" cy="152535"/>
          </a:xfrm>
          <a:prstGeom prst="rect">
            <a:avLst/>
          </a:prstGeom>
          <a:solidFill>
            <a:schemeClr val="tx1"/>
          </a:solidFill>
          <a:ln w="9525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GS創英角ｺﾞｼｯｸUB" pitchFamily="50" charset="-128"/>
              <a:ea typeface="HGS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172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 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攻めのビジネスとは何</a:t>
            </a:r>
            <a:r>
              <a:rPr lang="ja-JP" altLang="en-US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sz="2000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2.1 </a:t>
            </a:r>
            <a:r>
              <a:rPr lang="ja-JP" altLang="en-US" sz="2000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攻めのビジネスの</a:t>
            </a:r>
            <a:r>
              <a:rPr lang="ja-JP" altLang="en-US" sz="2000" b="1" u="sng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定義</a:t>
            </a:r>
            <a:endParaRPr lang="en-US" altLang="ja-JP" sz="2000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2.1.1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長期的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Mission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（使命）、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Vision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（目標）、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Value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（価値感）を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中心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としたビジネスである。</a:t>
            </a: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2.1.2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ある市場において、顧客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に価値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を提供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し（顧客に選ばれ）、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競合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比べ卓越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した利益をあげるビジネスである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2.1.3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投資のリスクをともなうビジネスである。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299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 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攻めのビジネスをどのように作成するか</a:t>
            </a:r>
            <a:endParaRPr kumimoji="1" lang="ja-JP" altLang="en-US" b="1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599" y="1073150"/>
            <a:ext cx="8915401" cy="5508625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000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3.1 </a:t>
            </a:r>
            <a:r>
              <a:rPr lang="ja-JP" altLang="en-US" sz="2000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攻めのビジネスを作成する方法</a:t>
            </a:r>
            <a:endParaRPr lang="en-US" altLang="ja-JP" sz="2000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3.1.1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攻めのビジネスの表現（アウトプット）を学ぶ。</a:t>
            </a: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背景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セグメント（市場）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(3)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製品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サービス名</a:t>
            </a: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(4)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コンセプト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(5)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ビジネスモデル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(6)  4C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(7)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競争優位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(8)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組織体制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(9)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戦略目標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(10)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数値目標（収益推移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フェルミ推定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(11) 3C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2999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 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攻めのビジネスをどのように作成するか</a:t>
            </a:r>
            <a:endParaRPr kumimoji="1" lang="ja-JP" altLang="en-US" b="1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599" y="1073150"/>
            <a:ext cx="8915401" cy="5508625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000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3.1 </a:t>
            </a:r>
            <a:r>
              <a:rPr lang="ja-JP" altLang="en-US" sz="2000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攻めのビジネスを作成する方法</a:t>
            </a:r>
            <a:endParaRPr lang="en-US" altLang="ja-JP" sz="2000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3.1.2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攻めのビジネスに必要な情報（インプット）を学ぶ。</a:t>
            </a: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(1)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固定的情報：理論（使い方含む）</a:t>
            </a:r>
          </a:p>
          <a:p>
            <a:pPr marL="0" indent="0">
              <a:buNone/>
            </a:pPr>
            <a:r>
              <a:rPr lang="ja-JP" altLang="en-US" sz="2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ja-JP" altLang="en-US" sz="2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</a:t>
            </a:r>
            <a:r>
              <a:rPr lang="en-US" altLang="ja-JP" sz="2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(2) </a:t>
            </a:r>
            <a:r>
              <a:rPr lang="ja-JP" altLang="en-US" sz="2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変動的情報：情報の取得元（取得方法含む）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2474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 </a:t>
            </a:r>
            <a:r>
              <a:rPr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攻めのビジネスをどのように作成するか</a:t>
            </a:r>
            <a:endParaRPr kumimoji="1" lang="ja-JP" altLang="en-US" b="1" u="sng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599" y="1073150"/>
            <a:ext cx="8915401" cy="5508625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000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3.1 </a:t>
            </a:r>
            <a:r>
              <a:rPr lang="ja-JP" altLang="en-US" sz="2000" b="1" u="sng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攻めのビジネスを作成する方法</a:t>
            </a:r>
            <a:endParaRPr lang="en-US" altLang="ja-JP" sz="2000" b="1" u="sng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3.1.3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攻めのビジネス作成のプロセスを学ぶ。</a:t>
            </a:r>
          </a:p>
          <a:p>
            <a:pPr marL="0" indent="0">
              <a:buNone/>
            </a:pP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1)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アイデア出し（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 ⇒ 1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①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以下の観点等から大まかな方向性を決める。</a:t>
            </a: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PEST</a:t>
            </a:r>
          </a:p>
          <a:p>
            <a:pPr marL="0" indent="0">
              <a:buNone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会社内ニーズ</a:t>
            </a: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  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興味分野</a:t>
            </a: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② 以下の観点等から良さそうなアイデアを決める。</a:t>
            </a: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  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a)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視点変換：オズボーンのチェックリスト（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SCAMPER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  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b)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視点拡張：マインドマップ、マンダラート、ロジックツリー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endParaRPr lang="en-US" altLang="ja-JP" sz="20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                    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SNC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マップ（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Service, Needs, Customer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  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c)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大量生産：ブレインストーミング</a:t>
            </a:r>
          </a:p>
          <a:p>
            <a:pPr marL="0" indent="0"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  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d)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簡単評価：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IFTR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リスト（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Impact, Feasibility,</a:t>
            </a:r>
          </a:p>
          <a:p>
            <a:pPr marL="0" indent="0">
              <a:buNone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                                               Time-Span, Risk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F1D243-B1B6-4C9F-B0AA-FE378A648875}" type="datetime1">
              <a:rPr lang="ja-JP" altLang="en-US" smtClean="0"/>
              <a:pPr>
                <a:defRPr/>
              </a:pPr>
              <a:t>2015/6/27</a:t>
            </a:fld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CF1D4-5B0B-4E92-B4E6-E28051D2F37C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087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ブライセンフォーマット">
  <a:themeElements>
    <a:clrScheme name="ブライセンフォーマット 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99FF99"/>
      </a:accent1>
      <a:accent2>
        <a:srgbClr val="FF0000"/>
      </a:accent2>
      <a:accent3>
        <a:srgbClr val="FFFFFF"/>
      </a:accent3>
      <a:accent4>
        <a:srgbClr val="000000"/>
      </a:accent4>
      <a:accent5>
        <a:srgbClr val="CAFFCA"/>
      </a:accent5>
      <a:accent6>
        <a:srgbClr val="E70000"/>
      </a:accent6>
      <a:hlink>
        <a:srgbClr val="99CCFF"/>
      </a:hlink>
      <a:folHlink>
        <a:srgbClr val="FF9933"/>
      </a:folHlink>
    </a:clrScheme>
    <a:fontScheme name="ブライセンフォーマット">
      <a:majorFont>
        <a:latin typeface="HGS創英角ｺﾞｼｯｸUB"/>
        <a:ea typeface="HGS創英角ｺﾞｼｯｸUB"/>
        <a:cs typeface=""/>
      </a:majorFont>
      <a:minorFont>
        <a:latin typeface="HGS創英角ｺﾞｼｯｸUB"/>
        <a:ea typeface="HGS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ja-JP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GS創英角ｺﾞｼｯｸUB" pitchFamily="50" charset="-128"/>
            <a:ea typeface="HGS創英角ｺﾞｼｯｸUB" pitchFamily="50" charset="-128"/>
          </a:defRPr>
        </a:defPPr>
      </a:lstStyle>
    </a:spDef>
    <a:lnDef>
      <a:spPr bwMode="auto">
        <a:solidFill>
          <a:schemeClr val="bg1"/>
        </a:solidFill>
        <a:ln w="9525" cap="rnd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ブライセンフォーマッ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ブライセンフォーマッ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ブライセンフォーマッ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ブライセンフォーマッ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ブライセンフォーマッ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ブライセンフォーマッ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ブライセンフォーマッ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ブライセンフォーマット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FF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CAFFCA"/>
        </a:accent5>
        <a:accent6>
          <a:srgbClr val="E70000"/>
        </a:accent6>
        <a:hlink>
          <a:srgbClr val="6699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ブライセンフォーマット 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FF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CAFFCA"/>
        </a:accent5>
        <a:accent6>
          <a:srgbClr val="E70000"/>
        </a:accent6>
        <a:hlink>
          <a:srgbClr val="99CCFF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Settings\Administrator\デスクトップ\ブライセンフォーマット.pot</Template>
  <TotalTime>32179</TotalTime>
  <Words>2389</Words>
  <Application>Microsoft Office PowerPoint</Application>
  <PresentationFormat>画面に合わせる (4:3)</PresentationFormat>
  <Paragraphs>414</Paragraphs>
  <Slides>33</Slides>
  <Notes>11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4" baseType="lpstr">
      <vt:lpstr>ブライセンフォーマット</vt:lpstr>
      <vt:lpstr>“超”タイムレコちゃん 発表会</vt:lpstr>
      <vt:lpstr>全体目次</vt:lpstr>
      <vt:lpstr>第1部  “超”タイムレコちゃんのある未来</vt:lpstr>
      <vt:lpstr>第1部 目次</vt:lpstr>
      <vt:lpstr>1 今までの吉川部長とSI部の仲間たち</vt:lpstr>
      <vt:lpstr>2 攻めのビジネスとは何か</vt:lpstr>
      <vt:lpstr>3 攻めのビジネスをどのように作成するか</vt:lpstr>
      <vt:lpstr>3 攻めのビジネスをどのように作成するか</vt:lpstr>
      <vt:lpstr>3 攻めのビジネスをどのように作成するか</vt:lpstr>
      <vt:lpstr>3 攻めのビジネスをどのように作成するか</vt:lpstr>
      <vt:lpstr>第2部 理論について</vt:lpstr>
      <vt:lpstr>第2部 目次①</vt:lpstr>
      <vt:lpstr>第2部 目次②</vt:lpstr>
      <vt:lpstr>第2部 目次③</vt:lpstr>
      <vt:lpstr>第2部 目次④</vt:lpstr>
      <vt:lpstr>第2部 目次⑤</vt:lpstr>
      <vt:lpstr>第2部 目次⑥</vt:lpstr>
      <vt:lpstr>第2部 目次⑦</vt:lpstr>
      <vt:lpstr>第2部 目次⑧</vt:lpstr>
      <vt:lpstr>1 理論とは</vt:lpstr>
      <vt:lpstr>1 理論とは</vt:lpstr>
      <vt:lpstr>1 理論とは ～おまけ 経営学いろいろ～</vt:lpstr>
      <vt:lpstr>1 理論とは ～おまけ 世界で一番有名な日本の経営学者～</vt:lpstr>
      <vt:lpstr>2 アイデア出しの理論</vt:lpstr>
      <vt:lpstr>3 全体をつかむ理論</vt:lpstr>
      <vt:lpstr>4 Customerを知る理論</vt:lpstr>
      <vt:lpstr>4 Customerを知る理論</vt:lpstr>
      <vt:lpstr>4 Customerを知る理論</vt:lpstr>
      <vt:lpstr>5 Competitorを知る理論</vt:lpstr>
      <vt:lpstr>5 Competitorを知る理論</vt:lpstr>
      <vt:lpstr>6 Companyを知る理論</vt:lpstr>
      <vt:lpstr>6 Companyを知る理論</vt:lpstr>
      <vt:lpstr>目指せ！！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社内管理（優先度：特A）</dc:title>
  <dc:creator>yoshikawa</dc:creator>
  <cp:lastModifiedBy>proto-type-00</cp:lastModifiedBy>
  <cp:revision>2241</cp:revision>
  <cp:lastPrinted>2013-12-19T08:55:37Z</cp:lastPrinted>
  <dcterms:created xsi:type="dcterms:W3CDTF">2007-10-03T07:22:47Z</dcterms:created>
  <dcterms:modified xsi:type="dcterms:W3CDTF">2015-06-27T07:25:53Z</dcterms:modified>
</cp:coreProperties>
</file>