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6" r:id="rId5"/>
    <p:sldId id="259" r:id="rId6"/>
    <p:sldId id="260" r:id="rId7"/>
    <p:sldId id="261" r:id="rId8"/>
    <p:sldId id="262" r:id="rId9"/>
    <p:sldId id="263" r:id="rId10"/>
    <p:sldId id="272" r:id="rId11"/>
    <p:sldId id="264" r:id="rId12"/>
    <p:sldId id="270" r:id="rId13"/>
    <p:sldId id="27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33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CB7BF-5B43-4E56-8D72-F3BE15FE31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C1878A-729D-4F63-ABB3-D8B41D37D5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9BB25E-7C74-4637-A828-7B2DA78F9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8A68B-D6F6-4B1F-BA37-81B29F837344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EB583D-0083-4931-9CA5-D3033F536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C10537-9479-4CA7-968F-127326DF9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5F3B1-D952-485B-A47A-68D3D5FF1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89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97FCE-288B-4142-BC39-ADD9802D7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9B1EB0-CF83-4B29-8D03-BA4AEDB62F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8CFC38-F242-4E39-80ED-3F330C4EA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8A68B-D6F6-4B1F-BA37-81B29F837344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C90422-70FD-4342-BB9C-7ABC5C9D1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5C2D57-79DF-4CE8-835D-AA888E13D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5F3B1-D952-485B-A47A-68D3D5FF1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865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D74BB7-2284-4B46-9775-94CD62146C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299CE2-F6EB-4FA2-B8F6-0B763A094B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0858BF-02C5-464A-8CC8-28B7415A4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8A68B-D6F6-4B1F-BA37-81B29F837344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BE1A28-03A3-4421-B285-CC6CA95AD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70B9F6-B15D-441D-A132-7C9DE4E19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5F3B1-D952-485B-A47A-68D3D5FF1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190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94929-D167-48C9-AFB0-E87DEF58C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3DD7BF-3413-4497-8A2A-6F8E46803B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D8C9D-0859-4C9B-A48A-D3FC24E91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8A68B-D6F6-4B1F-BA37-81B29F837344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7F50A1-2790-4A9C-B6BC-9C4797A8D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5C0F08-D494-4AD2-B895-1B7B5E0FE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5F3B1-D952-485B-A47A-68D3D5FF1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464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01C7D-9E4C-4B09-B996-7FA3B6D42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AEDFBA-AB7D-4606-B3C0-7356AF21DB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A2E6D2-99A7-4A24-87D5-E944019B3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8A68B-D6F6-4B1F-BA37-81B29F837344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D389B-73EC-44C2-9487-C27449DDD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A95CAA-D26E-4D0F-B0D4-405C10816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5F3B1-D952-485B-A47A-68D3D5FF1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421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35A18-B145-4A77-B7DC-1B171A5E5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BB6C32-F86D-44E1-97AD-B296BB0D03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424B9D-3580-4099-8DF7-968D062538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ADDA13-F6D7-4006-A411-27D0AE1E3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8A68B-D6F6-4B1F-BA37-81B29F837344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A6F5A9-B1BE-45F0-8FD2-E48E615B4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829072-9E62-4CEF-A0D0-53F530FB1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5F3B1-D952-485B-A47A-68D3D5FF1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945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1CB0E-456E-4EE9-94E5-522325D11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02E98-C36F-4C40-AAFD-0453EBF9CA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222C0F-FEE9-483B-ACB7-BF01108452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09B2A3-97DF-4EE2-99AA-C7AB1CBB5D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F8D755-06E5-455A-8FF1-98051B447F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AE208E-F5D4-44FA-9A92-692D088E2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8A68B-D6F6-4B1F-BA37-81B29F837344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0B73FE-D6B3-4E50-AB87-8E915C1DF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58C93E-9FCC-49A0-B315-065657F80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5F3B1-D952-485B-A47A-68D3D5FF1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768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071C9-667E-4148-AAA2-71274FCB3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FC88CD-7F58-4960-8F85-3421C2A46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8A68B-D6F6-4B1F-BA37-81B29F837344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1CD551-5B57-4260-8268-5C390AD84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061A33-91E8-470D-B8F7-F2E1209BF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5F3B1-D952-485B-A47A-68D3D5FF1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7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43D9E5-C1D5-470E-B9FD-8907686CF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8A68B-D6F6-4B1F-BA37-81B29F837344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38A858-2019-4884-9533-810BD24E8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5F474F-41D7-47B2-8B55-EF942D4E0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5F3B1-D952-485B-A47A-68D3D5FF1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778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7BD68-D49B-4C97-8737-B7018E484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9753B0-1114-4F2D-A3D3-7D95686C05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99C549-875F-4215-9656-2EA1E0BD5F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529E12-12F9-4A03-A912-9F1B1E547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8A68B-D6F6-4B1F-BA37-81B29F837344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FCF612-1FF7-436B-8957-209746F8C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AE1767-3CB2-4BE2-980C-03AD3B93E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5F3B1-D952-485B-A47A-68D3D5FF1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8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42FCB-4C3B-42B0-86C6-0A7B565EE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FC17E6-B4D2-47CA-957A-CA01DC9AD2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74ADEF-B965-42E2-A8D0-5A29805833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66AD1D-1159-4CC2-806E-2067760E6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8A68B-D6F6-4B1F-BA37-81B29F837344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D5EBC-EEC9-4A2A-840A-671414AD4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C62DFD-9635-4240-ADCB-71EBA0A34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5F3B1-D952-485B-A47A-68D3D5FF1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114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D14172-0AA3-4D9A-926E-965510406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A1FBA0-3C2A-4702-BD3C-340BFEFF4C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6F43B5-3DE9-4DE2-90A0-3C5B18BEC8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C8A68B-D6F6-4B1F-BA37-81B29F837344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5845D5-9AF0-4E59-B033-27D88C99BC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DC1455-EF07-449B-BF92-133D7A079E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C5F3B1-D952-485B-A47A-68D3D5FF1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09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3B8B37A-ECA0-4392-99DF-7F02BFD565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4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BB81AA-1D93-4BA8-A2FC-7D9A50F45B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431339"/>
          </a:xfrm>
        </p:spPr>
        <p:txBody>
          <a:bodyPr>
            <a:normAutofit/>
          </a:bodyPr>
          <a:lstStyle/>
          <a:p>
            <a:r>
              <a:rPr lang="en-US" sz="4000"/>
              <a:t>BMD Simulation </a:t>
            </a:r>
            <a:r>
              <a:rPr lang="en-US" sz="4000" dirty="0"/>
              <a:t>Progress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1294D9-3876-4650-A1CF-955BC2FF07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rmAutofit/>
          </a:bodyPr>
          <a:lstStyle/>
          <a:p>
            <a:r>
              <a:rPr lang="en-US" sz="2000" dirty="0"/>
              <a:t>Oct.5 Meeting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Subtitle 2">
            <a:extLst>
              <a:ext uri="{FF2B5EF4-FFF2-40B4-BE49-F238E27FC236}">
                <a16:creationId xmlns:a16="http://schemas.microsoft.com/office/drawing/2014/main" id="{2998BAF0-11F9-4DF1-9C0A-B634EE846330}"/>
              </a:ext>
            </a:extLst>
          </p:cNvPr>
          <p:cNvSpPr txBox="1">
            <a:spLocks/>
          </p:cNvSpPr>
          <p:nvPr/>
        </p:nvSpPr>
        <p:spPr>
          <a:xfrm>
            <a:off x="7861738" y="4782151"/>
            <a:ext cx="4330262" cy="6832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By Basma El-Mahdy</a:t>
            </a:r>
          </a:p>
        </p:txBody>
      </p:sp>
    </p:spTree>
    <p:extLst>
      <p:ext uri="{BB962C8B-B14F-4D97-AF65-F5344CB8AC3E}">
        <p14:creationId xmlns:p14="http://schemas.microsoft.com/office/powerpoint/2010/main" val="37284688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122BE90-70D4-4C63-B72C-D0D611C5FD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831" t="32292" r="16127" b="44222"/>
          <a:stretch/>
        </p:blipFill>
        <p:spPr>
          <a:xfrm>
            <a:off x="-43058" y="4594315"/>
            <a:ext cx="12315540" cy="22572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BADE8B9-1956-4954-9055-43E1B220C5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83" r="7783"/>
          <a:stretch/>
        </p:blipFill>
        <p:spPr>
          <a:xfrm>
            <a:off x="122830" y="330318"/>
            <a:ext cx="11646090" cy="435363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D25C600-12F3-431D-A3AC-2467A0FD3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3024" y="0"/>
            <a:ext cx="4488976" cy="420470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solidFill>
                  <a:srgbClr val="FFC000"/>
                </a:solidFill>
              </a:rPr>
              <a:t>SiPM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C64138-ADF7-42BC-A0B2-357F4B0151D7}"/>
              </a:ext>
            </a:extLst>
          </p:cNvPr>
          <p:cNvSpPr/>
          <p:nvPr/>
        </p:nvSpPr>
        <p:spPr>
          <a:xfrm>
            <a:off x="3297183" y="6296407"/>
            <a:ext cx="746783" cy="167232"/>
          </a:xfrm>
          <a:prstGeom prst="rect">
            <a:avLst/>
          </a:prstGeom>
          <a:noFill/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96AF32C-8987-42BB-9D33-A8A73991628D}"/>
              </a:ext>
            </a:extLst>
          </p:cNvPr>
          <p:cNvSpPr/>
          <p:nvPr/>
        </p:nvSpPr>
        <p:spPr>
          <a:xfrm>
            <a:off x="-53618" y="5297248"/>
            <a:ext cx="6057660" cy="167232"/>
          </a:xfrm>
          <a:prstGeom prst="rect">
            <a:avLst/>
          </a:prstGeom>
          <a:noFill/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ACF2EDD-77ED-4C2F-9E83-F114CF15BDFB}"/>
              </a:ext>
            </a:extLst>
          </p:cNvPr>
          <p:cNvSpPr/>
          <p:nvPr/>
        </p:nvSpPr>
        <p:spPr>
          <a:xfrm>
            <a:off x="425027" y="6079566"/>
            <a:ext cx="2356810" cy="167232"/>
          </a:xfrm>
          <a:prstGeom prst="rect">
            <a:avLst/>
          </a:prstGeom>
          <a:noFill/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9802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3D3F2-C867-45A8-8D5A-E76ED78CF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GEANT4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67D7D3B-7284-4BD0-8A78-77C9977F9D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35487"/>
            <a:ext cx="10440391" cy="4222513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53569D5-1850-4E06-B22F-C3E3A345A4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9910" y="109182"/>
            <a:ext cx="5436155" cy="3753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4091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62" r="13262"/>
          <a:stretch/>
        </p:blipFill>
        <p:spPr bwMode="auto">
          <a:xfrm>
            <a:off x="128789" y="168355"/>
            <a:ext cx="10640919" cy="457106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461FE12-F6D4-46C2-9C86-0DC578019F8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3" r="24460"/>
          <a:stretch/>
        </p:blipFill>
        <p:spPr>
          <a:xfrm>
            <a:off x="7066803" y="4198513"/>
            <a:ext cx="4996408" cy="2491132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C629DC3-3E52-4012-8436-DF13320B90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54" t="25968" r="30451" b="10288"/>
          <a:stretch/>
        </p:blipFill>
        <p:spPr>
          <a:xfrm>
            <a:off x="0" y="2563319"/>
            <a:ext cx="6348713" cy="419724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4EB426C-61C1-47D6-AB39-9A9A80B6EA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27" r="15827"/>
          <a:stretch/>
        </p:blipFill>
        <p:spPr>
          <a:xfrm>
            <a:off x="4047344" y="1948721"/>
            <a:ext cx="4122296" cy="190375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AE07940-29B1-4F23-9D86-585C0DCF19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83139" y="289004"/>
            <a:ext cx="6508861" cy="205443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2C25BD7-0DA2-44B6-A266-45A0A0D78F5D}"/>
              </a:ext>
            </a:extLst>
          </p:cNvPr>
          <p:cNvSpPr txBox="1"/>
          <p:nvPr/>
        </p:nvSpPr>
        <p:spPr>
          <a:xfrm>
            <a:off x="7405142" y="5126635"/>
            <a:ext cx="43592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Calling the </a:t>
            </a:r>
            <a:r>
              <a:rPr lang="en-US" dirty="0" err="1"/>
              <a:t>SiPM</a:t>
            </a:r>
            <a:r>
              <a:rPr lang="en-US" dirty="0"/>
              <a:t> by the </a:t>
            </a:r>
            <a:r>
              <a:rPr lang="en-US" dirty="0" err="1"/>
              <a:t>sdManager</a:t>
            </a:r>
            <a:r>
              <a:rPr lang="en-US" dirty="0"/>
              <a:t> to collecting the hits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Running CRY (Shereen working on it)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Extracting the output histograms</a:t>
            </a:r>
          </a:p>
        </p:txBody>
      </p:sp>
    </p:spTree>
    <p:extLst>
      <p:ext uri="{BB962C8B-B14F-4D97-AF65-F5344CB8AC3E}">
        <p14:creationId xmlns:p14="http://schemas.microsoft.com/office/powerpoint/2010/main" val="3121015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 bwMode="auto">
          <a:xfrm>
            <a:off x="2620370" y="1001656"/>
            <a:ext cx="7034362" cy="1627203"/>
          </a:xfrm>
        </p:spPr>
        <p:txBody>
          <a:bodyPr/>
          <a:lstStyle/>
          <a:p>
            <a:pPr algn="l">
              <a:defRPr/>
            </a:pPr>
            <a:r>
              <a:rPr lang="en-US" dirty="0"/>
              <a:t>Contents</a:t>
            </a:r>
            <a:endParaRPr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 bwMode="auto">
          <a:xfrm>
            <a:off x="2620370" y="2672921"/>
            <a:ext cx="8106769" cy="3041786"/>
          </a:xfrm>
        </p:spPr>
        <p:txBody>
          <a:bodyPr>
            <a:normAutofit/>
          </a:bodyPr>
          <a:lstStyle/>
          <a:p>
            <a:pPr marL="457200" indent="-457200" algn="l">
              <a:buFont typeface="Arial"/>
              <a:buChar char="•"/>
              <a:defRPr/>
            </a:pPr>
            <a:r>
              <a:rPr lang="en-US" sz="2800" dirty="0"/>
              <a:t>Material Correction</a:t>
            </a:r>
            <a:endParaRPr dirty="0"/>
          </a:p>
          <a:p>
            <a:pPr marL="457200" indent="-457200" algn="l">
              <a:buFont typeface="Arial"/>
              <a:buChar char="•"/>
              <a:defRPr/>
            </a:pPr>
            <a:r>
              <a:rPr lang="en-US" sz="2800" dirty="0"/>
              <a:t>Geometrical design correction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94FADFF-673D-4486-925D-330F212EC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Spectra of: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1E8FC88-5064-4737-8F36-417B4FC914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EJ200 Scintillator (Emission)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6D222AF7-9BA3-4D16-8CFD-CDB7B4F1AF8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589" y="2505075"/>
            <a:ext cx="4572402" cy="2743441"/>
          </a:xfr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1CF46EF-CB90-4624-8EBF-FE992A1961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WLS (Emission and Absorption)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EA8748D6-8A60-4825-B216-36B60B48BCF8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505813"/>
            <a:ext cx="4266622" cy="3021530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3224C9F-FF63-4F8F-9309-139179E32519}"/>
              </a:ext>
            </a:extLst>
          </p:cNvPr>
          <p:cNvSpPr txBox="1"/>
          <p:nvPr/>
        </p:nvSpPr>
        <p:spPr>
          <a:xfrm>
            <a:off x="1364776" y="5527343"/>
            <a:ext cx="3875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Wavelength (nm) -&gt; Energy (eV)</a:t>
            </a:r>
          </a:p>
          <a:p>
            <a:r>
              <a:rPr lang="en-US" dirty="0"/>
              <a:t>Amplitude -&gt; Intensity (eV)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CBF1F5-5C5E-4E97-868A-E3F2820E3F4B}"/>
              </a:ext>
            </a:extLst>
          </p:cNvPr>
          <p:cNvSpPr txBox="1"/>
          <p:nvPr/>
        </p:nvSpPr>
        <p:spPr>
          <a:xfrm>
            <a:off x="6562858" y="5625152"/>
            <a:ext cx="3875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Wavelength (nm) -&gt; Energy (eV)</a:t>
            </a:r>
          </a:p>
          <a:p>
            <a:r>
              <a:rPr lang="en-US" dirty="0"/>
              <a:t>Amplitude -&gt; Intensity (eV)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BF2CE17-2A05-4701-B6F4-C89181258C7E}"/>
                  </a:ext>
                </a:extLst>
              </p:cNvPr>
              <p:cNvSpPr txBox="1"/>
              <p:nvPr/>
            </p:nvSpPr>
            <p:spPr>
              <a:xfrm>
                <a:off x="4889311" y="804915"/>
                <a:ext cx="6093724" cy="8953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u="none" strike="noStrike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1800" b="0" i="1" u="none" strike="noStrike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0" i="1" u="none" strike="noStrike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u="none" strike="noStrike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ℏ</m:t>
                          </m:r>
                          <m:r>
                            <a:rPr lang="en-US" sz="1800" b="0" i="1" u="none" strike="noStrike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US" sz="1800" b="0" i="1" u="none" strike="noStrike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r>
                        <a:rPr lang="en-US" sz="1800" b="0" i="1" u="none" strike="noStrike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dirty="0" smtClean="0">
                              <a:solidFill>
                                <a:srgbClr val="000000"/>
                              </a:solidFill>
                              <a:latin typeface="Calibri" panose="020F0502020204030204" pitchFamily="34" charset="0"/>
                            </a:rPr>
                            <m:t>197.3269804</m:t>
                          </m:r>
                          <m:r>
                            <m:rPr>
                              <m:nor/>
                            </m:rPr>
                            <a:rPr lang="en-US" b="0" i="0" dirty="0" smtClean="0">
                              <a:solidFill>
                                <a:srgbClr val="000000"/>
                              </a:solidFill>
                              <a:latin typeface="Calibri" panose="020F0502020204030204" pitchFamily="34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b="0" i="0" dirty="0" smtClean="0">
                              <a:solidFill>
                                <a:srgbClr val="000000"/>
                              </a:solidFill>
                              <a:latin typeface="Calibri" panose="020F0502020204030204" pitchFamily="34" charset="0"/>
                            </a:rPr>
                            <m:t>eV</m:t>
                          </m:r>
                          <m:r>
                            <m:rPr>
                              <m:nor/>
                            </m:rPr>
                            <a:rPr lang="en-US" b="0" i="0" dirty="0" smtClean="0">
                              <a:solidFill>
                                <a:srgbClr val="000000"/>
                              </a:solidFill>
                              <a:latin typeface="Calibri" panose="020F0502020204030204" pitchFamily="34" charset="0"/>
                            </a:rPr>
                            <m:t>.</m:t>
                          </m:r>
                          <m:r>
                            <m:rPr>
                              <m:nor/>
                            </m:rPr>
                            <a:rPr lang="en-US" b="0" i="0" dirty="0" smtClean="0">
                              <a:solidFill>
                                <a:srgbClr val="000000"/>
                              </a:solidFill>
                              <a:latin typeface="Calibri" panose="020F0502020204030204" pitchFamily="34" charset="0"/>
                            </a:rPr>
                            <m:t>nm</m:t>
                          </m:r>
                          <m:r>
                            <m:rPr>
                              <m:nor/>
                            </m:rPr>
                            <a:rPr lang="en-US" b="0" i="0" dirty="0" smtClean="0">
                              <a:solidFill>
                                <a:srgbClr val="000000"/>
                              </a:solidFill>
                              <a:latin typeface="Calibri" panose="020F0502020204030204" pitchFamily="34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r>
                        <a:rPr lang="en-US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𝐶𝑜𝑛𝑠𝑡</m:t>
                      </m:r>
                      <m:r>
                        <a:rPr lang="en-US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.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BF2CE17-2A05-4701-B6F4-C89181258C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9311" y="804915"/>
                <a:ext cx="6093724" cy="8953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5692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B781E-1152-438D-A599-CE894E38F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Through the use of GSYS2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DC85AB-DA0E-4057-815E-F058DF3337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EJ200 Scintillator (Emission)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0C150F0D-8C0B-4771-B3A7-D82A69829D9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10708" t="7827" r="59165" b="18988"/>
          <a:stretch/>
        </p:blipFill>
        <p:spPr>
          <a:xfrm>
            <a:off x="1284856" y="2634614"/>
            <a:ext cx="2824976" cy="3858262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409894-75C6-4349-BE00-9AE135123B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BCF-92 WLS (Emission and Absorption)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8EDD6BE-ECA1-4EFE-89E3-A5D747FA29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7718" y="312243"/>
            <a:ext cx="4430133" cy="123938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2749C68-F536-449D-AB93-CC4BE41DA81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539" t="7940" r="59925" b="22374"/>
          <a:stretch/>
        </p:blipFill>
        <p:spPr>
          <a:xfrm>
            <a:off x="8819133" y="2592851"/>
            <a:ext cx="3062898" cy="406287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031021D-3A4C-428F-8004-B7597DDCAA3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0539" t="7741" r="59813" b="17198"/>
          <a:stretch/>
        </p:blipFill>
        <p:spPr>
          <a:xfrm>
            <a:off x="5997575" y="2634613"/>
            <a:ext cx="2824976" cy="4021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759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A3D9E4-B149-4207-A3A7-4BB1CDBEC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0953" y="0"/>
            <a:ext cx="5157787" cy="823912"/>
          </a:xfrm>
        </p:spPr>
        <p:txBody>
          <a:bodyPr/>
          <a:lstStyle/>
          <a:p>
            <a:r>
              <a:rPr lang="en-US" dirty="0"/>
              <a:t>EJ200 Scintillator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2C4909-F8FC-4041-BC3A-16F4C50FCE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93" t="17206" r="33171" b="14212"/>
          <a:stretch/>
        </p:blipFill>
        <p:spPr>
          <a:xfrm>
            <a:off x="417099" y="1153777"/>
            <a:ext cx="8573413" cy="547903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F35EBCF-73C2-486D-8D11-36E784EF7685}"/>
              </a:ext>
            </a:extLst>
          </p:cNvPr>
          <p:cNvSpPr txBox="1"/>
          <p:nvPr/>
        </p:nvSpPr>
        <p:spPr>
          <a:xfrm>
            <a:off x="5921351" y="1358175"/>
            <a:ext cx="2756849" cy="253916"/>
          </a:xfrm>
          <a:prstGeom prst="leftArrow">
            <a:avLst>
              <a:gd name="adj1" fmla="val 100000"/>
              <a:gd name="adj2" fmla="val 55252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50" dirty="0"/>
              <a:t>Scintillator efficiency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25C0B2F7-43F1-4A03-ABB8-4083635639E1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 rotWithShape="1">
          <a:blip r:embed="rId3"/>
          <a:srcRect r="1236"/>
          <a:stretch/>
        </p:blipFill>
        <p:spPr bwMode="auto">
          <a:xfrm>
            <a:off x="6974006" y="3361701"/>
            <a:ext cx="4859051" cy="316915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E978361-BFA1-46A7-9866-E00D170A8D73}"/>
              </a:ext>
            </a:extLst>
          </p:cNvPr>
          <p:cNvSpPr txBox="1"/>
          <p:nvPr/>
        </p:nvSpPr>
        <p:spPr>
          <a:xfrm>
            <a:off x="5647664" y="1615330"/>
            <a:ext cx="2756849" cy="253916"/>
          </a:xfrm>
          <a:prstGeom prst="leftArrow">
            <a:avLst>
              <a:gd name="adj1" fmla="val 100000"/>
              <a:gd name="adj2" fmla="val 55252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50" dirty="0"/>
              <a:t>Rise Time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EAE8B48-A560-4DA4-84B0-6B576F9FEA50}"/>
              </a:ext>
            </a:extLst>
          </p:cNvPr>
          <p:cNvSpPr txBox="1"/>
          <p:nvPr/>
        </p:nvSpPr>
        <p:spPr>
          <a:xfrm>
            <a:off x="2900652" y="5058991"/>
            <a:ext cx="2756849" cy="253916"/>
          </a:xfrm>
          <a:prstGeom prst="leftArrow">
            <a:avLst>
              <a:gd name="adj1" fmla="val 100000"/>
              <a:gd name="adj2" fmla="val 55252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50" dirty="0"/>
              <a:t>Refractive index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F6CED0E-A9BC-4D7E-BB0D-A92F2D0DCF4F}"/>
              </a:ext>
            </a:extLst>
          </p:cNvPr>
          <p:cNvSpPr txBox="1"/>
          <p:nvPr/>
        </p:nvSpPr>
        <p:spPr>
          <a:xfrm>
            <a:off x="2890815" y="5312907"/>
            <a:ext cx="2756849" cy="253916"/>
          </a:xfrm>
          <a:prstGeom prst="leftArrow">
            <a:avLst>
              <a:gd name="adj1" fmla="val 100000"/>
              <a:gd name="adj2" fmla="val 55252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50" dirty="0"/>
              <a:t>Absorption length</a:t>
            </a:r>
          </a:p>
        </p:txBody>
      </p:sp>
    </p:spTree>
    <p:extLst>
      <p:ext uri="{BB962C8B-B14F-4D97-AF65-F5344CB8AC3E}">
        <p14:creationId xmlns:p14="http://schemas.microsoft.com/office/powerpoint/2010/main" val="1237923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A3D9E4-B149-4207-A3A7-4BB1CDBEC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0953" y="0"/>
            <a:ext cx="5157787" cy="823912"/>
          </a:xfrm>
        </p:spPr>
        <p:txBody>
          <a:bodyPr/>
          <a:lstStyle/>
          <a:p>
            <a:r>
              <a:rPr lang="en-US" dirty="0"/>
              <a:t>BCF-92 WLS Material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230ABC-39B5-4E78-AB51-3B315B76AA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783" y="1134568"/>
            <a:ext cx="8298366" cy="565018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EAE8B48-A560-4DA4-84B0-6B576F9FEA50}"/>
              </a:ext>
            </a:extLst>
          </p:cNvPr>
          <p:cNvSpPr txBox="1"/>
          <p:nvPr/>
        </p:nvSpPr>
        <p:spPr>
          <a:xfrm>
            <a:off x="6594140" y="2198494"/>
            <a:ext cx="2756849" cy="253916"/>
          </a:xfrm>
          <a:prstGeom prst="leftArrow">
            <a:avLst>
              <a:gd name="adj1" fmla="val 100000"/>
              <a:gd name="adj2" fmla="val 55252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50" dirty="0"/>
              <a:t>Refractive index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F6CED0E-A9BC-4D7E-BB0D-A92F2D0DCF4F}"/>
              </a:ext>
            </a:extLst>
          </p:cNvPr>
          <p:cNvSpPr txBox="1"/>
          <p:nvPr/>
        </p:nvSpPr>
        <p:spPr>
          <a:xfrm>
            <a:off x="4649335" y="6154598"/>
            <a:ext cx="2756849" cy="253916"/>
          </a:xfrm>
          <a:prstGeom prst="leftArrow">
            <a:avLst>
              <a:gd name="adj1" fmla="val 100000"/>
              <a:gd name="adj2" fmla="val 55252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50" dirty="0"/>
              <a:t>Decay time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FC7B850-53A8-4562-98E0-C65ECA5132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3683" y="3644756"/>
            <a:ext cx="5182601" cy="3140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305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A3D9E4-B149-4207-A3A7-4BB1CDBEC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0953" y="0"/>
            <a:ext cx="5157787" cy="823912"/>
          </a:xfrm>
        </p:spPr>
        <p:txBody>
          <a:bodyPr/>
          <a:lstStyle/>
          <a:p>
            <a:r>
              <a:rPr lang="en-US" dirty="0" err="1"/>
              <a:t>SiPM</a:t>
            </a:r>
            <a:r>
              <a:rPr lang="en-US" dirty="0"/>
              <a:t> Material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9AC0C33-7F72-4D4C-A310-317F477865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060" y="1370526"/>
            <a:ext cx="9780671" cy="250396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EAE8B48-A560-4DA4-84B0-6B576F9FEA50}"/>
              </a:ext>
            </a:extLst>
          </p:cNvPr>
          <p:cNvSpPr txBox="1"/>
          <p:nvPr/>
        </p:nvSpPr>
        <p:spPr>
          <a:xfrm>
            <a:off x="4717575" y="2536042"/>
            <a:ext cx="2756849" cy="253916"/>
          </a:xfrm>
          <a:prstGeom prst="leftArrow">
            <a:avLst>
              <a:gd name="adj1" fmla="val 100000"/>
              <a:gd name="adj2" fmla="val 55252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50" dirty="0" err="1">
                <a:solidFill>
                  <a:schemeClr val="accent2">
                    <a:lumMod val="75000"/>
                  </a:schemeClr>
                </a:solidFill>
              </a:rPr>
              <a:t>Chernkov</a:t>
            </a:r>
            <a:r>
              <a:rPr lang="en-US" sz="1050" dirty="0">
                <a:solidFill>
                  <a:schemeClr val="accent2">
                    <a:lumMod val="75000"/>
                  </a:schemeClr>
                </a:solidFill>
              </a:rPr>
              <a:t> parameter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F15427-1B19-4E32-A572-46E5746465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3235" y="4135272"/>
            <a:ext cx="8520853" cy="224314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AC148F8-EB94-44FB-96AC-B5DDA9600711}"/>
              </a:ext>
            </a:extLst>
          </p:cNvPr>
          <p:cNvSpPr txBox="1"/>
          <p:nvPr/>
        </p:nvSpPr>
        <p:spPr>
          <a:xfrm>
            <a:off x="4777523" y="2789466"/>
            <a:ext cx="2756849" cy="253916"/>
          </a:xfrm>
          <a:prstGeom prst="leftArrow">
            <a:avLst>
              <a:gd name="adj1" fmla="val 100000"/>
              <a:gd name="adj2" fmla="val 55252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50" dirty="0"/>
              <a:t>Refractive index</a:t>
            </a:r>
          </a:p>
        </p:txBody>
      </p:sp>
    </p:spTree>
    <p:extLst>
      <p:ext uri="{BB962C8B-B14F-4D97-AF65-F5344CB8AC3E}">
        <p14:creationId xmlns:p14="http://schemas.microsoft.com/office/powerpoint/2010/main" val="3398778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64C8C5F-34AE-4ACD-8EE4-36E92F2D79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3899" y="115416"/>
            <a:ext cx="10238724" cy="5236681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C493E05-93F4-4E2C-A9ED-FF6D31F97B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414513"/>
            <a:ext cx="11316505" cy="144348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299D05C-19AD-40E7-8986-751486268A86}"/>
              </a:ext>
            </a:extLst>
          </p:cNvPr>
          <p:cNvSpPr/>
          <p:nvPr/>
        </p:nvSpPr>
        <p:spPr>
          <a:xfrm>
            <a:off x="2534744" y="6465579"/>
            <a:ext cx="1832540" cy="167232"/>
          </a:xfrm>
          <a:prstGeom prst="rect">
            <a:avLst/>
          </a:prstGeom>
          <a:noFill/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52DFD91-3A16-4698-9F1E-3E7E8EB0B92D}"/>
              </a:ext>
            </a:extLst>
          </p:cNvPr>
          <p:cNvSpPr/>
          <p:nvPr/>
        </p:nvSpPr>
        <p:spPr>
          <a:xfrm>
            <a:off x="313899" y="5744519"/>
            <a:ext cx="4219433" cy="167232"/>
          </a:xfrm>
          <a:prstGeom prst="rect">
            <a:avLst/>
          </a:prstGeom>
          <a:noFill/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020114-DC15-4021-9ABE-8880BE6C6FD8}"/>
              </a:ext>
            </a:extLst>
          </p:cNvPr>
          <p:cNvSpPr/>
          <p:nvPr/>
        </p:nvSpPr>
        <p:spPr>
          <a:xfrm>
            <a:off x="313899" y="6331377"/>
            <a:ext cx="1899309" cy="134202"/>
          </a:xfrm>
          <a:prstGeom prst="rect">
            <a:avLst/>
          </a:prstGeom>
          <a:noFill/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A152D8-6C12-4525-BF01-78C91C9F3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9957" y="-18505"/>
            <a:ext cx="3792940" cy="201107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EJ200 Scintillation Bar Geometry</a:t>
            </a:r>
          </a:p>
        </p:txBody>
      </p:sp>
    </p:spTree>
    <p:extLst>
      <p:ext uri="{BB962C8B-B14F-4D97-AF65-F5344CB8AC3E}">
        <p14:creationId xmlns:p14="http://schemas.microsoft.com/office/powerpoint/2010/main" val="40923092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BADE8B9-1956-4954-9055-43E1B220C5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78" t="19288" b="17197"/>
          <a:stretch/>
        </p:blipFill>
        <p:spPr>
          <a:xfrm>
            <a:off x="122830" y="330318"/>
            <a:ext cx="11646090" cy="435363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2362412-6F9F-4BB1-A7E9-6D37B66E05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7583" y="4490113"/>
            <a:ext cx="12307166" cy="236788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D25C600-12F3-431D-A3AC-2467A0FD3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0194" y="146761"/>
            <a:ext cx="4488976" cy="185946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C000"/>
                </a:solidFill>
              </a:rPr>
              <a:t>BCF-92 Wavelength Shifting Fibers Geometry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C64138-ADF7-42BC-A0B2-357F4B0151D7}"/>
              </a:ext>
            </a:extLst>
          </p:cNvPr>
          <p:cNvSpPr/>
          <p:nvPr/>
        </p:nvSpPr>
        <p:spPr>
          <a:xfrm>
            <a:off x="2975212" y="6451931"/>
            <a:ext cx="832513" cy="167232"/>
          </a:xfrm>
          <a:prstGeom prst="rect">
            <a:avLst/>
          </a:prstGeom>
          <a:noFill/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96AF32C-8987-42BB-9D33-A8A73991628D}"/>
              </a:ext>
            </a:extLst>
          </p:cNvPr>
          <p:cNvSpPr/>
          <p:nvPr/>
        </p:nvSpPr>
        <p:spPr>
          <a:xfrm>
            <a:off x="425027" y="4867511"/>
            <a:ext cx="6057660" cy="167232"/>
          </a:xfrm>
          <a:prstGeom prst="rect">
            <a:avLst/>
          </a:prstGeom>
          <a:noFill/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ACF2EDD-77ED-4C2F-9E83-F114CF15BDFB}"/>
              </a:ext>
            </a:extLst>
          </p:cNvPr>
          <p:cNvSpPr/>
          <p:nvPr/>
        </p:nvSpPr>
        <p:spPr>
          <a:xfrm>
            <a:off x="425027" y="5461380"/>
            <a:ext cx="2109717" cy="167231"/>
          </a:xfrm>
          <a:prstGeom prst="rect">
            <a:avLst/>
          </a:prstGeom>
          <a:noFill/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2954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455</TotalTime>
  <Words>144</Words>
  <Application>Microsoft Office PowerPoint</Application>
  <PresentationFormat>Widescreen</PresentationFormat>
  <Paragraphs>36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Office Theme</vt:lpstr>
      <vt:lpstr>BMD Simulation Progress</vt:lpstr>
      <vt:lpstr>Contents</vt:lpstr>
      <vt:lpstr>Spectra of:</vt:lpstr>
      <vt:lpstr>Through the use of GSYS2</vt:lpstr>
      <vt:lpstr>PowerPoint Presentation</vt:lpstr>
      <vt:lpstr>PowerPoint Presentation</vt:lpstr>
      <vt:lpstr>PowerPoint Presentation</vt:lpstr>
      <vt:lpstr>EJ200 Scintillation Bar Geometry</vt:lpstr>
      <vt:lpstr>BCF-92 Wavelength Shifting Fibers Geometry</vt:lpstr>
      <vt:lpstr>SiPM</vt:lpstr>
      <vt:lpstr>In GEANT4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EJ200Simulation Progress</dc:title>
  <dc:creator>beso</dc:creator>
  <cp:lastModifiedBy>beso mahdy</cp:lastModifiedBy>
  <cp:revision>83</cp:revision>
  <dcterms:created xsi:type="dcterms:W3CDTF">2021-03-21T08:46:34Z</dcterms:created>
  <dcterms:modified xsi:type="dcterms:W3CDTF">2021-10-26T05:40:02Z</dcterms:modified>
</cp:coreProperties>
</file>