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Open Sans" panose="020B0606030504020204" pitchFamily="3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5" d="100"/>
          <a:sy n="95" d="100"/>
        </p:scale>
        <p:origin x="4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074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85399"/>
            <a:ext cx="7556421" cy="2126337"/>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Recommendation of Books using Content Filtering</a:t>
            </a:r>
            <a:endParaRPr lang="en-US" sz="4450" dirty="0"/>
          </a:p>
        </p:txBody>
      </p:sp>
      <p:sp>
        <p:nvSpPr>
          <p:cNvPr id="4" name="Text 1"/>
          <p:cNvSpPr/>
          <p:nvPr/>
        </p:nvSpPr>
        <p:spPr>
          <a:xfrm>
            <a:off x="6280190" y="3751898"/>
            <a:ext cx="7556421" cy="254031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Welcome to our presentation on using content filtering to recommend books to readers. Our system aims to understand the unique interests of each user, considering their reading history, preferences, and even their emotional state. We'll explore the data processing, feature extraction, and model building techniques involved, and discuss the key metrics used to measure the effectiveness of the recommendation system.</a:t>
            </a:r>
            <a:endParaRPr lang="en-US" sz="1750" dirty="0"/>
          </a:p>
        </p:txBody>
      </p:sp>
      <p:sp>
        <p:nvSpPr>
          <p:cNvPr id="5" name="Shape 2"/>
          <p:cNvSpPr/>
          <p:nvPr/>
        </p:nvSpPr>
        <p:spPr>
          <a:xfrm>
            <a:off x="6280190" y="6564273"/>
            <a:ext cx="362903" cy="362903"/>
          </a:xfrm>
          <a:prstGeom prst="roundRect">
            <a:avLst>
              <a:gd name="adj" fmla="val 25194296"/>
            </a:avLst>
          </a:prstGeom>
          <a:no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004060"/>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Introduction to Content-Based Filtering</a:t>
            </a:r>
            <a:endParaRPr lang="en-US" sz="4450" dirty="0"/>
          </a:p>
        </p:txBody>
      </p:sp>
      <p:sp>
        <p:nvSpPr>
          <p:cNvPr id="3" name="Text 1"/>
          <p:cNvSpPr/>
          <p:nvPr/>
        </p:nvSpPr>
        <p:spPr>
          <a:xfrm>
            <a:off x="793790" y="3988594"/>
            <a:ext cx="4251127"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Content-Based Filtering</a:t>
            </a:r>
            <a:endParaRPr lang="en-US" sz="2200" dirty="0"/>
          </a:p>
        </p:txBody>
      </p:sp>
      <p:sp>
        <p:nvSpPr>
          <p:cNvPr id="4" name="Text 2"/>
          <p:cNvSpPr/>
          <p:nvPr/>
        </p:nvSpPr>
        <p:spPr>
          <a:xfrm>
            <a:off x="793790" y="456973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A technique that recommends items based on the user's historical interactions with similar items. By understanding the content of books a user has liked in the past, we can predict which new books they might enjoy.</a:t>
            </a:r>
            <a:endParaRPr lang="en-US" sz="1750" dirty="0"/>
          </a:p>
        </p:txBody>
      </p:sp>
      <p:sp>
        <p:nvSpPr>
          <p:cNvPr id="5" name="Text 3"/>
          <p:cNvSpPr/>
          <p:nvPr/>
        </p:nvSpPr>
        <p:spPr>
          <a:xfrm>
            <a:off x="7599521" y="398859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Benefits</a:t>
            </a:r>
            <a:endParaRPr lang="en-US" sz="2200" dirty="0"/>
          </a:p>
        </p:txBody>
      </p:sp>
      <p:sp>
        <p:nvSpPr>
          <p:cNvPr id="6" name="Text 4"/>
          <p:cNvSpPr/>
          <p:nvPr/>
        </p:nvSpPr>
        <p:spPr>
          <a:xfrm>
            <a:off x="7599521" y="4569738"/>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Personalizes recommendations, avoids cold-start problems, and provides explanations for the recommendations.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74539"/>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Data Preprocessing and Cleaning</a:t>
            </a:r>
            <a:endParaRPr lang="en-US" sz="4450" dirty="0"/>
          </a:p>
        </p:txBody>
      </p:sp>
      <p:sp>
        <p:nvSpPr>
          <p:cNvPr id="4" name="Shape 1"/>
          <p:cNvSpPr/>
          <p:nvPr/>
        </p:nvSpPr>
        <p:spPr>
          <a:xfrm>
            <a:off x="6280190" y="2832259"/>
            <a:ext cx="3664863" cy="2410897"/>
          </a:xfrm>
          <a:prstGeom prst="roundRect">
            <a:avLst>
              <a:gd name="adj" fmla="val 3952"/>
            </a:avLst>
          </a:prstGeom>
          <a:solidFill>
            <a:srgbClr val="D6F5EE"/>
          </a:solidFill>
          <a:ln w="7620">
            <a:solidFill>
              <a:srgbClr val="BCDBD4"/>
            </a:solidFill>
            <a:prstDash val="solid"/>
          </a:ln>
        </p:spPr>
      </p:sp>
      <p:sp>
        <p:nvSpPr>
          <p:cNvPr id="5" name="Text 2"/>
          <p:cNvSpPr/>
          <p:nvPr/>
        </p:nvSpPr>
        <p:spPr>
          <a:xfrm>
            <a:off x="6514624" y="306669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Data Collection</a:t>
            </a:r>
            <a:endParaRPr lang="en-US" sz="2200" dirty="0"/>
          </a:p>
        </p:txBody>
      </p:sp>
      <p:sp>
        <p:nvSpPr>
          <p:cNvPr id="6" name="Text 3"/>
          <p:cNvSpPr/>
          <p:nvPr/>
        </p:nvSpPr>
        <p:spPr>
          <a:xfrm>
            <a:off x="6514624" y="3557111"/>
            <a:ext cx="3195995"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Gathering data from various sources, such as book repositories, user reviews, and ratings.</a:t>
            </a:r>
            <a:endParaRPr lang="en-US" sz="1750" dirty="0"/>
          </a:p>
        </p:txBody>
      </p:sp>
      <p:sp>
        <p:nvSpPr>
          <p:cNvPr id="7" name="Shape 4"/>
          <p:cNvSpPr/>
          <p:nvPr/>
        </p:nvSpPr>
        <p:spPr>
          <a:xfrm>
            <a:off x="10171867" y="2832259"/>
            <a:ext cx="3664863" cy="2410897"/>
          </a:xfrm>
          <a:prstGeom prst="roundRect">
            <a:avLst>
              <a:gd name="adj" fmla="val 3952"/>
            </a:avLst>
          </a:prstGeom>
          <a:solidFill>
            <a:srgbClr val="D6F5EE"/>
          </a:solidFill>
          <a:ln w="7620">
            <a:solidFill>
              <a:srgbClr val="BCDBD4"/>
            </a:solidFill>
            <a:prstDash val="solid"/>
          </a:ln>
        </p:spPr>
      </p:sp>
      <p:sp>
        <p:nvSpPr>
          <p:cNvPr id="8" name="Text 5"/>
          <p:cNvSpPr/>
          <p:nvPr/>
        </p:nvSpPr>
        <p:spPr>
          <a:xfrm>
            <a:off x="10406301" y="3066693"/>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Data Cleaning</a:t>
            </a:r>
            <a:endParaRPr lang="en-US" sz="2200" dirty="0"/>
          </a:p>
        </p:txBody>
      </p:sp>
      <p:sp>
        <p:nvSpPr>
          <p:cNvPr id="9" name="Text 6"/>
          <p:cNvSpPr/>
          <p:nvPr/>
        </p:nvSpPr>
        <p:spPr>
          <a:xfrm>
            <a:off x="10406301" y="3557111"/>
            <a:ext cx="3195995"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Handling missing data, removing outliers, and correcting inconsistencies in book information.</a:t>
            </a:r>
            <a:endParaRPr lang="en-US" sz="1750" dirty="0"/>
          </a:p>
        </p:txBody>
      </p:sp>
      <p:sp>
        <p:nvSpPr>
          <p:cNvPr id="10" name="Shape 7"/>
          <p:cNvSpPr/>
          <p:nvPr/>
        </p:nvSpPr>
        <p:spPr>
          <a:xfrm>
            <a:off x="6280190" y="5469969"/>
            <a:ext cx="7556421" cy="1685092"/>
          </a:xfrm>
          <a:prstGeom prst="roundRect">
            <a:avLst>
              <a:gd name="adj" fmla="val 5654"/>
            </a:avLst>
          </a:prstGeom>
          <a:solidFill>
            <a:srgbClr val="D6F5EE"/>
          </a:solidFill>
          <a:ln w="7620">
            <a:solidFill>
              <a:srgbClr val="BCDBD4"/>
            </a:solidFill>
            <a:prstDash val="solid"/>
          </a:ln>
        </p:spPr>
      </p:sp>
      <p:sp>
        <p:nvSpPr>
          <p:cNvPr id="11" name="Text 8"/>
          <p:cNvSpPr/>
          <p:nvPr/>
        </p:nvSpPr>
        <p:spPr>
          <a:xfrm>
            <a:off x="6514624" y="5704403"/>
            <a:ext cx="3822978" cy="354330"/>
          </a:xfrm>
          <a:prstGeom prst="rect">
            <a:avLst/>
          </a:prstGeom>
          <a:noFill/>
          <a:ln/>
        </p:spPr>
        <p:txBody>
          <a:bodyPr wrap="none" lIns="0" tIns="0" rIns="0" bIns="0" rtlCol="0" anchor="t"/>
          <a:lstStyle/>
          <a:p>
            <a:pPr marL="0" indent="0">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Data Transformation</a:t>
            </a:r>
            <a:endParaRPr lang="en-US" sz="2200" dirty="0"/>
          </a:p>
        </p:txBody>
      </p:sp>
      <p:sp>
        <p:nvSpPr>
          <p:cNvPr id="12" name="Text 9"/>
          <p:cNvSpPr/>
          <p:nvPr/>
        </p:nvSpPr>
        <p:spPr>
          <a:xfrm>
            <a:off x="6514624" y="6194822"/>
            <a:ext cx="7087553" cy="725805"/>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Normalizing and scaling data for consistent processing and analysis.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821430"/>
            <a:ext cx="9162336"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Extracting Book Features</a:t>
            </a:r>
            <a:endParaRPr lang="en-US" sz="4450" dirty="0"/>
          </a:p>
        </p:txBody>
      </p:sp>
      <p:pic>
        <p:nvPicPr>
          <p:cNvPr id="4" name="Image 1" descr="preencoded.png"/>
          <p:cNvPicPr>
            <a:picLocks noChangeAspect="1"/>
          </p:cNvPicPr>
          <p:nvPr/>
        </p:nvPicPr>
        <p:blipFill>
          <a:blip r:embed="rId4"/>
          <a:stretch>
            <a:fillRect/>
          </a:stretch>
        </p:blipFill>
        <p:spPr>
          <a:xfrm>
            <a:off x="793790" y="4870371"/>
            <a:ext cx="566976" cy="566976"/>
          </a:xfrm>
          <a:prstGeom prst="rect">
            <a:avLst/>
          </a:prstGeom>
        </p:spPr>
      </p:pic>
      <p:sp>
        <p:nvSpPr>
          <p:cNvPr id="5" name="Text 1"/>
          <p:cNvSpPr/>
          <p:nvPr/>
        </p:nvSpPr>
        <p:spPr>
          <a:xfrm>
            <a:off x="793790" y="566416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Genre</a:t>
            </a:r>
            <a:endParaRPr lang="en-US" sz="2200" dirty="0"/>
          </a:p>
        </p:txBody>
      </p:sp>
      <p:sp>
        <p:nvSpPr>
          <p:cNvPr id="6" name="Text 2"/>
          <p:cNvSpPr/>
          <p:nvPr/>
        </p:nvSpPr>
        <p:spPr>
          <a:xfrm>
            <a:off x="793790" y="6154579"/>
            <a:ext cx="3005495"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Identifying the primary genre of each book.</a:t>
            </a:r>
            <a:endParaRPr lang="en-US" sz="1750" dirty="0"/>
          </a:p>
        </p:txBody>
      </p:sp>
      <p:pic>
        <p:nvPicPr>
          <p:cNvPr id="7" name="Image 2" descr="preencoded.png"/>
          <p:cNvPicPr>
            <a:picLocks noChangeAspect="1"/>
          </p:cNvPicPr>
          <p:nvPr/>
        </p:nvPicPr>
        <p:blipFill>
          <a:blip r:embed="rId5"/>
          <a:stretch>
            <a:fillRect/>
          </a:stretch>
        </p:blipFill>
        <p:spPr>
          <a:xfrm>
            <a:off x="4139446" y="4870371"/>
            <a:ext cx="566976" cy="566976"/>
          </a:xfrm>
          <a:prstGeom prst="rect">
            <a:avLst/>
          </a:prstGeom>
        </p:spPr>
      </p:pic>
      <p:sp>
        <p:nvSpPr>
          <p:cNvPr id="8" name="Text 3"/>
          <p:cNvSpPr/>
          <p:nvPr/>
        </p:nvSpPr>
        <p:spPr>
          <a:xfrm>
            <a:off x="4139446" y="566416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Author</a:t>
            </a:r>
            <a:endParaRPr lang="en-US" sz="2200" dirty="0"/>
          </a:p>
        </p:txBody>
      </p:sp>
      <p:sp>
        <p:nvSpPr>
          <p:cNvPr id="9" name="Text 4"/>
          <p:cNvSpPr/>
          <p:nvPr/>
        </p:nvSpPr>
        <p:spPr>
          <a:xfrm>
            <a:off x="4139446" y="6154579"/>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Extracting information about the book's author, including their past works.</a:t>
            </a:r>
            <a:endParaRPr lang="en-US" sz="1750" dirty="0"/>
          </a:p>
        </p:txBody>
      </p:sp>
      <p:pic>
        <p:nvPicPr>
          <p:cNvPr id="10" name="Image 3" descr="preencoded.png"/>
          <p:cNvPicPr>
            <a:picLocks noChangeAspect="1"/>
          </p:cNvPicPr>
          <p:nvPr/>
        </p:nvPicPr>
        <p:blipFill>
          <a:blip r:embed="rId6"/>
          <a:stretch>
            <a:fillRect/>
          </a:stretch>
        </p:blipFill>
        <p:spPr>
          <a:xfrm>
            <a:off x="7485221" y="4870371"/>
            <a:ext cx="566976" cy="566976"/>
          </a:xfrm>
          <a:prstGeom prst="rect">
            <a:avLst/>
          </a:prstGeom>
        </p:spPr>
      </p:pic>
      <p:sp>
        <p:nvSpPr>
          <p:cNvPr id="11" name="Text 5"/>
          <p:cNvSpPr/>
          <p:nvPr/>
        </p:nvSpPr>
        <p:spPr>
          <a:xfrm>
            <a:off x="7485221" y="566416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Language</a:t>
            </a:r>
            <a:endParaRPr lang="en-US" sz="2200" dirty="0"/>
          </a:p>
        </p:txBody>
      </p:sp>
      <p:sp>
        <p:nvSpPr>
          <p:cNvPr id="12" name="Text 6"/>
          <p:cNvSpPr/>
          <p:nvPr/>
        </p:nvSpPr>
        <p:spPr>
          <a:xfrm>
            <a:off x="7485221" y="6154579"/>
            <a:ext cx="3005614"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Determining the language of the book.</a:t>
            </a:r>
            <a:endParaRPr lang="en-US" sz="1750" dirty="0"/>
          </a:p>
        </p:txBody>
      </p:sp>
      <p:pic>
        <p:nvPicPr>
          <p:cNvPr id="13" name="Image 4" descr="preencoded.png"/>
          <p:cNvPicPr>
            <a:picLocks noChangeAspect="1"/>
          </p:cNvPicPr>
          <p:nvPr/>
        </p:nvPicPr>
        <p:blipFill>
          <a:blip r:embed="rId7"/>
          <a:stretch>
            <a:fillRect/>
          </a:stretch>
        </p:blipFill>
        <p:spPr>
          <a:xfrm>
            <a:off x="10830997" y="4870371"/>
            <a:ext cx="566976" cy="566976"/>
          </a:xfrm>
          <a:prstGeom prst="rect">
            <a:avLst/>
          </a:prstGeom>
        </p:spPr>
      </p:pic>
      <p:sp>
        <p:nvSpPr>
          <p:cNvPr id="14" name="Text 7"/>
          <p:cNvSpPr/>
          <p:nvPr/>
        </p:nvSpPr>
        <p:spPr>
          <a:xfrm>
            <a:off x="10830997" y="5664160"/>
            <a:ext cx="2958108"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Publication Date</a:t>
            </a:r>
            <a:endParaRPr lang="en-US" sz="2200" dirty="0"/>
          </a:p>
        </p:txBody>
      </p:sp>
      <p:sp>
        <p:nvSpPr>
          <p:cNvPr id="15" name="Text 8"/>
          <p:cNvSpPr/>
          <p:nvPr/>
        </p:nvSpPr>
        <p:spPr>
          <a:xfrm>
            <a:off x="10830997" y="6154579"/>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Extracting the date when the book was first published.</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72145"/>
            <a:ext cx="13014960" cy="708779"/>
          </a:xfrm>
          <a:prstGeom prst="rect">
            <a:avLst/>
          </a:prstGeom>
          <a:noFill/>
          <a:ln/>
        </p:spPr>
        <p:txBody>
          <a:bodyPr wrap="non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Building the Recommendation Model</a:t>
            </a:r>
            <a:endParaRPr lang="en-US" sz="4450" dirty="0"/>
          </a:p>
        </p:txBody>
      </p:sp>
      <p:pic>
        <p:nvPicPr>
          <p:cNvPr id="3" name="Image 0" descr="preencoded.png"/>
          <p:cNvPicPr>
            <a:picLocks noChangeAspect="1"/>
          </p:cNvPicPr>
          <p:nvPr/>
        </p:nvPicPr>
        <p:blipFill>
          <a:blip r:embed="rId3"/>
          <a:stretch>
            <a:fillRect/>
          </a:stretch>
        </p:blipFill>
        <p:spPr>
          <a:xfrm>
            <a:off x="2978348" y="2134553"/>
            <a:ext cx="2152055" cy="1669852"/>
          </a:xfrm>
          <a:prstGeom prst="rect">
            <a:avLst/>
          </a:prstGeom>
        </p:spPr>
      </p:pic>
      <p:sp>
        <p:nvSpPr>
          <p:cNvPr id="4" name="Text 1"/>
          <p:cNvSpPr/>
          <p:nvPr/>
        </p:nvSpPr>
        <p:spPr>
          <a:xfrm>
            <a:off x="3980617" y="2959179"/>
            <a:ext cx="147399" cy="453509"/>
          </a:xfrm>
          <a:prstGeom prst="rect">
            <a:avLst/>
          </a:prstGeom>
          <a:noFill/>
          <a:ln/>
        </p:spPr>
        <p:txBody>
          <a:bodyPr wrap="none" lIns="0" tIns="0" rIns="0" bIns="0" rtlCol="0" anchor="t"/>
          <a:lstStyle/>
          <a:p>
            <a:pPr marL="0" indent="0" algn="ctr">
              <a:lnSpc>
                <a:spcPts val="3550"/>
              </a:lnSpc>
              <a:buNone/>
            </a:pPr>
            <a:r>
              <a:rPr lang="en-US" sz="2200" b="1" dirty="0">
                <a:solidFill>
                  <a:srgbClr val="333F70"/>
                </a:solidFill>
                <a:latin typeface="Unbounded Bold" pitchFamily="34" charset="0"/>
                <a:ea typeface="Unbounded Bold" pitchFamily="34" charset="-122"/>
                <a:cs typeface="Unbounded Bold" pitchFamily="34" charset="-120"/>
              </a:rPr>
              <a:t>1</a:t>
            </a:r>
            <a:endParaRPr lang="en-US" sz="2200" dirty="0"/>
          </a:p>
        </p:txBody>
      </p:sp>
      <p:sp>
        <p:nvSpPr>
          <p:cNvPr id="5" name="Text 2"/>
          <p:cNvSpPr/>
          <p:nvPr/>
        </p:nvSpPr>
        <p:spPr>
          <a:xfrm>
            <a:off x="5357217" y="2792254"/>
            <a:ext cx="2838569"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Model Selection</a:t>
            </a:r>
            <a:endParaRPr lang="en-US" sz="2200" dirty="0"/>
          </a:p>
        </p:txBody>
      </p:sp>
      <p:sp>
        <p:nvSpPr>
          <p:cNvPr id="6" name="Shape 3"/>
          <p:cNvSpPr/>
          <p:nvPr/>
        </p:nvSpPr>
        <p:spPr>
          <a:xfrm>
            <a:off x="5187077" y="3817501"/>
            <a:ext cx="8592860" cy="15240"/>
          </a:xfrm>
          <a:prstGeom prst="roundRect">
            <a:avLst>
              <a:gd name="adj" fmla="val 625116"/>
            </a:avLst>
          </a:prstGeom>
          <a:solidFill>
            <a:srgbClr val="BCDBD4"/>
          </a:solidFill>
          <a:ln/>
        </p:spPr>
      </p:sp>
      <p:pic>
        <p:nvPicPr>
          <p:cNvPr id="7" name="Image 1" descr="preencoded.png"/>
          <p:cNvPicPr>
            <a:picLocks noChangeAspect="1"/>
          </p:cNvPicPr>
          <p:nvPr/>
        </p:nvPicPr>
        <p:blipFill>
          <a:blip r:embed="rId4"/>
          <a:stretch>
            <a:fillRect/>
          </a:stretch>
        </p:blipFill>
        <p:spPr>
          <a:xfrm>
            <a:off x="1902381" y="3861078"/>
            <a:ext cx="4304109" cy="1669852"/>
          </a:xfrm>
          <a:prstGeom prst="rect">
            <a:avLst/>
          </a:prstGeom>
        </p:spPr>
      </p:pic>
      <p:sp>
        <p:nvSpPr>
          <p:cNvPr id="8" name="Text 4"/>
          <p:cNvSpPr/>
          <p:nvPr/>
        </p:nvSpPr>
        <p:spPr>
          <a:xfrm>
            <a:off x="3935968" y="4469249"/>
            <a:ext cx="236696" cy="453509"/>
          </a:xfrm>
          <a:prstGeom prst="rect">
            <a:avLst/>
          </a:prstGeom>
          <a:noFill/>
          <a:ln/>
        </p:spPr>
        <p:txBody>
          <a:bodyPr wrap="none" lIns="0" tIns="0" rIns="0" bIns="0" rtlCol="0" anchor="t"/>
          <a:lstStyle/>
          <a:p>
            <a:pPr marL="0" indent="0" algn="ctr">
              <a:lnSpc>
                <a:spcPts val="3550"/>
              </a:lnSpc>
              <a:buNone/>
            </a:pPr>
            <a:r>
              <a:rPr lang="en-US" sz="2200" b="1" dirty="0">
                <a:solidFill>
                  <a:srgbClr val="333F70"/>
                </a:solidFill>
                <a:latin typeface="Unbounded Bold" pitchFamily="34" charset="0"/>
                <a:ea typeface="Unbounded Bold" pitchFamily="34" charset="-122"/>
                <a:cs typeface="Unbounded Bold" pitchFamily="34" charset="-120"/>
              </a:rPr>
              <a:t>2</a:t>
            </a:r>
            <a:endParaRPr lang="en-US" sz="2200" dirty="0"/>
          </a:p>
        </p:txBody>
      </p:sp>
      <p:sp>
        <p:nvSpPr>
          <p:cNvPr id="9" name="Text 5"/>
          <p:cNvSpPr/>
          <p:nvPr/>
        </p:nvSpPr>
        <p:spPr>
          <a:xfrm>
            <a:off x="6433304" y="408789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Model Training</a:t>
            </a:r>
            <a:endParaRPr lang="en-US" sz="2200" dirty="0"/>
          </a:p>
        </p:txBody>
      </p:sp>
      <p:sp>
        <p:nvSpPr>
          <p:cNvPr id="10" name="Text 6"/>
          <p:cNvSpPr/>
          <p:nvPr/>
        </p:nvSpPr>
        <p:spPr>
          <a:xfrm>
            <a:off x="6433304" y="4578310"/>
            <a:ext cx="7176492"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Using labeled data to train the model, including user preferences and book features.</a:t>
            </a:r>
            <a:endParaRPr lang="en-US" sz="1750" dirty="0"/>
          </a:p>
        </p:txBody>
      </p:sp>
      <p:sp>
        <p:nvSpPr>
          <p:cNvPr id="11" name="Shape 7"/>
          <p:cNvSpPr/>
          <p:nvPr/>
        </p:nvSpPr>
        <p:spPr>
          <a:xfrm>
            <a:off x="6263164" y="5544026"/>
            <a:ext cx="7516773" cy="15240"/>
          </a:xfrm>
          <a:prstGeom prst="roundRect">
            <a:avLst>
              <a:gd name="adj" fmla="val 625116"/>
            </a:avLst>
          </a:prstGeom>
          <a:solidFill>
            <a:srgbClr val="BCDBD4"/>
          </a:solidFill>
          <a:ln/>
        </p:spPr>
      </p:sp>
      <p:pic>
        <p:nvPicPr>
          <p:cNvPr id="12" name="Image 2" descr="preencoded.png"/>
          <p:cNvPicPr>
            <a:picLocks noChangeAspect="1"/>
          </p:cNvPicPr>
          <p:nvPr/>
        </p:nvPicPr>
        <p:blipFill>
          <a:blip r:embed="rId5"/>
          <a:stretch>
            <a:fillRect/>
          </a:stretch>
        </p:blipFill>
        <p:spPr>
          <a:xfrm>
            <a:off x="826294" y="5587603"/>
            <a:ext cx="6456164" cy="1669852"/>
          </a:xfrm>
          <a:prstGeom prst="rect">
            <a:avLst/>
          </a:prstGeom>
        </p:spPr>
      </p:pic>
      <p:sp>
        <p:nvSpPr>
          <p:cNvPr id="13" name="Text 8"/>
          <p:cNvSpPr/>
          <p:nvPr/>
        </p:nvSpPr>
        <p:spPr>
          <a:xfrm>
            <a:off x="3935373" y="6195774"/>
            <a:ext cx="237768" cy="453509"/>
          </a:xfrm>
          <a:prstGeom prst="rect">
            <a:avLst/>
          </a:prstGeom>
          <a:noFill/>
          <a:ln/>
        </p:spPr>
        <p:txBody>
          <a:bodyPr wrap="none" lIns="0" tIns="0" rIns="0" bIns="0" rtlCol="0" anchor="t"/>
          <a:lstStyle/>
          <a:p>
            <a:pPr marL="0" indent="0" algn="ctr">
              <a:lnSpc>
                <a:spcPts val="3550"/>
              </a:lnSpc>
              <a:buNone/>
            </a:pPr>
            <a:r>
              <a:rPr lang="en-US" sz="2200" b="1" dirty="0">
                <a:solidFill>
                  <a:srgbClr val="333F70"/>
                </a:solidFill>
                <a:latin typeface="Unbounded Bold" pitchFamily="34" charset="0"/>
                <a:ea typeface="Unbounded Bold" pitchFamily="34" charset="-122"/>
                <a:cs typeface="Unbounded Bold" pitchFamily="34" charset="-120"/>
              </a:rPr>
              <a:t>3</a:t>
            </a:r>
            <a:endParaRPr lang="en-US" sz="2200" dirty="0"/>
          </a:p>
        </p:txBody>
      </p:sp>
      <p:sp>
        <p:nvSpPr>
          <p:cNvPr id="14" name="Text 9"/>
          <p:cNvSpPr/>
          <p:nvPr/>
        </p:nvSpPr>
        <p:spPr>
          <a:xfrm>
            <a:off x="7509272" y="5814417"/>
            <a:ext cx="3086814"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Model Evaluation</a:t>
            </a:r>
            <a:endParaRPr lang="en-US" sz="2200" dirty="0"/>
          </a:p>
        </p:txBody>
      </p:sp>
      <p:sp>
        <p:nvSpPr>
          <p:cNvPr id="15" name="Text 10"/>
          <p:cNvSpPr/>
          <p:nvPr/>
        </p:nvSpPr>
        <p:spPr>
          <a:xfrm>
            <a:off x="7509272" y="6304836"/>
            <a:ext cx="6100524"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Testing the model's accuracy and performance against various metrics.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91991" y="543639"/>
            <a:ext cx="4942880" cy="617934"/>
          </a:xfrm>
          <a:prstGeom prst="rect">
            <a:avLst/>
          </a:prstGeom>
          <a:noFill/>
          <a:ln/>
        </p:spPr>
        <p:txBody>
          <a:bodyPr wrap="none" lIns="0" tIns="0" rIns="0" bIns="0" rtlCol="0" anchor="t"/>
          <a:lstStyle/>
          <a:p>
            <a:pPr marL="0" indent="0">
              <a:lnSpc>
                <a:spcPts val="4850"/>
              </a:lnSpc>
              <a:buNone/>
            </a:pPr>
            <a:r>
              <a:rPr lang="en-US" sz="3850" b="1" dirty="0">
                <a:solidFill>
                  <a:srgbClr val="333F70"/>
                </a:solidFill>
                <a:latin typeface="Unbounded Bold" pitchFamily="34" charset="0"/>
                <a:ea typeface="Unbounded Bold" pitchFamily="34" charset="-122"/>
                <a:cs typeface="Unbounded Bold" pitchFamily="34" charset="-120"/>
              </a:rPr>
              <a:t>Flowchart</a:t>
            </a:r>
            <a:endParaRPr lang="en-US" sz="3850" dirty="0"/>
          </a:p>
        </p:txBody>
      </p:sp>
      <p:sp>
        <p:nvSpPr>
          <p:cNvPr id="3" name="Shape 1"/>
          <p:cNvSpPr/>
          <p:nvPr/>
        </p:nvSpPr>
        <p:spPr>
          <a:xfrm>
            <a:off x="7303770" y="1556980"/>
            <a:ext cx="22860" cy="6129218"/>
          </a:xfrm>
          <a:prstGeom prst="roundRect">
            <a:avLst>
              <a:gd name="adj" fmla="val 363264"/>
            </a:avLst>
          </a:prstGeom>
          <a:solidFill>
            <a:srgbClr val="BCDBD4"/>
          </a:solidFill>
          <a:ln/>
        </p:spPr>
      </p:sp>
      <p:sp>
        <p:nvSpPr>
          <p:cNvPr id="4" name="Shape 2"/>
          <p:cNvSpPr/>
          <p:nvPr/>
        </p:nvSpPr>
        <p:spPr>
          <a:xfrm>
            <a:off x="6423660" y="1990368"/>
            <a:ext cx="691991" cy="22860"/>
          </a:xfrm>
          <a:prstGeom prst="roundRect">
            <a:avLst>
              <a:gd name="adj" fmla="val 363264"/>
            </a:avLst>
          </a:prstGeom>
          <a:solidFill>
            <a:srgbClr val="BCDBD4"/>
          </a:solidFill>
          <a:ln/>
        </p:spPr>
      </p:sp>
      <p:sp>
        <p:nvSpPr>
          <p:cNvPr id="5" name="Shape 3"/>
          <p:cNvSpPr/>
          <p:nvPr/>
        </p:nvSpPr>
        <p:spPr>
          <a:xfrm>
            <a:off x="7092791" y="1779389"/>
            <a:ext cx="444818" cy="444818"/>
          </a:xfrm>
          <a:prstGeom prst="roundRect">
            <a:avLst>
              <a:gd name="adj" fmla="val 18669"/>
            </a:avLst>
          </a:prstGeom>
          <a:solidFill>
            <a:srgbClr val="D6F5EE"/>
          </a:solidFill>
          <a:ln w="7620">
            <a:solidFill>
              <a:srgbClr val="BCDBD4"/>
            </a:solidFill>
            <a:prstDash val="solid"/>
          </a:ln>
        </p:spPr>
      </p:sp>
      <p:sp>
        <p:nvSpPr>
          <p:cNvPr id="6" name="Text 4"/>
          <p:cNvSpPr/>
          <p:nvPr/>
        </p:nvSpPr>
        <p:spPr>
          <a:xfrm>
            <a:off x="7238048" y="1853446"/>
            <a:ext cx="154186" cy="296585"/>
          </a:xfrm>
          <a:prstGeom prst="rect">
            <a:avLst/>
          </a:prstGeom>
          <a:noFill/>
          <a:ln/>
        </p:spPr>
        <p:txBody>
          <a:bodyPr wrap="none" lIns="0" tIns="0" rIns="0" bIns="0" rtlCol="0" anchor="t"/>
          <a:lstStyle/>
          <a:p>
            <a:pPr marL="0" indent="0" algn="ctr">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1</a:t>
            </a:r>
            <a:endParaRPr lang="en-US" sz="2300" dirty="0"/>
          </a:p>
        </p:txBody>
      </p:sp>
      <p:sp>
        <p:nvSpPr>
          <p:cNvPr id="7" name="Text 5"/>
          <p:cNvSpPr/>
          <p:nvPr/>
        </p:nvSpPr>
        <p:spPr>
          <a:xfrm>
            <a:off x="3756422" y="1754624"/>
            <a:ext cx="2471380" cy="308967"/>
          </a:xfrm>
          <a:prstGeom prst="rect">
            <a:avLst/>
          </a:prstGeom>
          <a:noFill/>
          <a:ln/>
        </p:spPr>
        <p:txBody>
          <a:bodyPr wrap="none" lIns="0" tIns="0" rIns="0" bIns="0" rtlCol="0" anchor="t"/>
          <a:lstStyle/>
          <a:p>
            <a:pPr marL="0" indent="0" algn="r">
              <a:lnSpc>
                <a:spcPts val="2400"/>
              </a:lnSpc>
              <a:buNone/>
            </a:pPr>
            <a:r>
              <a:rPr lang="en-US" sz="1900" b="1" dirty="0">
                <a:solidFill>
                  <a:srgbClr val="333F70"/>
                </a:solidFill>
                <a:latin typeface="Unbounded Bold" pitchFamily="34" charset="0"/>
                <a:ea typeface="Unbounded Bold" pitchFamily="34" charset="-122"/>
                <a:cs typeface="Unbounded Bold" pitchFamily="34" charset="-120"/>
              </a:rPr>
              <a:t>Data Collection</a:t>
            </a:r>
            <a:endParaRPr lang="en-US" sz="1900" dirty="0"/>
          </a:p>
        </p:txBody>
      </p:sp>
      <p:sp>
        <p:nvSpPr>
          <p:cNvPr id="8" name="Shape 6"/>
          <p:cNvSpPr/>
          <p:nvPr/>
        </p:nvSpPr>
        <p:spPr>
          <a:xfrm>
            <a:off x="7514749" y="2978825"/>
            <a:ext cx="691991" cy="22860"/>
          </a:xfrm>
          <a:prstGeom prst="roundRect">
            <a:avLst>
              <a:gd name="adj" fmla="val 363264"/>
            </a:avLst>
          </a:prstGeom>
          <a:solidFill>
            <a:srgbClr val="BCDBD4"/>
          </a:solidFill>
          <a:ln/>
        </p:spPr>
      </p:sp>
      <p:sp>
        <p:nvSpPr>
          <p:cNvPr id="9" name="Shape 7"/>
          <p:cNvSpPr/>
          <p:nvPr/>
        </p:nvSpPr>
        <p:spPr>
          <a:xfrm>
            <a:off x="7092791" y="2767846"/>
            <a:ext cx="444818" cy="444818"/>
          </a:xfrm>
          <a:prstGeom prst="roundRect">
            <a:avLst>
              <a:gd name="adj" fmla="val 18669"/>
            </a:avLst>
          </a:prstGeom>
          <a:solidFill>
            <a:srgbClr val="D6F5EE"/>
          </a:solidFill>
          <a:ln w="7620">
            <a:solidFill>
              <a:srgbClr val="BCDBD4"/>
            </a:solidFill>
            <a:prstDash val="solid"/>
          </a:ln>
        </p:spPr>
      </p:sp>
      <p:sp>
        <p:nvSpPr>
          <p:cNvPr id="10" name="Text 8"/>
          <p:cNvSpPr/>
          <p:nvPr/>
        </p:nvSpPr>
        <p:spPr>
          <a:xfrm>
            <a:off x="7191375" y="2841903"/>
            <a:ext cx="247650" cy="296585"/>
          </a:xfrm>
          <a:prstGeom prst="rect">
            <a:avLst/>
          </a:prstGeom>
          <a:noFill/>
          <a:ln/>
        </p:spPr>
        <p:txBody>
          <a:bodyPr wrap="none" lIns="0" tIns="0" rIns="0" bIns="0" rtlCol="0" anchor="t"/>
          <a:lstStyle/>
          <a:p>
            <a:pPr marL="0" indent="0" algn="ctr">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2</a:t>
            </a:r>
            <a:endParaRPr lang="en-US" sz="2300" dirty="0"/>
          </a:p>
        </p:txBody>
      </p:sp>
      <p:sp>
        <p:nvSpPr>
          <p:cNvPr id="11" name="Text 9"/>
          <p:cNvSpPr/>
          <p:nvPr/>
        </p:nvSpPr>
        <p:spPr>
          <a:xfrm>
            <a:off x="8402598" y="2743081"/>
            <a:ext cx="3100626" cy="308967"/>
          </a:xfrm>
          <a:prstGeom prst="rect">
            <a:avLst/>
          </a:prstGeom>
          <a:noFill/>
          <a:ln/>
        </p:spPr>
        <p:txBody>
          <a:bodyPr wrap="none" lIns="0" tIns="0" rIns="0" bIns="0" rtlCol="0" anchor="t"/>
          <a:lstStyle/>
          <a:p>
            <a:pPr marL="0" indent="0" algn="l">
              <a:lnSpc>
                <a:spcPts val="2400"/>
              </a:lnSpc>
              <a:buNone/>
            </a:pPr>
            <a:r>
              <a:rPr lang="en-US" sz="1900" b="1" dirty="0">
                <a:solidFill>
                  <a:srgbClr val="333F70"/>
                </a:solidFill>
                <a:latin typeface="Unbounded Bold" pitchFamily="34" charset="0"/>
                <a:ea typeface="Unbounded Bold" pitchFamily="34" charset="-122"/>
                <a:cs typeface="Unbounded Bold" pitchFamily="34" charset="-120"/>
              </a:rPr>
              <a:t>Data Preprocessing</a:t>
            </a:r>
            <a:endParaRPr lang="en-US" sz="1900" dirty="0"/>
          </a:p>
        </p:txBody>
      </p:sp>
      <p:sp>
        <p:nvSpPr>
          <p:cNvPr id="12" name="Shape 10"/>
          <p:cNvSpPr/>
          <p:nvPr/>
        </p:nvSpPr>
        <p:spPr>
          <a:xfrm>
            <a:off x="6423660" y="3868460"/>
            <a:ext cx="691991" cy="22860"/>
          </a:xfrm>
          <a:prstGeom prst="roundRect">
            <a:avLst>
              <a:gd name="adj" fmla="val 363264"/>
            </a:avLst>
          </a:prstGeom>
          <a:solidFill>
            <a:srgbClr val="BCDBD4"/>
          </a:solidFill>
          <a:ln/>
        </p:spPr>
      </p:sp>
      <p:sp>
        <p:nvSpPr>
          <p:cNvPr id="13" name="Shape 11"/>
          <p:cNvSpPr/>
          <p:nvPr/>
        </p:nvSpPr>
        <p:spPr>
          <a:xfrm>
            <a:off x="7092791" y="3657481"/>
            <a:ext cx="444818" cy="444818"/>
          </a:xfrm>
          <a:prstGeom prst="roundRect">
            <a:avLst>
              <a:gd name="adj" fmla="val 18669"/>
            </a:avLst>
          </a:prstGeom>
          <a:solidFill>
            <a:srgbClr val="D6F5EE"/>
          </a:solidFill>
          <a:ln w="7620">
            <a:solidFill>
              <a:srgbClr val="BCDBD4"/>
            </a:solidFill>
            <a:prstDash val="solid"/>
          </a:ln>
        </p:spPr>
      </p:sp>
      <p:sp>
        <p:nvSpPr>
          <p:cNvPr id="14" name="Text 12"/>
          <p:cNvSpPr/>
          <p:nvPr/>
        </p:nvSpPr>
        <p:spPr>
          <a:xfrm>
            <a:off x="7190780" y="3731538"/>
            <a:ext cx="248841" cy="296585"/>
          </a:xfrm>
          <a:prstGeom prst="rect">
            <a:avLst/>
          </a:prstGeom>
          <a:noFill/>
          <a:ln/>
        </p:spPr>
        <p:txBody>
          <a:bodyPr wrap="none" lIns="0" tIns="0" rIns="0" bIns="0" rtlCol="0" anchor="t"/>
          <a:lstStyle/>
          <a:p>
            <a:pPr marL="0" indent="0" algn="ctr">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3</a:t>
            </a:r>
            <a:endParaRPr lang="en-US" sz="2300" dirty="0"/>
          </a:p>
        </p:txBody>
      </p:sp>
      <p:sp>
        <p:nvSpPr>
          <p:cNvPr id="15" name="Text 13"/>
          <p:cNvSpPr/>
          <p:nvPr/>
        </p:nvSpPr>
        <p:spPr>
          <a:xfrm>
            <a:off x="3279934" y="3632716"/>
            <a:ext cx="2947868" cy="308967"/>
          </a:xfrm>
          <a:prstGeom prst="rect">
            <a:avLst/>
          </a:prstGeom>
          <a:noFill/>
          <a:ln/>
        </p:spPr>
        <p:txBody>
          <a:bodyPr wrap="none" lIns="0" tIns="0" rIns="0" bIns="0" rtlCol="0" anchor="t"/>
          <a:lstStyle/>
          <a:p>
            <a:pPr marL="0" indent="0" algn="r">
              <a:lnSpc>
                <a:spcPts val="2400"/>
              </a:lnSpc>
              <a:buNone/>
            </a:pPr>
            <a:r>
              <a:rPr lang="en-US" sz="1900" b="1" dirty="0">
                <a:solidFill>
                  <a:srgbClr val="333F70"/>
                </a:solidFill>
                <a:latin typeface="Unbounded Bold" pitchFamily="34" charset="0"/>
                <a:ea typeface="Unbounded Bold" pitchFamily="34" charset="-122"/>
                <a:cs typeface="Unbounded Bold" pitchFamily="34" charset="-120"/>
              </a:rPr>
              <a:t>Feature Extraction</a:t>
            </a:r>
            <a:endParaRPr lang="en-US" sz="1900" dirty="0"/>
          </a:p>
        </p:txBody>
      </p:sp>
      <p:sp>
        <p:nvSpPr>
          <p:cNvPr id="16" name="Shape 14"/>
          <p:cNvSpPr/>
          <p:nvPr/>
        </p:nvSpPr>
        <p:spPr>
          <a:xfrm>
            <a:off x="7514749" y="4758214"/>
            <a:ext cx="691991" cy="22860"/>
          </a:xfrm>
          <a:prstGeom prst="roundRect">
            <a:avLst>
              <a:gd name="adj" fmla="val 363264"/>
            </a:avLst>
          </a:prstGeom>
          <a:solidFill>
            <a:srgbClr val="BCDBD4"/>
          </a:solidFill>
          <a:ln/>
        </p:spPr>
      </p:sp>
      <p:sp>
        <p:nvSpPr>
          <p:cNvPr id="17" name="Shape 15"/>
          <p:cNvSpPr/>
          <p:nvPr/>
        </p:nvSpPr>
        <p:spPr>
          <a:xfrm>
            <a:off x="7092791" y="4547235"/>
            <a:ext cx="444818" cy="444818"/>
          </a:xfrm>
          <a:prstGeom prst="roundRect">
            <a:avLst>
              <a:gd name="adj" fmla="val 18669"/>
            </a:avLst>
          </a:prstGeom>
          <a:solidFill>
            <a:srgbClr val="D6F5EE"/>
          </a:solidFill>
          <a:ln w="7620">
            <a:solidFill>
              <a:srgbClr val="BCDBD4"/>
            </a:solidFill>
            <a:prstDash val="solid"/>
          </a:ln>
        </p:spPr>
      </p:sp>
      <p:sp>
        <p:nvSpPr>
          <p:cNvPr id="18" name="Text 16"/>
          <p:cNvSpPr/>
          <p:nvPr/>
        </p:nvSpPr>
        <p:spPr>
          <a:xfrm>
            <a:off x="7187565" y="4621292"/>
            <a:ext cx="255270" cy="296585"/>
          </a:xfrm>
          <a:prstGeom prst="rect">
            <a:avLst/>
          </a:prstGeom>
          <a:noFill/>
          <a:ln/>
        </p:spPr>
        <p:txBody>
          <a:bodyPr wrap="none" lIns="0" tIns="0" rIns="0" bIns="0" rtlCol="0" anchor="t"/>
          <a:lstStyle/>
          <a:p>
            <a:pPr marL="0" indent="0" algn="ctr">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4</a:t>
            </a:r>
            <a:endParaRPr lang="en-US" sz="2300" dirty="0"/>
          </a:p>
        </p:txBody>
      </p:sp>
      <p:sp>
        <p:nvSpPr>
          <p:cNvPr id="19" name="Text 17"/>
          <p:cNvSpPr/>
          <p:nvPr/>
        </p:nvSpPr>
        <p:spPr>
          <a:xfrm>
            <a:off x="8402598" y="4522470"/>
            <a:ext cx="2471380" cy="308967"/>
          </a:xfrm>
          <a:prstGeom prst="rect">
            <a:avLst/>
          </a:prstGeom>
          <a:noFill/>
          <a:ln/>
        </p:spPr>
        <p:txBody>
          <a:bodyPr wrap="none" lIns="0" tIns="0" rIns="0" bIns="0" rtlCol="0" anchor="t"/>
          <a:lstStyle/>
          <a:p>
            <a:pPr marL="0" indent="0" algn="l">
              <a:lnSpc>
                <a:spcPts val="2400"/>
              </a:lnSpc>
              <a:buNone/>
            </a:pPr>
            <a:r>
              <a:rPr lang="en-US" sz="1900" b="1" dirty="0">
                <a:solidFill>
                  <a:srgbClr val="333F70"/>
                </a:solidFill>
                <a:latin typeface="Unbounded Bold" pitchFamily="34" charset="0"/>
                <a:ea typeface="Unbounded Bold" pitchFamily="34" charset="-122"/>
                <a:cs typeface="Unbounded Bold" pitchFamily="34" charset="-120"/>
              </a:rPr>
              <a:t>Model Training</a:t>
            </a:r>
            <a:endParaRPr lang="en-US" sz="1900" dirty="0"/>
          </a:p>
        </p:txBody>
      </p:sp>
      <p:sp>
        <p:nvSpPr>
          <p:cNvPr id="20" name="Shape 18"/>
          <p:cNvSpPr/>
          <p:nvPr/>
        </p:nvSpPr>
        <p:spPr>
          <a:xfrm>
            <a:off x="6423660" y="5647968"/>
            <a:ext cx="691991" cy="22860"/>
          </a:xfrm>
          <a:prstGeom prst="roundRect">
            <a:avLst>
              <a:gd name="adj" fmla="val 363264"/>
            </a:avLst>
          </a:prstGeom>
          <a:solidFill>
            <a:srgbClr val="BCDBD4"/>
          </a:solidFill>
          <a:ln/>
        </p:spPr>
      </p:sp>
      <p:sp>
        <p:nvSpPr>
          <p:cNvPr id="21" name="Shape 19"/>
          <p:cNvSpPr/>
          <p:nvPr/>
        </p:nvSpPr>
        <p:spPr>
          <a:xfrm>
            <a:off x="7092791" y="5436989"/>
            <a:ext cx="444818" cy="444818"/>
          </a:xfrm>
          <a:prstGeom prst="roundRect">
            <a:avLst>
              <a:gd name="adj" fmla="val 18669"/>
            </a:avLst>
          </a:prstGeom>
          <a:solidFill>
            <a:srgbClr val="D6F5EE"/>
          </a:solidFill>
          <a:ln w="7620">
            <a:solidFill>
              <a:srgbClr val="BCDBD4"/>
            </a:solidFill>
            <a:prstDash val="solid"/>
          </a:ln>
        </p:spPr>
      </p:sp>
      <p:sp>
        <p:nvSpPr>
          <p:cNvPr id="22" name="Text 20"/>
          <p:cNvSpPr/>
          <p:nvPr/>
        </p:nvSpPr>
        <p:spPr>
          <a:xfrm>
            <a:off x="7195542" y="5511046"/>
            <a:ext cx="239316" cy="296585"/>
          </a:xfrm>
          <a:prstGeom prst="rect">
            <a:avLst/>
          </a:prstGeom>
          <a:noFill/>
          <a:ln/>
        </p:spPr>
        <p:txBody>
          <a:bodyPr wrap="none" lIns="0" tIns="0" rIns="0" bIns="0" rtlCol="0" anchor="t"/>
          <a:lstStyle/>
          <a:p>
            <a:pPr marL="0" indent="0" algn="ctr">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5</a:t>
            </a:r>
            <a:endParaRPr lang="en-US" sz="2300" dirty="0"/>
          </a:p>
        </p:txBody>
      </p:sp>
      <p:sp>
        <p:nvSpPr>
          <p:cNvPr id="23" name="Text 21"/>
          <p:cNvSpPr/>
          <p:nvPr/>
        </p:nvSpPr>
        <p:spPr>
          <a:xfrm>
            <a:off x="3756422" y="5412224"/>
            <a:ext cx="2471380" cy="308967"/>
          </a:xfrm>
          <a:prstGeom prst="rect">
            <a:avLst/>
          </a:prstGeom>
          <a:noFill/>
          <a:ln/>
        </p:spPr>
        <p:txBody>
          <a:bodyPr wrap="none" lIns="0" tIns="0" rIns="0" bIns="0" rtlCol="0" anchor="t"/>
          <a:lstStyle/>
          <a:p>
            <a:pPr marL="0" indent="0" algn="r">
              <a:lnSpc>
                <a:spcPts val="2400"/>
              </a:lnSpc>
              <a:buNone/>
            </a:pPr>
            <a:r>
              <a:rPr lang="en-US" sz="1900" b="1" dirty="0">
                <a:solidFill>
                  <a:srgbClr val="333F70"/>
                </a:solidFill>
                <a:latin typeface="Unbounded Bold" pitchFamily="34" charset="0"/>
                <a:ea typeface="Unbounded Bold" pitchFamily="34" charset="-122"/>
                <a:cs typeface="Unbounded Bold" pitchFamily="34" charset="-120"/>
              </a:rPr>
              <a:t>User Profile</a:t>
            </a:r>
            <a:endParaRPr lang="en-US" sz="1900" dirty="0"/>
          </a:p>
        </p:txBody>
      </p:sp>
      <p:sp>
        <p:nvSpPr>
          <p:cNvPr id="24" name="Shape 22"/>
          <p:cNvSpPr/>
          <p:nvPr/>
        </p:nvSpPr>
        <p:spPr>
          <a:xfrm>
            <a:off x="7514749" y="6537722"/>
            <a:ext cx="691991" cy="22860"/>
          </a:xfrm>
          <a:prstGeom prst="roundRect">
            <a:avLst>
              <a:gd name="adj" fmla="val 363264"/>
            </a:avLst>
          </a:prstGeom>
          <a:solidFill>
            <a:srgbClr val="BCDBD4"/>
          </a:solidFill>
          <a:ln/>
        </p:spPr>
      </p:sp>
      <p:sp>
        <p:nvSpPr>
          <p:cNvPr id="25" name="Shape 23"/>
          <p:cNvSpPr/>
          <p:nvPr/>
        </p:nvSpPr>
        <p:spPr>
          <a:xfrm>
            <a:off x="7092791" y="6326743"/>
            <a:ext cx="444818" cy="444818"/>
          </a:xfrm>
          <a:prstGeom prst="roundRect">
            <a:avLst>
              <a:gd name="adj" fmla="val 18669"/>
            </a:avLst>
          </a:prstGeom>
          <a:solidFill>
            <a:srgbClr val="D6F5EE"/>
          </a:solidFill>
          <a:ln w="7620">
            <a:solidFill>
              <a:srgbClr val="BCDBD4"/>
            </a:solidFill>
            <a:prstDash val="solid"/>
          </a:ln>
        </p:spPr>
      </p:sp>
      <p:sp>
        <p:nvSpPr>
          <p:cNvPr id="26" name="Text 24"/>
          <p:cNvSpPr/>
          <p:nvPr/>
        </p:nvSpPr>
        <p:spPr>
          <a:xfrm>
            <a:off x="7188160" y="6400800"/>
            <a:ext cx="254079" cy="296585"/>
          </a:xfrm>
          <a:prstGeom prst="rect">
            <a:avLst/>
          </a:prstGeom>
          <a:noFill/>
          <a:ln/>
        </p:spPr>
        <p:txBody>
          <a:bodyPr wrap="none" lIns="0" tIns="0" rIns="0" bIns="0" rtlCol="0" anchor="t"/>
          <a:lstStyle/>
          <a:p>
            <a:pPr marL="0" indent="0" algn="ctr">
              <a:lnSpc>
                <a:spcPts val="2300"/>
              </a:lnSpc>
              <a:buNone/>
            </a:pPr>
            <a:r>
              <a:rPr lang="en-US" sz="2300" b="1" dirty="0">
                <a:solidFill>
                  <a:srgbClr val="333F70"/>
                </a:solidFill>
                <a:latin typeface="Unbounded Bold" pitchFamily="34" charset="0"/>
                <a:ea typeface="Unbounded Bold" pitchFamily="34" charset="-122"/>
                <a:cs typeface="Unbounded Bold" pitchFamily="34" charset="-120"/>
              </a:rPr>
              <a:t>6</a:t>
            </a:r>
            <a:endParaRPr lang="en-US" sz="2300" dirty="0"/>
          </a:p>
        </p:txBody>
      </p:sp>
      <p:sp>
        <p:nvSpPr>
          <p:cNvPr id="27" name="Text 25"/>
          <p:cNvSpPr/>
          <p:nvPr/>
        </p:nvSpPr>
        <p:spPr>
          <a:xfrm>
            <a:off x="8402598" y="6301978"/>
            <a:ext cx="4573072" cy="308967"/>
          </a:xfrm>
          <a:prstGeom prst="rect">
            <a:avLst/>
          </a:prstGeom>
          <a:noFill/>
          <a:ln/>
        </p:spPr>
        <p:txBody>
          <a:bodyPr wrap="none" lIns="0" tIns="0" rIns="0" bIns="0" rtlCol="0" anchor="t"/>
          <a:lstStyle/>
          <a:p>
            <a:pPr marL="0" indent="0" algn="l">
              <a:lnSpc>
                <a:spcPts val="2400"/>
              </a:lnSpc>
              <a:buNone/>
            </a:pPr>
            <a:r>
              <a:rPr lang="en-US" sz="1900" b="1" dirty="0">
                <a:solidFill>
                  <a:srgbClr val="333F70"/>
                </a:solidFill>
                <a:latin typeface="Unbounded Bold" pitchFamily="34" charset="0"/>
                <a:ea typeface="Unbounded Bold" pitchFamily="34" charset="-122"/>
                <a:cs typeface="Unbounded Bold" pitchFamily="34" charset="-120"/>
              </a:rPr>
              <a:t>Recommendation Generation</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29258" y="706517"/>
            <a:ext cx="7685484" cy="1302544"/>
          </a:xfrm>
          <a:prstGeom prst="rect">
            <a:avLst/>
          </a:prstGeom>
          <a:noFill/>
          <a:ln/>
        </p:spPr>
        <p:txBody>
          <a:bodyPr wrap="square" lIns="0" tIns="0" rIns="0" bIns="0" rtlCol="0" anchor="t"/>
          <a:lstStyle/>
          <a:p>
            <a:pPr marL="0" indent="0">
              <a:lnSpc>
                <a:spcPts val="5100"/>
              </a:lnSpc>
              <a:buNone/>
            </a:pPr>
            <a:r>
              <a:rPr lang="en-US" sz="4100" b="1" dirty="0">
                <a:solidFill>
                  <a:srgbClr val="333F70"/>
                </a:solidFill>
                <a:latin typeface="Unbounded Bold" pitchFamily="34" charset="0"/>
                <a:ea typeface="Unbounded Bold" pitchFamily="34" charset="-122"/>
                <a:cs typeface="Unbounded Bold" pitchFamily="34" charset="-120"/>
              </a:rPr>
              <a:t>Similarity Measures and Recommendations</a:t>
            </a:r>
            <a:endParaRPr lang="en-US" sz="4100" dirty="0"/>
          </a:p>
        </p:txBody>
      </p:sp>
      <p:pic>
        <p:nvPicPr>
          <p:cNvPr id="4" name="Image 1" descr="preencoded.png"/>
          <p:cNvPicPr>
            <a:picLocks noChangeAspect="1"/>
          </p:cNvPicPr>
          <p:nvPr/>
        </p:nvPicPr>
        <p:blipFill>
          <a:blip r:embed="rId4"/>
          <a:stretch>
            <a:fillRect/>
          </a:stretch>
        </p:blipFill>
        <p:spPr>
          <a:xfrm>
            <a:off x="729258" y="2321600"/>
            <a:ext cx="1041916" cy="1666994"/>
          </a:xfrm>
          <a:prstGeom prst="rect">
            <a:avLst/>
          </a:prstGeom>
        </p:spPr>
      </p:pic>
      <p:sp>
        <p:nvSpPr>
          <p:cNvPr id="5" name="Text 1"/>
          <p:cNvSpPr/>
          <p:nvPr/>
        </p:nvSpPr>
        <p:spPr>
          <a:xfrm>
            <a:off x="2083713" y="2529959"/>
            <a:ext cx="2766179" cy="325636"/>
          </a:xfrm>
          <a:prstGeom prst="rect">
            <a:avLst/>
          </a:prstGeom>
          <a:noFill/>
          <a:ln/>
        </p:spPr>
        <p:txBody>
          <a:bodyPr wrap="none" lIns="0" tIns="0" rIns="0" bIns="0" rtlCol="0" anchor="t"/>
          <a:lstStyle/>
          <a:p>
            <a:pPr marL="0" indent="0" algn="l">
              <a:lnSpc>
                <a:spcPts val="2550"/>
              </a:lnSpc>
              <a:buNone/>
            </a:pPr>
            <a:r>
              <a:rPr lang="en-US" sz="2050" b="1" dirty="0">
                <a:solidFill>
                  <a:srgbClr val="333F70"/>
                </a:solidFill>
                <a:latin typeface="Unbounded Bold" pitchFamily="34" charset="0"/>
                <a:ea typeface="Unbounded Bold" pitchFamily="34" charset="-122"/>
                <a:cs typeface="Unbounded Bold" pitchFamily="34" charset="-120"/>
              </a:rPr>
              <a:t>Cosine Similarity</a:t>
            </a:r>
            <a:endParaRPr lang="en-US" sz="2050" dirty="0"/>
          </a:p>
        </p:txBody>
      </p:sp>
      <p:sp>
        <p:nvSpPr>
          <p:cNvPr id="6" name="Text 2"/>
          <p:cNvSpPr/>
          <p:nvPr/>
        </p:nvSpPr>
        <p:spPr>
          <a:xfrm>
            <a:off x="2083713" y="2980611"/>
            <a:ext cx="6331029" cy="666750"/>
          </a:xfrm>
          <a:prstGeom prst="rect">
            <a:avLst/>
          </a:prstGeom>
          <a:noFill/>
          <a:ln/>
        </p:spPr>
        <p:txBody>
          <a:bodyPr wrap="square" lIns="0" tIns="0" rIns="0" bIns="0" rtlCol="0" anchor="t"/>
          <a:lstStyle/>
          <a:p>
            <a:pPr marL="0" indent="0" algn="l">
              <a:lnSpc>
                <a:spcPts val="2600"/>
              </a:lnSpc>
              <a:buNone/>
            </a:pPr>
            <a:r>
              <a:rPr lang="en-US" sz="1600" dirty="0">
                <a:solidFill>
                  <a:srgbClr val="333F70"/>
                </a:solidFill>
                <a:latin typeface="Open Sans" pitchFamily="34" charset="0"/>
                <a:ea typeface="Open Sans" pitchFamily="34" charset="-122"/>
                <a:cs typeface="Open Sans" pitchFamily="34" charset="-120"/>
              </a:rPr>
              <a:t>Measures the angle between two vectors, representing book features. A smaller angle indicates higher similarity.</a:t>
            </a:r>
            <a:endParaRPr lang="en-US" sz="1600" dirty="0"/>
          </a:p>
        </p:txBody>
      </p:sp>
      <p:pic>
        <p:nvPicPr>
          <p:cNvPr id="7" name="Image 2" descr="preencoded.png"/>
          <p:cNvPicPr>
            <a:picLocks noChangeAspect="1"/>
          </p:cNvPicPr>
          <p:nvPr/>
        </p:nvPicPr>
        <p:blipFill>
          <a:blip r:embed="rId5"/>
          <a:stretch>
            <a:fillRect/>
          </a:stretch>
        </p:blipFill>
        <p:spPr>
          <a:xfrm>
            <a:off x="729258" y="3988594"/>
            <a:ext cx="1041916" cy="1867495"/>
          </a:xfrm>
          <a:prstGeom prst="rect">
            <a:avLst/>
          </a:prstGeom>
        </p:spPr>
      </p:pic>
      <p:sp>
        <p:nvSpPr>
          <p:cNvPr id="8" name="Text 3"/>
          <p:cNvSpPr/>
          <p:nvPr/>
        </p:nvSpPr>
        <p:spPr>
          <a:xfrm>
            <a:off x="2083713" y="4196953"/>
            <a:ext cx="3138249" cy="325636"/>
          </a:xfrm>
          <a:prstGeom prst="rect">
            <a:avLst/>
          </a:prstGeom>
          <a:noFill/>
          <a:ln/>
        </p:spPr>
        <p:txBody>
          <a:bodyPr wrap="none" lIns="0" tIns="0" rIns="0" bIns="0" rtlCol="0" anchor="t"/>
          <a:lstStyle/>
          <a:p>
            <a:pPr marL="0" indent="0" algn="l">
              <a:lnSpc>
                <a:spcPts val="2550"/>
              </a:lnSpc>
              <a:buNone/>
            </a:pPr>
            <a:r>
              <a:rPr lang="en-US" sz="2050" b="1" dirty="0">
                <a:solidFill>
                  <a:srgbClr val="333F70"/>
                </a:solidFill>
                <a:latin typeface="Unbounded Bold" pitchFamily="34" charset="0"/>
                <a:ea typeface="Unbounded Bold" pitchFamily="34" charset="-122"/>
                <a:cs typeface="Unbounded Bold" pitchFamily="34" charset="-120"/>
              </a:rPr>
              <a:t>Euclidean Distance</a:t>
            </a:r>
            <a:endParaRPr lang="en-US" sz="2050" dirty="0"/>
          </a:p>
        </p:txBody>
      </p:sp>
      <p:sp>
        <p:nvSpPr>
          <p:cNvPr id="9" name="Text 4"/>
          <p:cNvSpPr/>
          <p:nvPr/>
        </p:nvSpPr>
        <p:spPr>
          <a:xfrm>
            <a:off x="2083713" y="4647605"/>
            <a:ext cx="6331029" cy="1000125"/>
          </a:xfrm>
          <a:prstGeom prst="rect">
            <a:avLst/>
          </a:prstGeom>
          <a:noFill/>
          <a:ln/>
        </p:spPr>
        <p:txBody>
          <a:bodyPr wrap="square" lIns="0" tIns="0" rIns="0" bIns="0" rtlCol="0" anchor="t"/>
          <a:lstStyle/>
          <a:p>
            <a:pPr marL="0" indent="0" algn="l">
              <a:lnSpc>
                <a:spcPts val="2600"/>
              </a:lnSpc>
              <a:buNone/>
            </a:pPr>
            <a:r>
              <a:rPr lang="en-US" sz="1600" dirty="0">
                <a:solidFill>
                  <a:srgbClr val="333F70"/>
                </a:solidFill>
                <a:latin typeface="Open Sans" pitchFamily="34" charset="0"/>
                <a:ea typeface="Open Sans" pitchFamily="34" charset="-122"/>
                <a:cs typeface="Open Sans" pitchFamily="34" charset="-120"/>
              </a:rPr>
              <a:t>Calculates the straight-line distance between two vectors, representing book features. Smaller distances indicate greater similarity.</a:t>
            </a:r>
            <a:endParaRPr lang="en-US" sz="1600" dirty="0"/>
          </a:p>
        </p:txBody>
      </p:sp>
      <p:pic>
        <p:nvPicPr>
          <p:cNvPr id="10" name="Image 3" descr="preencoded.png"/>
          <p:cNvPicPr>
            <a:picLocks noChangeAspect="1"/>
          </p:cNvPicPr>
          <p:nvPr/>
        </p:nvPicPr>
        <p:blipFill>
          <a:blip r:embed="rId6"/>
          <a:stretch>
            <a:fillRect/>
          </a:stretch>
        </p:blipFill>
        <p:spPr>
          <a:xfrm>
            <a:off x="729258" y="5856089"/>
            <a:ext cx="1041916" cy="1666994"/>
          </a:xfrm>
          <a:prstGeom prst="rect">
            <a:avLst/>
          </a:prstGeom>
        </p:spPr>
      </p:pic>
      <p:sp>
        <p:nvSpPr>
          <p:cNvPr id="11" name="Text 5"/>
          <p:cNvSpPr/>
          <p:nvPr/>
        </p:nvSpPr>
        <p:spPr>
          <a:xfrm>
            <a:off x="2083713" y="6064448"/>
            <a:ext cx="4819888" cy="325636"/>
          </a:xfrm>
          <a:prstGeom prst="rect">
            <a:avLst/>
          </a:prstGeom>
          <a:noFill/>
          <a:ln/>
        </p:spPr>
        <p:txBody>
          <a:bodyPr wrap="none" lIns="0" tIns="0" rIns="0" bIns="0" rtlCol="0" anchor="t"/>
          <a:lstStyle/>
          <a:p>
            <a:pPr marL="0" indent="0" algn="l">
              <a:lnSpc>
                <a:spcPts val="2550"/>
              </a:lnSpc>
              <a:buNone/>
            </a:pPr>
            <a:r>
              <a:rPr lang="en-US" sz="2050" b="1" dirty="0">
                <a:solidFill>
                  <a:srgbClr val="333F70"/>
                </a:solidFill>
                <a:latin typeface="Unbounded Bold" pitchFamily="34" charset="0"/>
                <a:ea typeface="Unbounded Bold" pitchFamily="34" charset="-122"/>
                <a:cs typeface="Unbounded Bold" pitchFamily="34" charset="-120"/>
              </a:rPr>
              <a:t>Recommendation Generation</a:t>
            </a:r>
            <a:endParaRPr lang="en-US" sz="2050" dirty="0"/>
          </a:p>
        </p:txBody>
      </p:sp>
      <p:sp>
        <p:nvSpPr>
          <p:cNvPr id="12" name="Text 6"/>
          <p:cNvSpPr/>
          <p:nvPr/>
        </p:nvSpPr>
        <p:spPr>
          <a:xfrm>
            <a:off x="2083713" y="6515100"/>
            <a:ext cx="6331029" cy="666750"/>
          </a:xfrm>
          <a:prstGeom prst="rect">
            <a:avLst/>
          </a:prstGeom>
          <a:noFill/>
          <a:ln/>
        </p:spPr>
        <p:txBody>
          <a:bodyPr wrap="square" lIns="0" tIns="0" rIns="0" bIns="0" rtlCol="0" anchor="t"/>
          <a:lstStyle/>
          <a:p>
            <a:pPr marL="0" indent="0" algn="l">
              <a:lnSpc>
                <a:spcPts val="2600"/>
              </a:lnSpc>
              <a:buNone/>
            </a:pPr>
            <a:r>
              <a:rPr lang="en-US" sz="1600" dirty="0">
                <a:solidFill>
                  <a:srgbClr val="333F70"/>
                </a:solidFill>
                <a:latin typeface="Open Sans" pitchFamily="34" charset="0"/>
                <a:ea typeface="Open Sans" pitchFamily="34" charset="-122"/>
                <a:cs typeface="Open Sans" pitchFamily="34" charset="-120"/>
              </a:rPr>
              <a:t>Based on calculated similarity, the system recommends books that are most similar to the user's preferences.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3053"/>
          </a:xfrm>
          <a:prstGeom prst="rect">
            <a:avLst/>
          </a:prstGeom>
        </p:spPr>
      </p:pic>
      <p:sp>
        <p:nvSpPr>
          <p:cNvPr id="3" name="Text 0"/>
          <p:cNvSpPr/>
          <p:nvPr/>
        </p:nvSpPr>
        <p:spPr>
          <a:xfrm>
            <a:off x="6203275" y="563166"/>
            <a:ext cx="7710249" cy="1920240"/>
          </a:xfrm>
          <a:prstGeom prst="rect">
            <a:avLst/>
          </a:prstGeom>
          <a:noFill/>
          <a:ln/>
        </p:spPr>
        <p:txBody>
          <a:bodyPr wrap="square" lIns="0" tIns="0" rIns="0" bIns="0" rtlCol="0" anchor="t"/>
          <a:lstStyle/>
          <a:p>
            <a:pPr marL="0" indent="0">
              <a:lnSpc>
                <a:spcPts val="5000"/>
              </a:lnSpc>
              <a:buNone/>
            </a:pPr>
            <a:r>
              <a:rPr lang="en-US" sz="4000" b="1" dirty="0">
                <a:solidFill>
                  <a:srgbClr val="333F70"/>
                </a:solidFill>
                <a:latin typeface="Unbounded Bold" pitchFamily="34" charset="0"/>
                <a:ea typeface="Unbounded Bold" pitchFamily="34" charset="-122"/>
                <a:cs typeface="Unbounded Bold" pitchFamily="34" charset="-120"/>
              </a:rPr>
              <a:t>Evaluating the Recommendation System</a:t>
            </a:r>
            <a:endParaRPr lang="en-US" sz="4000" dirty="0"/>
          </a:p>
        </p:txBody>
      </p:sp>
      <p:sp>
        <p:nvSpPr>
          <p:cNvPr id="4" name="Text 1"/>
          <p:cNvSpPr/>
          <p:nvPr/>
        </p:nvSpPr>
        <p:spPr>
          <a:xfrm>
            <a:off x="6203275" y="2892981"/>
            <a:ext cx="3701534" cy="675918"/>
          </a:xfrm>
          <a:prstGeom prst="rect">
            <a:avLst/>
          </a:prstGeom>
          <a:noFill/>
          <a:ln/>
        </p:spPr>
        <p:txBody>
          <a:bodyPr wrap="none" lIns="0" tIns="0" rIns="0" bIns="0" rtlCol="0" anchor="t"/>
          <a:lstStyle/>
          <a:p>
            <a:pPr marL="0" indent="0" algn="ctr">
              <a:lnSpc>
                <a:spcPts val="5300"/>
              </a:lnSpc>
              <a:buNone/>
            </a:pPr>
            <a:r>
              <a:rPr lang="en-US" sz="5300" b="1" dirty="0">
                <a:solidFill>
                  <a:srgbClr val="333F70"/>
                </a:solidFill>
                <a:latin typeface="Unbounded Bold" pitchFamily="34" charset="0"/>
                <a:ea typeface="Unbounded Bold" pitchFamily="34" charset="-122"/>
                <a:cs typeface="Unbounded Bold" pitchFamily="34" charset="-120"/>
              </a:rPr>
              <a:t>1</a:t>
            </a:r>
            <a:endParaRPr lang="en-US" sz="5300" dirty="0"/>
          </a:p>
        </p:txBody>
      </p:sp>
      <p:sp>
        <p:nvSpPr>
          <p:cNvPr id="5" name="Text 2"/>
          <p:cNvSpPr/>
          <p:nvPr/>
        </p:nvSpPr>
        <p:spPr>
          <a:xfrm>
            <a:off x="6773823" y="3824883"/>
            <a:ext cx="2560320" cy="319921"/>
          </a:xfrm>
          <a:prstGeom prst="rect">
            <a:avLst/>
          </a:prstGeom>
          <a:noFill/>
          <a:ln/>
        </p:spPr>
        <p:txBody>
          <a:bodyPr wrap="none" lIns="0" tIns="0" rIns="0" bIns="0" rtlCol="0" anchor="t"/>
          <a:lstStyle/>
          <a:p>
            <a:pPr marL="0" indent="0" algn="ctr">
              <a:lnSpc>
                <a:spcPts val="2500"/>
              </a:lnSpc>
              <a:buNone/>
            </a:pPr>
            <a:r>
              <a:rPr lang="en-US" sz="2000" b="1" dirty="0">
                <a:solidFill>
                  <a:srgbClr val="333F70"/>
                </a:solidFill>
                <a:latin typeface="Unbounded Bold" pitchFamily="34" charset="0"/>
                <a:ea typeface="Unbounded Bold" pitchFamily="34" charset="-122"/>
                <a:cs typeface="Unbounded Bold" pitchFamily="34" charset="-120"/>
              </a:rPr>
              <a:t>Accuracy</a:t>
            </a:r>
            <a:endParaRPr lang="en-US" sz="2000" dirty="0"/>
          </a:p>
        </p:txBody>
      </p:sp>
      <p:sp>
        <p:nvSpPr>
          <p:cNvPr id="6" name="Text 3"/>
          <p:cNvSpPr/>
          <p:nvPr/>
        </p:nvSpPr>
        <p:spPr>
          <a:xfrm>
            <a:off x="6203275" y="4267676"/>
            <a:ext cx="3701534" cy="655320"/>
          </a:xfrm>
          <a:prstGeom prst="rect">
            <a:avLst/>
          </a:prstGeom>
          <a:noFill/>
          <a:ln/>
        </p:spPr>
        <p:txBody>
          <a:bodyPr wrap="square" lIns="0" tIns="0" rIns="0" bIns="0" rtlCol="0" anchor="t"/>
          <a:lstStyle/>
          <a:p>
            <a:pPr marL="0" indent="0" algn="ctr">
              <a:lnSpc>
                <a:spcPts val="2550"/>
              </a:lnSpc>
              <a:buNone/>
            </a:pPr>
            <a:r>
              <a:rPr lang="en-US" sz="1600" dirty="0">
                <a:solidFill>
                  <a:srgbClr val="333F70"/>
                </a:solidFill>
                <a:latin typeface="Open Sans" pitchFamily="34" charset="0"/>
                <a:ea typeface="Open Sans" pitchFamily="34" charset="-122"/>
                <a:cs typeface="Open Sans" pitchFamily="34" charset="-120"/>
              </a:rPr>
              <a:t>Percentage of correct recommendations.</a:t>
            </a:r>
            <a:endParaRPr lang="en-US" sz="1600" dirty="0"/>
          </a:p>
        </p:txBody>
      </p:sp>
      <p:sp>
        <p:nvSpPr>
          <p:cNvPr id="7" name="Text 4"/>
          <p:cNvSpPr/>
          <p:nvPr/>
        </p:nvSpPr>
        <p:spPr>
          <a:xfrm>
            <a:off x="10211991" y="2892981"/>
            <a:ext cx="3701534" cy="675918"/>
          </a:xfrm>
          <a:prstGeom prst="rect">
            <a:avLst/>
          </a:prstGeom>
          <a:noFill/>
          <a:ln/>
        </p:spPr>
        <p:txBody>
          <a:bodyPr wrap="none" lIns="0" tIns="0" rIns="0" bIns="0" rtlCol="0" anchor="t"/>
          <a:lstStyle/>
          <a:p>
            <a:pPr marL="0" indent="0" algn="ctr">
              <a:lnSpc>
                <a:spcPts val="5300"/>
              </a:lnSpc>
              <a:buNone/>
            </a:pPr>
            <a:r>
              <a:rPr lang="en-US" sz="5300" b="1" dirty="0">
                <a:solidFill>
                  <a:srgbClr val="333F70"/>
                </a:solidFill>
                <a:latin typeface="Unbounded Bold" pitchFamily="34" charset="0"/>
                <a:ea typeface="Unbounded Bold" pitchFamily="34" charset="-122"/>
                <a:cs typeface="Unbounded Bold" pitchFamily="34" charset="-120"/>
              </a:rPr>
              <a:t>2</a:t>
            </a:r>
            <a:endParaRPr lang="en-US" sz="5300" dirty="0"/>
          </a:p>
        </p:txBody>
      </p:sp>
      <p:sp>
        <p:nvSpPr>
          <p:cNvPr id="8" name="Text 5"/>
          <p:cNvSpPr/>
          <p:nvPr/>
        </p:nvSpPr>
        <p:spPr>
          <a:xfrm>
            <a:off x="10782538" y="3824883"/>
            <a:ext cx="2560320" cy="319921"/>
          </a:xfrm>
          <a:prstGeom prst="rect">
            <a:avLst/>
          </a:prstGeom>
          <a:noFill/>
          <a:ln/>
        </p:spPr>
        <p:txBody>
          <a:bodyPr wrap="none" lIns="0" tIns="0" rIns="0" bIns="0" rtlCol="0" anchor="t"/>
          <a:lstStyle/>
          <a:p>
            <a:pPr marL="0" indent="0" algn="ctr">
              <a:lnSpc>
                <a:spcPts val="2500"/>
              </a:lnSpc>
              <a:buNone/>
            </a:pPr>
            <a:r>
              <a:rPr lang="en-US" sz="2000" b="1" dirty="0">
                <a:solidFill>
                  <a:srgbClr val="333F70"/>
                </a:solidFill>
                <a:latin typeface="Unbounded Bold" pitchFamily="34" charset="0"/>
                <a:ea typeface="Unbounded Bold" pitchFamily="34" charset="-122"/>
                <a:cs typeface="Unbounded Bold" pitchFamily="34" charset="-120"/>
              </a:rPr>
              <a:t>Precision</a:t>
            </a:r>
            <a:endParaRPr lang="en-US" sz="2000" dirty="0"/>
          </a:p>
        </p:txBody>
      </p:sp>
      <p:sp>
        <p:nvSpPr>
          <p:cNvPr id="9" name="Text 6"/>
          <p:cNvSpPr/>
          <p:nvPr/>
        </p:nvSpPr>
        <p:spPr>
          <a:xfrm>
            <a:off x="10211991" y="4267676"/>
            <a:ext cx="3701534" cy="655320"/>
          </a:xfrm>
          <a:prstGeom prst="rect">
            <a:avLst/>
          </a:prstGeom>
          <a:noFill/>
          <a:ln/>
        </p:spPr>
        <p:txBody>
          <a:bodyPr wrap="square" lIns="0" tIns="0" rIns="0" bIns="0" rtlCol="0" anchor="t"/>
          <a:lstStyle/>
          <a:p>
            <a:pPr marL="0" indent="0" algn="ctr">
              <a:lnSpc>
                <a:spcPts val="2550"/>
              </a:lnSpc>
              <a:buNone/>
            </a:pPr>
            <a:r>
              <a:rPr lang="en-US" sz="1600" dirty="0">
                <a:solidFill>
                  <a:srgbClr val="333F70"/>
                </a:solidFill>
                <a:latin typeface="Open Sans" pitchFamily="34" charset="0"/>
                <a:ea typeface="Open Sans" pitchFamily="34" charset="-122"/>
                <a:cs typeface="Open Sans" pitchFamily="34" charset="-120"/>
              </a:rPr>
              <a:t>Percentage of recommended books that are actually relevant.</a:t>
            </a:r>
            <a:endParaRPr lang="en-US" sz="1600" dirty="0"/>
          </a:p>
        </p:txBody>
      </p:sp>
      <p:sp>
        <p:nvSpPr>
          <p:cNvPr id="10" name="Text 7"/>
          <p:cNvSpPr/>
          <p:nvPr/>
        </p:nvSpPr>
        <p:spPr>
          <a:xfrm>
            <a:off x="6203275" y="5639872"/>
            <a:ext cx="3701534" cy="675918"/>
          </a:xfrm>
          <a:prstGeom prst="rect">
            <a:avLst/>
          </a:prstGeom>
          <a:noFill/>
          <a:ln/>
        </p:spPr>
        <p:txBody>
          <a:bodyPr wrap="none" lIns="0" tIns="0" rIns="0" bIns="0" rtlCol="0" anchor="t"/>
          <a:lstStyle/>
          <a:p>
            <a:pPr marL="0" indent="0" algn="ctr">
              <a:lnSpc>
                <a:spcPts val="5300"/>
              </a:lnSpc>
              <a:buNone/>
            </a:pPr>
            <a:r>
              <a:rPr lang="en-US" sz="5300" b="1" dirty="0">
                <a:solidFill>
                  <a:srgbClr val="333F70"/>
                </a:solidFill>
                <a:latin typeface="Unbounded Bold" pitchFamily="34" charset="0"/>
                <a:ea typeface="Unbounded Bold" pitchFamily="34" charset="-122"/>
                <a:cs typeface="Unbounded Bold" pitchFamily="34" charset="-120"/>
              </a:rPr>
              <a:t>3</a:t>
            </a:r>
            <a:endParaRPr lang="en-US" sz="5300" dirty="0"/>
          </a:p>
        </p:txBody>
      </p:sp>
      <p:sp>
        <p:nvSpPr>
          <p:cNvPr id="11" name="Text 8"/>
          <p:cNvSpPr/>
          <p:nvPr/>
        </p:nvSpPr>
        <p:spPr>
          <a:xfrm>
            <a:off x="6773823" y="6571774"/>
            <a:ext cx="2560320" cy="319921"/>
          </a:xfrm>
          <a:prstGeom prst="rect">
            <a:avLst/>
          </a:prstGeom>
          <a:noFill/>
          <a:ln/>
        </p:spPr>
        <p:txBody>
          <a:bodyPr wrap="none" lIns="0" tIns="0" rIns="0" bIns="0" rtlCol="0" anchor="t"/>
          <a:lstStyle/>
          <a:p>
            <a:pPr marL="0" indent="0" algn="ctr">
              <a:lnSpc>
                <a:spcPts val="2500"/>
              </a:lnSpc>
              <a:buNone/>
            </a:pPr>
            <a:r>
              <a:rPr lang="en-US" sz="2000" b="1" dirty="0">
                <a:solidFill>
                  <a:srgbClr val="333F70"/>
                </a:solidFill>
                <a:latin typeface="Unbounded Bold" pitchFamily="34" charset="0"/>
                <a:ea typeface="Unbounded Bold" pitchFamily="34" charset="-122"/>
                <a:cs typeface="Unbounded Bold" pitchFamily="34" charset="-120"/>
              </a:rPr>
              <a:t>Recall</a:t>
            </a:r>
            <a:endParaRPr lang="en-US" sz="2000" dirty="0"/>
          </a:p>
        </p:txBody>
      </p:sp>
      <p:sp>
        <p:nvSpPr>
          <p:cNvPr id="12" name="Text 9"/>
          <p:cNvSpPr/>
          <p:nvPr/>
        </p:nvSpPr>
        <p:spPr>
          <a:xfrm>
            <a:off x="6203275" y="7014567"/>
            <a:ext cx="3701534" cy="655320"/>
          </a:xfrm>
          <a:prstGeom prst="rect">
            <a:avLst/>
          </a:prstGeom>
          <a:noFill/>
          <a:ln/>
        </p:spPr>
        <p:txBody>
          <a:bodyPr wrap="square" lIns="0" tIns="0" rIns="0" bIns="0" rtlCol="0" anchor="t"/>
          <a:lstStyle/>
          <a:p>
            <a:pPr marL="0" indent="0" algn="ctr">
              <a:lnSpc>
                <a:spcPts val="2550"/>
              </a:lnSpc>
              <a:buNone/>
            </a:pPr>
            <a:r>
              <a:rPr lang="en-US" sz="1600" dirty="0">
                <a:solidFill>
                  <a:srgbClr val="333F70"/>
                </a:solidFill>
                <a:latin typeface="Open Sans" pitchFamily="34" charset="0"/>
                <a:ea typeface="Open Sans" pitchFamily="34" charset="-122"/>
                <a:cs typeface="Open Sans" pitchFamily="34" charset="-120"/>
              </a:rPr>
              <a:t>Percentage of relevant books that are actually recommended.</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55746"/>
            <a:ext cx="7556421" cy="2126337"/>
          </a:xfrm>
          <a:prstGeom prst="rect">
            <a:avLst/>
          </a:prstGeom>
          <a:noFill/>
          <a:ln/>
        </p:spPr>
        <p:txBody>
          <a:bodyPr wrap="square" lIns="0" tIns="0" rIns="0" bIns="0" rtlCol="0" anchor="t"/>
          <a:lstStyle/>
          <a:p>
            <a:pPr marL="0" indent="0">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Conclusion and Future Enhancements</a:t>
            </a:r>
            <a:endParaRPr lang="en-US" sz="4450" dirty="0"/>
          </a:p>
        </p:txBody>
      </p:sp>
      <p:sp>
        <p:nvSpPr>
          <p:cNvPr id="4" name="Text 1"/>
          <p:cNvSpPr/>
          <p:nvPr/>
        </p:nvSpPr>
        <p:spPr>
          <a:xfrm>
            <a:off x="793790" y="4622244"/>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333F70"/>
                </a:solidFill>
                <a:latin typeface="Open Sans" pitchFamily="34" charset="0"/>
                <a:ea typeface="Open Sans" pitchFamily="34" charset="-122"/>
                <a:cs typeface="Open Sans" pitchFamily="34" charset="-120"/>
              </a:rPr>
              <a:t>The system successfully leverages content filtering to generate personalized book recommendations. Future improvements include incorporating collaborative filtering, handling cold-start problems, and providing explanations for recommendations.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427</Words>
  <Application>Microsoft Office PowerPoint</Application>
  <PresentationFormat>Custom</PresentationFormat>
  <Paragraphs>73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Open Sans</vt:lpstr>
      <vt:lpstr>Unbounded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Bhavana Joshi</cp:lastModifiedBy>
  <cp:revision>2</cp:revision>
  <dcterms:created xsi:type="dcterms:W3CDTF">2025-01-18T10:38:34Z</dcterms:created>
  <dcterms:modified xsi:type="dcterms:W3CDTF">2025-01-18T10:39:55Z</dcterms:modified>
</cp:coreProperties>
</file>