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umar" userId="f497ae8cdf5b55ab" providerId="LiveId" clId="{D786D0A1-0F16-4E62-B12B-7352F83F7E1C}"/>
    <pc:docChg chg="custSel addSld delSld modSld sldOrd">
      <pc:chgData name="Akshay Kumar" userId="f497ae8cdf5b55ab" providerId="LiveId" clId="{D786D0A1-0F16-4E62-B12B-7352F83F7E1C}" dt="2024-04-28T09:51:16.207" v="7" actId="47"/>
      <pc:docMkLst>
        <pc:docMk/>
      </pc:docMkLst>
      <pc:sldChg chg="delSp add del mod ord">
        <pc:chgData name="Akshay Kumar" userId="f497ae8cdf5b55ab" providerId="LiveId" clId="{D786D0A1-0F16-4E62-B12B-7352F83F7E1C}" dt="2024-04-28T09:51:16.207" v="7" actId="47"/>
        <pc:sldMkLst>
          <pc:docMk/>
          <pc:sldMk cId="162296159" sldId="264"/>
        </pc:sldMkLst>
        <pc:spChg chg="del">
          <ac:chgData name="Akshay Kumar" userId="f497ae8cdf5b55ab" providerId="LiveId" clId="{D786D0A1-0F16-4E62-B12B-7352F83F7E1C}" dt="2024-04-28T09:50:37.734" v="3" actId="478"/>
          <ac:spMkLst>
            <pc:docMk/>
            <pc:sldMk cId="162296159" sldId="264"/>
            <ac:spMk id="8" creationId="{0CDA6AB2-489C-F519-0BE9-E16A6C5C48CF}"/>
          </ac:spMkLst>
        </pc:spChg>
        <pc:spChg chg="del">
          <ac:chgData name="Akshay Kumar" userId="f497ae8cdf5b55ab" providerId="LiveId" clId="{D786D0A1-0F16-4E62-B12B-7352F83F7E1C}" dt="2024-04-28T09:50:41.021" v="4" actId="478"/>
          <ac:spMkLst>
            <pc:docMk/>
            <pc:sldMk cId="162296159" sldId="264"/>
            <ac:spMk id="9" creationId="{5D4B821C-CA73-DF4D-FFE7-DC5E5C893EA4}"/>
          </ac:spMkLst>
        </pc:spChg>
        <pc:picChg chg="del">
          <ac:chgData name="Akshay Kumar" userId="f497ae8cdf5b55ab" providerId="LiveId" clId="{D786D0A1-0F16-4E62-B12B-7352F83F7E1C}" dt="2024-04-28T09:50:43.241" v="5" actId="478"/>
          <ac:picMkLst>
            <pc:docMk/>
            <pc:sldMk cId="162296159" sldId="264"/>
            <ac:picMk id="5" creationId="{E27CC96F-27C4-C4B0-37EC-CD19985CE70E}"/>
          </ac:picMkLst>
        </pc:picChg>
        <pc:picChg chg="del">
          <ac:chgData name="Akshay Kumar" userId="f497ae8cdf5b55ab" providerId="LiveId" clId="{D786D0A1-0F16-4E62-B12B-7352F83F7E1C}" dt="2024-04-28T09:50:46.429" v="6" actId="478"/>
          <ac:picMkLst>
            <pc:docMk/>
            <pc:sldMk cId="162296159" sldId="264"/>
            <ac:picMk id="11" creationId="{3C089664-66DC-3FEA-7577-EB64E898D7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900D-BE19-203D-83D4-C9B3BBC4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C5A8C-F683-CE47-02BD-2E6B14C8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D4A6-C37F-7627-B740-B25F13F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B626-B047-8A18-975B-37B78207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D2EE-2258-F21F-61D6-2185402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7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0B25-10CA-A0E1-233A-8AA7CD2D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03E5E-41CB-74A3-8127-A1AD365A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97B5-B383-B985-B841-C343026A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9D30-BA4E-8F3C-FD2A-DFB33D9B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5335-C524-D3DD-E1B0-68BC1B6F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5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DB774-C537-D2EF-4EC5-9D6BE4EAF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54E7-2057-6F9F-4B6B-D3489DD0A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3F39-2F79-EA2C-B13A-90E2A3F4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327D-9194-1080-7A17-7E43EC89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C4B24-A5B0-8C04-5E07-D5F41446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6D4-960E-40AE-1F1F-AADCE15E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3F50-94E3-F627-666F-9557D454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6F11-B84F-CE30-216F-38926E82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5BCD-B857-2243-D50F-57F176CE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39E5-47EA-C3CA-0D3C-64956E90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6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7F92-D467-10CE-C171-8296229E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0292-CCE2-650B-5880-33EE79BD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96EF-4304-403A-1E12-CAD08861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855B-C3DE-4101-2FCA-DD4DCAD8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0257-F37B-63AB-27E9-9962D358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66EF-373B-27FF-7FBD-50CA3008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484C-B5B5-1697-3AE9-B77574C2E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93D5F-E4C6-D866-9087-739A9811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8CCE-70EA-1BF7-E022-61568BF7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85AA6-9524-C0E8-562B-8DE5C7B6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27DD-2D02-332F-56B2-AB89FF4E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441-6521-C863-94FA-E7F15D2E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BF671-500F-1A17-D9A2-5F236985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6E4E6-4C32-2504-DF3C-A014B2D6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BB7E2-502C-FCA0-0DC1-86C2F7C75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E1980-9605-DAD6-4087-2136D136F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FFABD-127C-8405-E198-5FC1B49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F6A7E-9C1A-B958-01F2-98D81CD2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3FD01-45CF-E01B-BE37-C156BA0A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BEC1-4267-C24A-3E22-434C532C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FC1B2-47DB-7A83-E276-BD719A5C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59EB0-5FCB-460E-4FDA-08930BFD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A7A0C-AFBB-2F4D-8602-2D1D075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1063-57EE-88F0-90C7-4E1D76C9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245B-6C6E-016C-7327-5EC13830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0C9F-68B9-1C5F-B92C-28CF62AE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9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5274-C617-951D-52FB-4E4544B6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3DBD-4911-91CF-23DE-E9684554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178D-7F26-41CE-5441-D3E68BE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4D713-155C-140E-046F-B14F13D2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4721-CAC0-F8E6-EF2E-2DEA6515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21EE2-D190-9B70-CDF7-5809F057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9EB8-92C2-8BE5-7A86-FF6360A3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17218-3E00-D0C8-9782-9A7539F5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2BCE-6149-D30B-D3FB-802E00F4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E4B8-C504-3EBA-CB5B-86CAF18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B141D-2D1A-0CAC-462C-25EAB5E1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43F5-B23A-E7EB-FD8A-76598FED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E815A-8452-A1DD-EB60-3902AEE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54A1-42AA-D9BB-0B15-BEFD66EF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B167-D9B9-284C-A0CD-633A5105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3487-953C-4227-96D7-FF0A135A137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0401-5CB6-574A-1FAD-854DB612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BA15-A002-434D-893F-1095E536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6791-18F4-4F5B-9652-CCF248697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2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DA6AB2-489C-F519-0BE9-E16A6C5C48CF}"/>
              </a:ext>
            </a:extLst>
          </p:cNvPr>
          <p:cNvSpPr txBox="1"/>
          <p:nvPr/>
        </p:nvSpPr>
        <p:spPr>
          <a:xfrm>
            <a:off x="193964" y="330461"/>
            <a:ext cx="706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9900"/>
                </a:solidFill>
              </a:rPr>
              <a:t>CREDIT CARD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B821C-CA73-DF4D-FFE7-DC5E5C893EA4}"/>
              </a:ext>
            </a:extLst>
          </p:cNvPr>
          <p:cNvSpPr txBox="1"/>
          <p:nvPr/>
        </p:nvSpPr>
        <p:spPr>
          <a:xfrm>
            <a:off x="193964" y="2230582"/>
            <a:ext cx="8007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WEEKLY </a:t>
            </a:r>
          </a:p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STATUS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089664-66DC-3FEA-7577-EB64E898D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678" y="4637086"/>
            <a:ext cx="2771250" cy="1987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D59C7E-B1DD-3558-398E-2FF748924F99}"/>
              </a:ext>
            </a:extLst>
          </p:cNvPr>
          <p:cNvSpPr txBox="1"/>
          <p:nvPr/>
        </p:nvSpPr>
        <p:spPr>
          <a:xfrm>
            <a:off x="4197926" y="6371930"/>
            <a:ext cx="364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- By Akshay Kumar</a:t>
            </a:r>
          </a:p>
        </p:txBody>
      </p:sp>
    </p:spTree>
    <p:extLst>
      <p:ext uri="{BB962C8B-B14F-4D97-AF65-F5344CB8AC3E}">
        <p14:creationId xmlns:p14="http://schemas.microsoft.com/office/powerpoint/2010/main" val="28648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1B3213-CC4C-561F-1DF8-FB3DF8D04267}"/>
              </a:ext>
            </a:extLst>
          </p:cNvPr>
          <p:cNvSpPr txBox="1"/>
          <p:nvPr/>
        </p:nvSpPr>
        <p:spPr>
          <a:xfrm>
            <a:off x="318655" y="535937"/>
            <a:ext cx="800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CONTENT IN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0CAAE-67E6-9841-7B40-07D46CA7B7A2}"/>
              </a:ext>
            </a:extLst>
          </p:cNvPr>
          <p:cNvSpPr txBox="1"/>
          <p:nvPr/>
        </p:nvSpPr>
        <p:spPr>
          <a:xfrm>
            <a:off x="318655" y="1920858"/>
            <a:ext cx="80079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1. Project objective </a:t>
            </a:r>
          </a:p>
          <a:p>
            <a:r>
              <a:rPr lang="en-US" sz="4400" dirty="0">
                <a:solidFill>
                  <a:schemeClr val="bg1"/>
                </a:solidFill>
              </a:rPr>
              <a:t>2. Data from SQL </a:t>
            </a:r>
          </a:p>
          <a:p>
            <a:r>
              <a:rPr lang="en-US" sz="4400" dirty="0">
                <a:solidFill>
                  <a:schemeClr val="bg1"/>
                </a:solidFill>
              </a:rPr>
              <a:t>3. Data processing &amp; DAX </a:t>
            </a:r>
          </a:p>
          <a:p>
            <a:r>
              <a:rPr lang="en-US" sz="4400" dirty="0">
                <a:solidFill>
                  <a:schemeClr val="bg1"/>
                </a:solidFill>
              </a:rPr>
              <a:t>4. Dashboard &amp; insights </a:t>
            </a:r>
          </a:p>
          <a:p>
            <a:r>
              <a:rPr lang="en-US" sz="4400" dirty="0">
                <a:solidFill>
                  <a:schemeClr val="bg1"/>
                </a:solidFill>
              </a:rPr>
              <a:t>5. Export &amp; share project 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40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359477-8951-14B0-B7B6-2D9201A48D40}"/>
              </a:ext>
            </a:extLst>
          </p:cNvPr>
          <p:cNvSpPr txBox="1"/>
          <p:nvPr/>
        </p:nvSpPr>
        <p:spPr>
          <a:xfrm>
            <a:off x="318655" y="498764"/>
            <a:ext cx="800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OBJECTIVE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F8A31-594F-00C1-B31D-264A07C7265D}"/>
              </a:ext>
            </a:extLst>
          </p:cNvPr>
          <p:cNvSpPr txBox="1"/>
          <p:nvPr/>
        </p:nvSpPr>
        <p:spPr>
          <a:xfrm>
            <a:off x="318655" y="1920858"/>
            <a:ext cx="80079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To develop a comprehensive credit card weekly dashboard that provides real-time insights into key performance metrics and trends, enabling stakeholders to monitor and analyze credit card operations effectively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27A91-6F7E-E40E-A50A-25E99EC52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5" y="3052539"/>
            <a:ext cx="3325090" cy="31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3B96E-E84D-78AC-DA82-159400C47B89}"/>
              </a:ext>
            </a:extLst>
          </p:cNvPr>
          <p:cNvSpPr txBox="1"/>
          <p:nvPr/>
        </p:nvSpPr>
        <p:spPr>
          <a:xfrm>
            <a:off x="318655" y="522083"/>
            <a:ext cx="924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IMPORT DATA TO SQL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AC91-A2B6-BF51-A79C-EECC1C4A713B}"/>
              </a:ext>
            </a:extLst>
          </p:cNvPr>
          <p:cNvSpPr txBox="1"/>
          <p:nvPr/>
        </p:nvSpPr>
        <p:spPr>
          <a:xfrm>
            <a:off x="318656" y="1920858"/>
            <a:ext cx="60682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Prepare csv file</a:t>
            </a:r>
          </a:p>
          <a:p>
            <a:pPr marL="742950" indent="-742950">
              <a:buAutoNum type="arabicPeriod"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Create tables in SQL</a:t>
            </a:r>
          </a:p>
          <a:p>
            <a:pPr marL="742950" indent="-742950">
              <a:buAutoNum type="arabicPeriod"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Import csv file into SQL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0E272-5B78-42D1-6BE3-280E5F48A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71" y="1700692"/>
            <a:ext cx="1042557" cy="1042557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5091B2D-C276-B98F-5CEC-2591D42B7470}"/>
              </a:ext>
            </a:extLst>
          </p:cNvPr>
          <p:cNvSpPr/>
          <p:nvPr/>
        </p:nvSpPr>
        <p:spPr>
          <a:xfrm>
            <a:off x="10465376" y="3015343"/>
            <a:ext cx="271896" cy="8273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C77DAF-DB07-F371-A737-610D1355D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6" y="4068266"/>
            <a:ext cx="1496291" cy="1260763"/>
          </a:xfrm>
          <a:prstGeom prst="rect">
            <a:avLst/>
          </a:prstGeom>
        </p:spPr>
      </p:pic>
      <p:sp>
        <p:nvSpPr>
          <p:cNvPr id="24" name="Arrow: Left 23">
            <a:extLst>
              <a:ext uri="{FF2B5EF4-FFF2-40B4-BE49-F238E27FC236}">
                <a16:creationId xmlns:a16="http://schemas.microsoft.com/office/drawing/2014/main" id="{35468D65-AED8-9476-C2A1-7885CEE1E51A}"/>
              </a:ext>
            </a:extLst>
          </p:cNvPr>
          <p:cNvSpPr/>
          <p:nvPr/>
        </p:nvSpPr>
        <p:spPr>
          <a:xfrm>
            <a:off x="8382000" y="5056909"/>
            <a:ext cx="1496291" cy="27212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6DBA87-4534-C3CE-7B31-E0828BA86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23" y="4745231"/>
            <a:ext cx="2657846" cy="895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FB493E-0CFA-3671-58A2-05871B596BDF}"/>
              </a:ext>
            </a:extLst>
          </p:cNvPr>
          <p:cNvSpPr txBox="1"/>
          <p:nvPr/>
        </p:nvSpPr>
        <p:spPr>
          <a:xfrm>
            <a:off x="318655" y="6068291"/>
            <a:ext cx="1134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Note: Find all the SQL Queries and the Project data - https://github.com/b-akshay-k/CreditCard_FinancialDashboard</a:t>
            </a:r>
          </a:p>
        </p:txBody>
      </p:sp>
    </p:spTree>
    <p:extLst>
      <p:ext uri="{BB962C8B-B14F-4D97-AF65-F5344CB8AC3E}">
        <p14:creationId xmlns:p14="http://schemas.microsoft.com/office/powerpoint/2010/main" val="37952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41EA1-CB51-711E-010F-25ABF1450BFC}"/>
              </a:ext>
            </a:extLst>
          </p:cNvPr>
          <p:cNvSpPr txBox="1"/>
          <p:nvPr/>
        </p:nvSpPr>
        <p:spPr>
          <a:xfrm>
            <a:off x="318655" y="294608"/>
            <a:ext cx="924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DAX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9B1AA-EC99-52F3-9FC4-98E0B593FBCD}"/>
              </a:ext>
            </a:extLst>
          </p:cNvPr>
          <p:cNvSpPr txBox="1"/>
          <p:nvPr/>
        </p:nvSpPr>
        <p:spPr>
          <a:xfrm>
            <a:off x="110837" y="1445413"/>
            <a:ext cx="9240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AgeGroup</a:t>
            </a:r>
            <a:r>
              <a:rPr lang="en-US" dirty="0">
                <a:solidFill>
                  <a:schemeClr val="bg1"/>
                </a:solidFill>
              </a:rPr>
              <a:t> = SWITCH( </a:t>
            </a:r>
          </a:p>
          <a:p>
            <a:r>
              <a:rPr lang="en-US" dirty="0">
                <a:solidFill>
                  <a:schemeClr val="bg1"/>
                </a:solidFill>
              </a:rPr>
              <a:t>TRUE(),</a:t>
            </a: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30, "20-30",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30 &amp;&amp; </a:t>
            </a: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40, "30-40",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40 &amp;&amp; </a:t>
            </a: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50, "40-50",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50 &amp;&amp; </a:t>
            </a:r>
          </a:p>
          <a:p>
            <a:r>
              <a:rPr lang="en-US" dirty="0">
                <a:solidFill>
                  <a:schemeClr val="bg1"/>
                </a:solidFill>
              </a:rPr>
              <a:t>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&lt; 60, "50-60",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customer_age</a:t>
            </a:r>
            <a:r>
              <a:rPr lang="en-US" dirty="0">
                <a:solidFill>
                  <a:schemeClr val="bg1"/>
                </a:solidFill>
              </a:rPr>
              <a:t>] &gt;= 60, "60+",</a:t>
            </a:r>
          </a:p>
          <a:p>
            <a:r>
              <a:rPr lang="en-US" dirty="0">
                <a:solidFill>
                  <a:schemeClr val="bg1"/>
                </a:solidFill>
              </a:rPr>
              <a:t> "unknown" </a:t>
            </a:r>
          </a:p>
          <a:p>
            <a:r>
              <a:rPr lang="en-US" dirty="0">
                <a:solidFill>
                  <a:schemeClr val="bg1"/>
                </a:solidFill>
              </a:rPr>
              <a:t>) 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2A656-CCED-7B0C-91D8-BA374E71E0EA}"/>
              </a:ext>
            </a:extLst>
          </p:cNvPr>
          <p:cNvSpPr txBox="1"/>
          <p:nvPr/>
        </p:nvSpPr>
        <p:spPr>
          <a:xfrm>
            <a:off x="110837" y="4904542"/>
            <a:ext cx="8395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IncomeGroup</a:t>
            </a:r>
            <a:r>
              <a:rPr lang="en-US" dirty="0">
                <a:solidFill>
                  <a:schemeClr val="bg1"/>
                </a:solidFill>
              </a:rPr>
              <a:t> = SWITCH(</a:t>
            </a:r>
          </a:p>
          <a:p>
            <a:r>
              <a:rPr lang="en-US" dirty="0">
                <a:solidFill>
                  <a:schemeClr val="bg1"/>
                </a:solidFill>
              </a:rPr>
              <a:t> TRUE(),</a:t>
            </a:r>
          </a:p>
          <a:p>
            <a:r>
              <a:rPr lang="en-US" dirty="0">
                <a:solidFill>
                  <a:schemeClr val="bg1"/>
                </a:solidFill>
              </a:rPr>
              <a:t>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&lt; 35000, "Low",</a:t>
            </a:r>
          </a:p>
          <a:p>
            <a:r>
              <a:rPr lang="en-US" dirty="0">
                <a:solidFill>
                  <a:schemeClr val="bg1"/>
                </a:solidFill>
              </a:rPr>
              <a:t>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&gt;= 35000 &amp;&amp; 'public </a:t>
            </a:r>
            <a:r>
              <a:rPr lang="en-US" dirty="0" err="1">
                <a:solidFill>
                  <a:schemeClr val="bg1"/>
                </a:solidFill>
              </a:rPr>
              <a:t>cust_detail</a:t>
            </a:r>
            <a:r>
              <a:rPr lang="en-US" dirty="0">
                <a:solidFill>
                  <a:schemeClr val="bg1"/>
                </a:solidFill>
              </a:rPr>
              <a:t>'[income] = 70000, "High", </a:t>
            </a:r>
          </a:p>
          <a:p>
            <a:r>
              <a:rPr lang="en-US" dirty="0">
                <a:solidFill>
                  <a:schemeClr val="bg1"/>
                </a:solidFill>
              </a:rPr>
              <a:t>"unknown" ) 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AE1CA-3E1F-0533-8A63-A2A1CA2B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3721254"/>
            <a:ext cx="2888673" cy="2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41EA1-CB51-711E-010F-25ABF1450BFC}"/>
              </a:ext>
            </a:extLst>
          </p:cNvPr>
          <p:cNvSpPr txBox="1"/>
          <p:nvPr/>
        </p:nvSpPr>
        <p:spPr>
          <a:xfrm>
            <a:off x="263237" y="309076"/>
            <a:ext cx="924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DAX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9B1AA-EC99-52F3-9FC4-98E0B593FBCD}"/>
              </a:ext>
            </a:extLst>
          </p:cNvPr>
          <p:cNvSpPr txBox="1"/>
          <p:nvPr/>
        </p:nvSpPr>
        <p:spPr>
          <a:xfrm>
            <a:off x="83127" y="1445413"/>
            <a:ext cx="839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week_num2 = WEEKNUM('public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week_start_date</a:t>
            </a:r>
            <a:r>
              <a:rPr lang="en-US" dirty="0">
                <a:solidFill>
                  <a:schemeClr val="bg1"/>
                </a:solidFill>
              </a:rPr>
              <a:t>])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Revenue =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annual_fees</a:t>
            </a:r>
            <a:r>
              <a:rPr lang="en-US" dirty="0">
                <a:solidFill>
                  <a:schemeClr val="bg1"/>
                </a:solidFill>
              </a:rPr>
              <a:t>] +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total_trans_amt</a:t>
            </a:r>
            <a:r>
              <a:rPr lang="en-US" dirty="0">
                <a:solidFill>
                  <a:schemeClr val="bg1"/>
                </a:solidFill>
              </a:rPr>
              <a:t>] +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interest_earned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2A656-CCED-7B0C-91D8-BA374E71E0EA}"/>
              </a:ext>
            </a:extLst>
          </p:cNvPr>
          <p:cNvSpPr txBox="1"/>
          <p:nvPr/>
        </p:nvSpPr>
        <p:spPr>
          <a:xfrm>
            <a:off x="83126" y="3335096"/>
            <a:ext cx="8395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Current_week_Reveneue</a:t>
            </a:r>
            <a:r>
              <a:rPr lang="en-IN" dirty="0">
                <a:solidFill>
                  <a:schemeClr val="bg1"/>
                </a:solidFill>
              </a:rPr>
              <a:t> = CALCULATE( </a:t>
            </a:r>
          </a:p>
          <a:p>
            <a:r>
              <a:rPr lang="en-IN" dirty="0">
                <a:solidFill>
                  <a:schemeClr val="bg1"/>
                </a:solidFill>
              </a:rPr>
              <a:t>SUM('public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'[Revenue]), </a:t>
            </a:r>
          </a:p>
          <a:p>
            <a:r>
              <a:rPr lang="en-IN" dirty="0">
                <a:solidFill>
                  <a:schemeClr val="bg1"/>
                </a:solidFill>
              </a:rPr>
              <a:t>FILTER( </a:t>
            </a:r>
          </a:p>
          <a:p>
            <a:r>
              <a:rPr lang="en-IN" dirty="0">
                <a:solidFill>
                  <a:schemeClr val="bg1"/>
                </a:solidFill>
              </a:rPr>
              <a:t>ALL('public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'), 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 = MAX('public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'[week_num2])))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Previous_week_Reveneue</a:t>
            </a:r>
            <a:r>
              <a:rPr lang="en-IN" dirty="0">
                <a:solidFill>
                  <a:schemeClr val="bg1"/>
                </a:solidFill>
              </a:rPr>
              <a:t> = CALCULATE( </a:t>
            </a:r>
          </a:p>
          <a:p>
            <a:r>
              <a:rPr lang="en-IN" dirty="0">
                <a:solidFill>
                  <a:schemeClr val="bg1"/>
                </a:solidFill>
              </a:rPr>
              <a:t>SUM('public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FILTER( </a:t>
            </a:r>
          </a:p>
          <a:p>
            <a:r>
              <a:rPr lang="en-IN" dirty="0">
                <a:solidFill>
                  <a:schemeClr val="bg1"/>
                </a:solidFill>
              </a:rPr>
              <a:t>ALL('public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'), 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 = MAX('public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'[week_num2])-1)) 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AE1CA-3E1F-0533-8A63-A2A1CA2B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3721254"/>
            <a:ext cx="2888673" cy="2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64031-BC4D-0A93-D41B-B97145007CA3}"/>
              </a:ext>
            </a:extLst>
          </p:cNvPr>
          <p:cNvSpPr txBox="1"/>
          <p:nvPr/>
        </p:nvSpPr>
        <p:spPr>
          <a:xfrm>
            <a:off x="318656" y="380385"/>
            <a:ext cx="1156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9900"/>
                </a:solidFill>
                <a:latin typeface="+mj-lt"/>
              </a:rPr>
              <a:t>PROJECT INSIGHTS – WEEK 53 (31</a:t>
            </a:r>
            <a:r>
              <a:rPr lang="en-IN" sz="5400" b="1" baseline="30000" dirty="0">
                <a:solidFill>
                  <a:srgbClr val="FF9900"/>
                </a:solidFill>
                <a:latin typeface="+mj-lt"/>
              </a:rPr>
              <a:t>ST</a:t>
            </a:r>
            <a:r>
              <a:rPr lang="en-IN" sz="5400" b="1" dirty="0">
                <a:solidFill>
                  <a:srgbClr val="FF9900"/>
                </a:solidFill>
                <a:latin typeface="+mj-lt"/>
              </a:rPr>
              <a:t> DEC)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2DEA9-71E4-5F3F-502F-8195E2A2DE5A}"/>
              </a:ext>
            </a:extLst>
          </p:cNvPr>
          <p:cNvSpPr txBox="1"/>
          <p:nvPr/>
        </p:nvSpPr>
        <p:spPr>
          <a:xfrm>
            <a:off x="318656" y="1540940"/>
            <a:ext cx="721821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Week of Week change: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Revenue increased by 28.8%,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Total Transaction Amt &amp; Count increased by xx% &amp; xx%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Customer count increased by xx%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Overview YTD: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Overall revenue is 57M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Total interest is 8M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Total transaction amount is 46M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Male customers are contributing more in revenue 31M, female 26M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Blue &amp; Silver credit card are contributing to 93% of overall transactions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TX, NY &amp; CA is contributing to 68%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Overall Activation rate is 57.5% • Overall Delinquent rate is 6.06% 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3C234-E09A-A53C-7F91-74582A8B2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3" y="2729195"/>
            <a:ext cx="3616374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0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CC96F-27C4-C4B0-37EC-CD19985C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418B2-1DC8-ED79-5F98-15EF45C3C057}"/>
              </a:ext>
            </a:extLst>
          </p:cNvPr>
          <p:cNvSpPr txBox="1"/>
          <p:nvPr/>
        </p:nvSpPr>
        <p:spPr>
          <a:xfrm>
            <a:off x="2757054" y="1231007"/>
            <a:ext cx="706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9900"/>
                </a:solidFill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CAD04-89D3-1C2A-EC25-A84475ED0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77" y="3103418"/>
            <a:ext cx="5202371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1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536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1</cp:revision>
  <dcterms:created xsi:type="dcterms:W3CDTF">2024-04-28T07:40:11Z</dcterms:created>
  <dcterms:modified xsi:type="dcterms:W3CDTF">2024-04-28T09:51:25Z</dcterms:modified>
</cp:coreProperties>
</file>