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20.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21.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notesSlides/notesSlide22.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notesSlides/notesSlide23.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notesSlides/notesSlide24.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notesSlides/notesSlide25.xml" ContentType="application/vnd.openxmlformats-officedocument.presentationml.notesSlide+xml"/>
  <Override PartName="/ppt/charts/chart12.xml" ContentType="application/vnd.openxmlformats-officedocument.drawingml.chart+xml"/>
  <Override PartName="/ppt/theme/themeOverride8.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682" r:id="rId1"/>
  </p:sldMasterIdLst>
  <p:notesMasterIdLst>
    <p:notesMasterId r:id="rId45"/>
  </p:notesMasterIdLst>
  <p:handoutMasterIdLst>
    <p:handoutMasterId r:id="rId46"/>
  </p:handoutMasterIdLst>
  <p:sldIdLst>
    <p:sldId id="947" r:id="rId2"/>
    <p:sldId id="890" r:id="rId3"/>
    <p:sldId id="891" r:id="rId4"/>
    <p:sldId id="861" r:id="rId5"/>
    <p:sldId id="944" r:id="rId6"/>
    <p:sldId id="945" r:id="rId7"/>
    <p:sldId id="946" r:id="rId8"/>
    <p:sldId id="916" r:id="rId9"/>
    <p:sldId id="897" r:id="rId10"/>
    <p:sldId id="927" r:id="rId11"/>
    <p:sldId id="892" r:id="rId12"/>
    <p:sldId id="883" r:id="rId13"/>
    <p:sldId id="948" r:id="rId14"/>
    <p:sldId id="949" r:id="rId15"/>
    <p:sldId id="950" r:id="rId16"/>
    <p:sldId id="951" r:id="rId17"/>
    <p:sldId id="952" r:id="rId18"/>
    <p:sldId id="896" r:id="rId19"/>
    <p:sldId id="907" r:id="rId20"/>
    <p:sldId id="898" r:id="rId21"/>
    <p:sldId id="921" r:id="rId22"/>
    <p:sldId id="939" r:id="rId23"/>
    <p:sldId id="893" r:id="rId24"/>
    <p:sldId id="940" r:id="rId25"/>
    <p:sldId id="963" r:id="rId26"/>
    <p:sldId id="941" r:id="rId27"/>
    <p:sldId id="942" r:id="rId28"/>
    <p:sldId id="953" r:id="rId29"/>
    <p:sldId id="954" r:id="rId30"/>
    <p:sldId id="964" r:id="rId31"/>
    <p:sldId id="925" r:id="rId32"/>
    <p:sldId id="894" r:id="rId33"/>
    <p:sldId id="969" r:id="rId34"/>
    <p:sldId id="858" r:id="rId35"/>
    <p:sldId id="955" r:id="rId36"/>
    <p:sldId id="956" r:id="rId37"/>
    <p:sldId id="957" r:id="rId38"/>
    <p:sldId id="958" r:id="rId39"/>
    <p:sldId id="965" r:id="rId40"/>
    <p:sldId id="966" r:id="rId41"/>
    <p:sldId id="962" r:id="rId42"/>
    <p:sldId id="967" r:id="rId43"/>
    <p:sldId id="865" r:id="rId44"/>
  </p:sldIdLst>
  <p:sldSz cx="9144000" cy="6858000" type="screen4x3"/>
  <p:notesSz cx="7104063" cy="10234613"/>
  <p:custDataLst>
    <p:tags r:id="rId47"/>
  </p:custDataLst>
  <p:defaultTextStyle>
    <a:defPPr>
      <a:defRPr lang="fr-FR"/>
    </a:defPPr>
    <a:lvl1pPr algn="l" rtl="0" fontAlgn="base">
      <a:spcBef>
        <a:spcPct val="0"/>
      </a:spcBef>
      <a:spcAft>
        <a:spcPct val="0"/>
      </a:spcAft>
      <a:defRPr kern="1200">
        <a:solidFill>
          <a:schemeClr val="tx1"/>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Arial" charset="0"/>
      </a:defRPr>
    </a:lvl2pPr>
    <a:lvl3pPr marL="914400" algn="l" rtl="0" fontAlgn="base">
      <a:spcBef>
        <a:spcPct val="0"/>
      </a:spcBef>
      <a:spcAft>
        <a:spcPct val="0"/>
      </a:spcAft>
      <a:defRPr kern="1200">
        <a:solidFill>
          <a:schemeClr val="tx1"/>
        </a:solidFill>
        <a:latin typeface="Calibri" charset="0"/>
        <a:ea typeface="ＭＳ Ｐゴシック" charset="0"/>
        <a:cs typeface="Arial" charset="0"/>
      </a:defRPr>
    </a:lvl3pPr>
    <a:lvl4pPr marL="1371600" algn="l" rtl="0" fontAlgn="base">
      <a:spcBef>
        <a:spcPct val="0"/>
      </a:spcBef>
      <a:spcAft>
        <a:spcPct val="0"/>
      </a:spcAft>
      <a:defRPr kern="1200">
        <a:solidFill>
          <a:schemeClr val="tx1"/>
        </a:solidFill>
        <a:latin typeface="Calibri" charset="0"/>
        <a:ea typeface="ＭＳ Ｐゴシック" charset="0"/>
        <a:cs typeface="Arial" charset="0"/>
      </a:defRPr>
    </a:lvl4pPr>
    <a:lvl5pPr marL="1828800" algn="l" rtl="0" fontAlgn="base">
      <a:spcBef>
        <a:spcPct val="0"/>
      </a:spcBef>
      <a:spcAft>
        <a:spcPct val="0"/>
      </a:spcAft>
      <a:defRPr kern="1200">
        <a:solidFill>
          <a:schemeClr val="tx1"/>
        </a:solidFill>
        <a:latin typeface="Calibri" charset="0"/>
        <a:ea typeface="ＭＳ Ｐゴシック" charset="0"/>
        <a:cs typeface="Arial" charset="0"/>
      </a:defRPr>
    </a:lvl5pPr>
    <a:lvl6pPr marL="2286000" algn="l" defTabSz="457200" rtl="0" eaLnBrk="1" latinLnBrk="0" hangingPunct="1">
      <a:defRPr kern="1200">
        <a:solidFill>
          <a:schemeClr val="tx1"/>
        </a:solidFill>
        <a:latin typeface="Calibri" charset="0"/>
        <a:ea typeface="ＭＳ Ｐゴシック" charset="0"/>
        <a:cs typeface="Arial" charset="0"/>
      </a:defRPr>
    </a:lvl6pPr>
    <a:lvl7pPr marL="2743200" algn="l" defTabSz="457200" rtl="0" eaLnBrk="1" latinLnBrk="0" hangingPunct="1">
      <a:defRPr kern="1200">
        <a:solidFill>
          <a:schemeClr val="tx1"/>
        </a:solidFill>
        <a:latin typeface="Calibri" charset="0"/>
        <a:ea typeface="ＭＳ Ｐゴシック" charset="0"/>
        <a:cs typeface="Arial" charset="0"/>
      </a:defRPr>
    </a:lvl7pPr>
    <a:lvl8pPr marL="3200400" algn="l" defTabSz="457200" rtl="0" eaLnBrk="1" latinLnBrk="0" hangingPunct="1">
      <a:defRPr kern="1200">
        <a:solidFill>
          <a:schemeClr val="tx1"/>
        </a:solidFill>
        <a:latin typeface="Calibri" charset="0"/>
        <a:ea typeface="ＭＳ Ｐゴシック" charset="0"/>
        <a:cs typeface="Arial" charset="0"/>
      </a:defRPr>
    </a:lvl8pPr>
    <a:lvl9pPr marL="3657600" algn="l" defTabSz="457200" rtl="0" eaLnBrk="1" latinLnBrk="0" hangingPunct="1">
      <a:defRPr kern="1200">
        <a:solidFill>
          <a:schemeClr val="tx1"/>
        </a:solidFill>
        <a:latin typeface="Calibri" charset="0"/>
        <a:ea typeface="ＭＳ Ｐゴシック" charset="0"/>
        <a:cs typeface="Arial" charset="0"/>
      </a:defRPr>
    </a:lvl9pPr>
  </p:defaultTextStyle>
  <p:extLst>
    <p:ext uri="{521415D9-36F7-43E2-AB2F-B90AF26B5E84}">
      <p14:sectionLst xmlns:p14="http://schemas.microsoft.com/office/powerpoint/2010/main">
        <p14:section name="Sommaire" id="{2FD1A4A8-400D-4579-A339-10004896B8B4}">
          <p14:sldIdLst>
            <p14:sldId id="947"/>
            <p14:sldId id="890"/>
            <p14:sldId id="891"/>
            <p14:sldId id="861"/>
            <p14:sldId id="944"/>
            <p14:sldId id="945"/>
            <p14:sldId id="946"/>
            <p14:sldId id="916"/>
            <p14:sldId id="897"/>
            <p14:sldId id="927"/>
            <p14:sldId id="892"/>
            <p14:sldId id="883"/>
            <p14:sldId id="948"/>
            <p14:sldId id="949"/>
            <p14:sldId id="950"/>
            <p14:sldId id="951"/>
            <p14:sldId id="952"/>
            <p14:sldId id="896"/>
            <p14:sldId id="907"/>
            <p14:sldId id="898"/>
            <p14:sldId id="921"/>
            <p14:sldId id="939"/>
            <p14:sldId id="893"/>
            <p14:sldId id="940"/>
            <p14:sldId id="963"/>
            <p14:sldId id="941"/>
            <p14:sldId id="942"/>
            <p14:sldId id="953"/>
            <p14:sldId id="954"/>
            <p14:sldId id="964"/>
            <p14:sldId id="925"/>
            <p14:sldId id="894"/>
            <p14:sldId id="969"/>
            <p14:sldId id="858"/>
            <p14:sldId id="955"/>
            <p14:sldId id="956"/>
            <p14:sldId id="957"/>
            <p14:sldId id="958"/>
            <p14:sldId id="965"/>
            <p14:sldId id="966"/>
            <p14:sldId id="962"/>
            <p14:sldId id="967"/>
            <p14:sldId id="8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 Malpel" initials="JM" lastIdx="1" clrIdx="0">
    <p:extLst/>
  </p:cmAuthor>
  <p:cmAuthor id="2" name="Moussa H. Ounténi" initials="M.H.O." lastIdx="2" clrIdx="1">
    <p:extLst>
      <p:ext uri="{19B8F6BF-5375-455C-9EA6-DF929625EA0E}">
        <p15:presenceInfo xmlns:p15="http://schemas.microsoft.com/office/powerpoint/2012/main" userId="Moussa H. Ounténi" providerId="None"/>
      </p:ext>
    </p:extLst>
  </p:cmAuthor>
  <p:cmAuthor id="3" name="Oswald Koussihouèdé" initials="OK" lastIdx="5" clrIdx="2">
    <p:extLst>
      <p:ext uri="{19B8F6BF-5375-455C-9EA6-DF929625EA0E}">
        <p15:presenceInfo xmlns:p15="http://schemas.microsoft.com/office/powerpoint/2012/main" userId="Oswald Koussihouèd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755A96"/>
    <a:srgbClr val="70AD47"/>
    <a:srgbClr val="C5E0B3"/>
    <a:srgbClr val="BBE4F1"/>
    <a:srgbClr val="5194BB"/>
    <a:srgbClr val="EDF2F9"/>
    <a:srgbClr val="EAEAEA"/>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9" autoAdjust="0"/>
    <p:restoredTop sz="89153" autoAdjust="0"/>
  </p:normalViewPr>
  <p:slideViewPr>
    <p:cSldViewPr>
      <p:cViewPr varScale="1">
        <p:scale>
          <a:sx n="77" d="100"/>
          <a:sy n="77" d="100"/>
        </p:scale>
        <p:origin x="1386"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6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SEC%209\Dropbox\PASEC%202016\Madagascar\NATIONAL_CHAPITRE_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2.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8.bin"/></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SEC%209\Dropbox\PASEC%202016\Madagascar\NATIONAL_CHAPITRE_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6.bin"/></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7.bin"/></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D1E3F3"/>
            </a:solidFill>
            <a:ln>
              <a:noFill/>
            </a:ln>
            <a:effectLst/>
          </c:spPr>
          <c:invertIfNegative val="0"/>
          <c:dPt>
            <c:idx val="0"/>
            <c:invertIfNegative val="0"/>
            <c:bubble3D val="0"/>
            <c:spPr>
              <a:solidFill>
                <a:srgbClr val="00B0F0"/>
              </a:solidFill>
              <a:ln>
                <a:noFill/>
              </a:ln>
              <a:effectLst/>
            </c:spPr>
            <c:extLst xmlns:c16r2="http://schemas.microsoft.com/office/drawing/2015/06/chart">
              <c:ext xmlns:c16="http://schemas.microsoft.com/office/drawing/2014/chart" uri="{C3380CC4-5D6E-409C-BE32-E72D297353CC}">
                <c16:uniqueId val="{00000001-DFB4-430F-ADF1-AC1B79C272B8}"/>
              </c:ext>
            </c:extLst>
          </c:dPt>
          <c:dPt>
            <c:idx val="1"/>
            <c:invertIfNegative val="0"/>
            <c:bubble3D val="0"/>
            <c:spPr>
              <a:solidFill>
                <a:srgbClr val="00B0F0"/>
              </a:solidFill>
              <a:ln>
                <a:noFill/>
              </a:ln>
              <a:effectLst/>
            </c:spPr>
            <c:extLst xmlns:c16r2="http://schemas.microsoft.com/office/drawing/2015/06/chart">
              <c:ext xmlns:c16="http://schemas.microsoft.com/office/drawing/2014/chart" uri="{C3380CC4-5D6E-409C-BE32-E72D297353CC}">
                <c16:uniqueId val="{00000003-DFB4-430F-ADF1-AC1B79C272B8}"/>
              </c:ext>
            </c:extLst>
          </c:dPt>
          <c:dPt>
            <c:idx val="2"/>
            <c:invertIfNegative val="0"/>
            <c:bubble3D val="0"/>
            <c:spPr>
              <a:solidFill>
                <a:srgbClr val="D1E3F3"/>
              </a:solidFill>
              <a:ln>
                <a:noFill/>
              </a:ln>
              <a:effectLst/>
            </c:spPr>
            <c:extLst xmlns:c16r2="http://schemas.microsoft.com/office/drawing/2015/06/chart">
              <c:ext xmlns:c16="http://schemas.microsoft.com/office/drawing/2014/chart" uri="{C3380CC4-5D6E-409C-BE32-E72D297353CC}">
                <c16:uniqueId val="{00000005-DFB4-430F-ADF1-AC1B79C272B8}"/>
              </c:ext>
            </c:extLst>
          </c:dPt>
          <c:dPt>
            <c:idx val="3"/>
            <c:invertIfNegative val="0"/>
            <c:bubble3D val="0"/>
            <c:spPr>
              <a:solidFill>
                <a:srgbClr val="D1E3F3"/>
              </a:solidFill>
              <a:ln>
                <a:noFill/>
              </a:ln>
              <a:effectLst/>
            </c:spPr>
            <c:extLst xmlns:c16r2="http://schemas.microsoft.com/office/drawing/2015/06/chart">
              <c:ext xmlns:c16="http://schemas.microsoft.com/office/drawing/2014/chart" uri="{C3380CC4-5D6E-409C-BE32-E72D297353CC}">
                <c16:uniqueId val="{00000007-DFB4-430F-ADF1-AC1B79C272B8}"/>
              </c:ext>
            </c:extLst>
          </c:dPt>
          <c:dPt>
            <c:idx val="4"/>
            <c:invertIfNegative val="0"/>
            <c:bubble3D val="0"/>
            <c:spPr>
              <a:solidFill>
                <a:srgbClr val="D1E3F3"/>
              </a:solidFill>
              <a:ln>
                <a:noFill/>
              </a:ln>
              <a:effectLst/>
            </c:spPr>
            <c:extLst xmlns:c16r2="http://schemas.microsoft.com/office/drawing/2015/06/chart">
              <c:ext xmlns:c16="http://schemas.microsoft.com/office/drawing/2014/chart" uri="{C3380CC4-5D6E-409C-BE32-E72D297353CC}">
                <c16:uniqueId val="{00000009-DFB4-430F-ADF1-AC1B79C272B8}"/>
              </c:ext>
            </c:extLst>
          </c:dPt>
          <c:dPt>
            <c:idx val="5"/>
            <c:invertIfNegative val="0"/>
            <c:bubble3D val="0"/>
            <c:spPr>
              <a:solidFill>
                <a:srgbClr val="00B0F0"/>
              </a:solidFill>
              <a:ln>
                <a:noFill/>
              </a:ln>
              <a:effectLst/>
            </c:spPr>
            <c:extLst xmlns:c16r2="http://schemas.microsoft.com/office/drawing/2015/06/chart">
              <c:ext xmlns:c16="http://schemas.microsoft.com/office/drawing/2014/chart" uri="{C3380CC4-5D6E-409C-BE32-E72D297353CC}">
                <c16:uniqueId val="{0000000B-DFB4-430F-ADF1-AC1B79C272B8}"/>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B0F0"/>
                    </a:solidFill>
                    <a:latin typeface="Gill Sans MT" panose="020B0502020104020203" pitchFamily="34" charset="0"/>
                    <a:ea typeface="+mn-ea"/>
                    <a:cs typeface="+mn-cs"/>
                  </a:defRPr>
                </a:pPr>
                <a:endParaRPr lang="fr-F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'MOY STRATE NAT GRAPH'!$A$3:$A$8</c:f>
              <c:strCache>
                <c:ptCount val="6"/>
                <c:pt idx="0">
                  <c:v>Antananarivo</c:v>
                </c:pt>
                <c:pt idx="1">
                  <c:v>Antsiranana</c:v>
                </c:pt>
                <c:pt idx="2">
                  <c:v>Fianarantsoa</c:v>
                </c:pt>
                <c:pt idx="3">
                  <c:v>Mahajanga</c:v>
                </c:pt>
                <c:pt idx="4">
                  <c:v>Toamasina</c:v>
                </c:pt>
                <c:pt idx="5">
                  <c:v>Toliara</c:v>
                </c:pt>
              </c:strCache>
            </c:strRef>
          </c:cat>
          <c:val>
            <c:numRef>
              <c:f>'MOY STRATE NAT GRAPH'!$B$3:$B$8</c:f>
              <c:numCache>
                <c:formatCode>0.0</c:formatCode>
                <c:ptCount val="6"/>
                <c:pt idx="0">
                  <c:v>22.754000000000001</c:v>
                </c:pt>
                <c:pt idx="1">
                  <c:v>-13.083</c:v>
                </c:pt>
                <c:pt idx="2">
                  <c:v>-0.83899999999999997</c:v>
                </c:pt>
                <c:pt idx="3">
                  <c:v>-8.8659999999999997</c:v>
                </c:pt>
                <c:pt idx="4">
                  <c:v>-8.6809999999999992</c:v>
                </c:pt>
                <c:pt idx="5">
                  <c:v>-23.779</c:v>
                </c:pt>
              </c:numCache>
            </c:numRef>
          </c:val>
          <c:extLst xmlns:c16r2="http://schemas.microsoft.com/office/drawing/2015/06/chart">
            <c:ext xmlns:c16="http://schemas.microsoft.com/office/drawing/2014/chart" uri="{C3380CC4-5D6E-409C-BE32-E72D297353CC}">
              <c16:uniqueId val="{0000000C-DFB4-430F-ADF1-AC1B79C272B8}"/>
            </c:ext>
          </c:extLst>
        </c:ser>
        <c:dLbls>
          <c:showLegendKey val="0"/>
          <c:showVal val="0"/>
          <c:showCatName val="0"/>
          <c:showSerName val="0"/>
          <c:showPercent val="0"/>
          <c:showBubbleSize val="0"/>
        </c:dLbls>
        <c:gapWidth val="90"/>
        <c:axId val="314803184"/>
        <c:axId val="314803576"/>
      </c:barChart>
      <c:catAx>
        <c:axId val="314803184"/>
        <c:scaling>
          <c:orientation val="maxMin"/>
        </c:scaling>
        <c:delete val="0"/>
        <c:axPos val="l"/>
        <c:majorGridlines>
          <c:spPr>
            <a:ln w="9525" cap="flat" cmpd="sng" algn="ctr">
              <a:solidFill>
                <a:schemeClr val="bg1">
                  <a:lumMod val="65000"/>
                </a:schemeClr>
              </a:solidFill>
              <a:prstDash val="dash"/>
              <a:round/>
            </a:ln>
            <a:effectLst/>
          </c:spPr>
        </c:majorGridlines>
        <c:numFmt formatCode="General" sourceLinked="1"/>
        <c:majorTickMark val="out"/>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14803576"/>
        <c:crosses val="autoZero"/>
        <c:auto val="1"/>
        <c:lblAlgn val="ctr"/>
        <c:lblOffset val="100"/>
        <c:noMultiLvlLbl val="0"/>
      </c:catAx>
      <c:valAx>
        <c:axId val="314803576"/>
        <c:scaling>
          <c:orientation val="minMax"/>
          <c:max val="55"/>
          <c:min val="-70"/>
        </c:scaling>
        <c:delete val="1"/>
        <c:axPos val="t"/>
        <c:numFmt formatCode="0.0" sourceLinked="1"/>
        <c:majorTickMark val="out"/>
        <c:minorTickMark val="none"/>
        <c:tickLblPos val="nextTo"/>
        <c:crossAx val="314803184"/>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87550426059756"/>
          <c:y val="4.3398368046736104E-3"/>
          <c:w val="0.66222126343796095"/>
          <c:h val="0.99132032639065304"/>
        </c:manualLayout>
      </c:layout>
      <c:barChart>
        <c:barDir val="bar"/>
        <c:grouping val="percentStacked"/>
        <c:varyColors val="0"/>
        <c:ser>
          <c:idx val="0"/>
          <c:order val="0"/>
          <c:tx>
            <c:strRef>
              <c:f>'DISPONIBILITE MANUELS'!$C$29</c:f>
              <c:strCache>
                <c:ptCount val="1"/>
                <c:pt idx="0">
                  <c:v>Aucun manuel</c:v>
                </c:pt>
              </c:strCache>
            </c:strRef>
          </c:tx>
          <c:spPr>
            <a:solidFill>
              <a:srgbClr val="E8F3E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35A226"/>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MANUELS'!$B$30:$B$36</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MANUELS'!$C$30:$C$36</c:f>
              <c:numCache>
                <c:formatCode>0.0</c:formatCode>
                <c:ptCount val="7"/>
                <c:pt idx="0">
                  <c:v>19.003</c:v>
                </c:pt>
                <c:pt idx="1">
                  <c:v>8.5820000000000007</c:v>
                </c:pt>
                <c:pt idx="2">
                  <c:v>45.767000000000003</c:v>
                </c:pt>
                <c:pt idx="3">
                  <c:v>6.6969999999999956</c:v>
                </c:pt>
                <c:pt idx="4">
                  <c:v>21.193999999999999</c:v>
                </c:pt>
                <c:pt idx="5">
                  <c:v>11.157999999999999</c:v>
                </c:pt>
                <c:pt idx="6">
                  <c:v>49.244999999999997</c:v>
                </c:pt>
              </c:numCache>
            </c:numRef>
          </c:val>
          <c:extLst xmlns:c16r2="http://schemas.microsoft.com/office/drawing/2015/06/chart">
            <c:ext xmlns:c16="http://schemas.microsoft.com/office/drawing/2014/chart" uri="{C3380CC4-5D6E-409C-BE32-E72D297353CC}">
              <c16:uniqueId val="{00000000-0F93-420A-BEF0-D7357009E00F}"/>
            </c:ext>
          </c:extLst>
        </c:ser>
        <c:ser>
          <c:idx val="1"/>
          <c:order val="1"/>
          <c:tx>
            <c:strRef>
              <c:f>'DISPONIBILITE MANUELS'!$D$29</c:f>
              <c:strCache>
                <c:ptCount val="1"/>
                <c:pt idx="0">
                  <c:v>Un manuel par élève en classe</c:v>
                </c:pt>
              </c:strCache>
            </c:strRef>
          </c:tx>
          <c:spPr>
            <a:solidFill>
              <a:schemeClr val="accent6">
                <a:lumMod val="40000"/>
                <a:lumOff val="60000"/>
              </a:schemeClr>
            </a:solidFill>
            <a:ln>
              <a:noFill/>
            </a:ln>
            <a:effectLst/>
          </c:spPr>
          <c:invertIfNegative val="0"/>
          <c:dLbls>
            <c:dLbl>
              <c:idx val="3"/>
              <c:delete val="1"/>
              <c:extLst xmlns:c16r2="http://schemas.microsoft.com/office/drawing/2015/06/chart">
                <c:ext xmlns:c16="http://schemas.microsoft.com/office/drawing/2014/chart" uri="{C3380CC4-5D6E-409C-BE32-E72D297353CC}">
                  <c16:uniqueId val="{00000001-0F93-420A-BEF0-D7357009E00F}"/>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2-0F93-420A-BEF0-D7357009E00F}"/>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3-0F93-420A-BEF0-D7357009E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MANUELS'!$B$30:$B$36</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MANUELS'!$D$30:$D$36</c:f>
              <c:numCache>
                <c:formatCode>0.0</c:formatCode>
                <c:ptCount val="7"/>
                <c:pt idx="0">
                  <c:v>16.811</c:v>
                </c:pt>
                <c:pt idx="1">
                  <c:v>34.628</c:v>
                </c:pt>
                <c:pt idx="2">
                  <c:v>6.7190000000000003</c:v>
                </c:pt>
                <c:pt idx="3">
                  <c:v>10.589</c:v>
                </c:pt>
                <c:pt idx="4">
                  <c:v>1.617</c:v>
                </c:pt>
                <c:pt idx="5">
                  <c:v>17.539000000000001</c:v>
                </c:pt>
                <c:pt idx="6">
                  <c:v>4.1339999999999986</c:v>
                </c:pt>
              </c:numCache>
            </c:numRef>
          </c:val>
          <c:extLst xmlns:c16r2="http://schemas.microsoft.com/office/drawing/2015/06/chart">
            <c:ext xmlns:c16="http://schemas.microsoft.com/office/drawing/2014/chart" uri="{C3380CC4-5D6E-409C-BE32-E72D297353CC}">
              <c16:uniqueId val="{00000004-0F93-420A-BEF0-D7357009E00F}"/>
            </c:ext>
          </c:extLst>
        </c:ser>
        <c:ser>
          <c:idx val="2"/>
          <c:order val="2"/>
          <c:tx>
            <c:strRef>
              <c:f>'DISPONIBILITE MANUELS'!$E$29</c:f>
              <c:strCache>
                <c:ptCount val="1"/>
                <c:pt idx="0">
                  <c:v>Un manuel pour deux élèves en classe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MANUELS'!$B$30:$B$36</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MANUELS'!$E$30:$E$36</c:f>
              <c:numCache>
                <c:formatCode>0.0</c:formatCode>
                <c:ptCount val="7"/>
                <c:pt idx="0">
                  <c:v>23.972999999999999</c:v>
                </c:pt>
                <c:pt idx="1">
                  <c:v>35.230000000000011</c:v>
                </c:pt>
                <c:pt idx="2">
                  <c:v>13.177</c:v>
                </c:pt>
                <c:pt idx="3">
                  <c:v>16.314</c:v>
                </c:pt>
                <c:pt idx="4">
                  <c:v>13.776999999999999</c:v>
                </c:pt>
                <c:pt idx="5">
                  <c:v>32.67</c:v>
                </c:pt>
                <c:pt idx="6">
                  <c:v>13.624000000000001</c:v>
                </c:pt>
              </c:numCache>
            </c:numRef>
          </c:val>
          <c:extLst xmlns:c16r2="http://schemas.microsoft.com/office/drawing/2015/06/chart">
            <c:ext xmlns:c16="http://schemas.microsoft.com/office/drawing/2014/chart" uri="{C3380CC4-5D6E-409C-BE32-E72D297353CC}">
              <c16:uniqueId val="{00000005-0F93-420A-BEF0-D7357009E00F}"/>
            </c:ext>
          </c:extLst>
        </c:ser>
        <c:ser>
          <c:idx val="3"/>
          <c:order val="3"/>
          <c:tx>
            <c:strRef>
              <c:f>'DISPONIBILITE MANUELS'!$F$29</c:f>
              <c:strCache>
                <c:ptCount val="1"/>
                <c:pt idx="0">
                  <c:v>Un manuel pour trois élèves et plus en classe</c:v>
                </c:pt>
              </c:strCache>
            </c:strRef>
          </c:tx>
          <c:spPr>
            <a:solidFill>
              <a:srgbClr val="35A22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MANUELS'!$B$30:$B$36</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MANUELS'!$F$30:$F$36</c:f>
              <c:numCache>
                <c:formatCode>0.0</c:formatCode>
                <c:ptCount val="7"/>
                <c:pt idx="0">
                  <c:v>40.213000000000001</c:v>
                </c:pt>
                <c:pt idx="1">
                  <c:v>21.559000000000001</c:v>
                </c:pt>
                <c:pt idx="2">
                  <c:v>34.338000000000001</c:v>
                </c:pt>
                <c:pt idx="3">
                  <c:v>66.400999999999996</c:v>
                </c:pt>
                <c:pt idx="4">
                  <c:v>63.411999999999999</c:v>
                </c:pt>
                <c:pt idx="5">
                  <c:v>38.634</c:v>
                </c:pt>
                <c:pt idx="6">
                  <c:v>32.997</c:v>
                </c:pt>
              </c:numCache>
            </c:numRef>
          </c:val>
          <c:extLst xmlns:c16r2="http://schemas.microsoft.com/office/drawing/2015/06/chart">
            <c:ext xmlns:c16="http://schemas.microsoft.com/office/drawing/2014/chart" uri="{C3380CC4-5D6E-409C-BE32-E72D297353CC}">
              <c16:uniqueId val="{00000006-0F93-420A-BEF0-D7357009E00F}"/>
            </c:ext>
          </c:extLst>
        </c:ser>
        <c:dLbls>
          <c:showLegendKey val="0"/>
          <c:showVal val="0"/>
          <c:showCatName val="0"/>
          <c:showSerName val="0"/>
          <c:showPercent val="0"/>
          <c:showBubbleSize val="0"/>
        </c:dLbls>
        <c:gapWidth val="90"/>
        <c:overlap val="100"/>
        <c:axId val="383988568"/>
        <c:axId val="383993664"/>
      </c:barChart>
      <c:catAx>
        <c:axId val="383988568"/>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93664"/>
        <c:crosses val="autoZero"/>
        <c:auto val="1"/>
        <c:lblAlgn val="ctr"/>
        <c:lblOffset val="100"/>
        <c:noMultiLvlLbl val="0"/>
      </c:catAx>
      <c:valAx>
        <c:axId val="383993664"/>
        <c:scaling>
          <c:orientation val="minMax"/>
        </c:scaling>
        <c:delete val="1"/>
        <c:axPos val="t"/>
        <c:numFmt formatCode="0%" sourceLinked="1"/>
        <c:majorTickMark val="none"/>
        <c:minorTickMark val="none"/>
        <c:tickLblPos val="nextTo"/>
        <c:crossAx val="383988568"/>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latin typeface="Gill Sans MT" panose="020B0502020104020203" pitchFamily="34" charset="0"/>
        </a:defRPr>
      </a:pPr>
      <a:endParaRPr lang="fr-FR"/>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'[NATIONAL_CHAPITRE_4.xlsx]FORMATION PROFES MAITRE'!$C$23</c:f>
              <c:strCache>
                <c:ptCount val="1"/>
                <c:pt idx="0">
                  <c:v>Aucune formation professionnelle</c:v>
                </c:pt>
              </c:strCache>
            </c:strRef>
          </c:tx>
          <c:spPr>
            <a:solidFill>
              <a:schemeClr val="accent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F0694E"/>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'[NATIONAL_CHAPITRE_4.xlsx]FORMATION PROFES MAITRE'!$B$24:$B$30</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'[NATIONAL_CHAPITRE_4.xlsx]FORMATION PROFES MAITRE'!$C$24:$C$30</c:f>
              <c:numCache>
                <c:formatCode>0.0</c:formatCode>
                <c:ptCount val="7"/>
                <c:pt idx="0">
                  <c:v>55.577000000000012</c:v>
                </c:pt>
                <c:pt idx="1">
                  <c:v>41.378</c:v>
                </c:pt>
                <c:pt idx="2">
                  <c:v>66.28</c:v>
                </c:pt>
                <c:pt idx="3">
                  <c:v>73.154999999999987</c:v>
                </c:pt>
                <c:pt idx="4">
                  <c:v>42.146000000000001</c:v>
                </c:pt>
                <c:pt idx="5">
                  <c:v>65.813999999999993</c:v>
                </c:pt>
                <c:pt idx="6">
                  <c:v>57.819000000000003</c:v>
                </c:pt>
              </c:numCache>
            </c:numRef>
          </c:val>
          <c:extLst xmlns:c16r2="http://schemas.microsoft.com/office/drawing/2015/06/chart">
            <c:ext xmlns:c16="http://schemas.microsoft.com/office/drawing/2014/chart" uri="{C3380CC4-5D6E-409C-BE32-E72D297353CC}">
              <c16:uniqueId val="{00000000-11A2-4C8B-8DE6-7509B9FDA799}"/>
            </c:ext>
          </c:extLst>
        </c:ser>
        <c:ser>
          <c:idx val="1"/>
          <c:order val="1"/>
          <c:tx>
            <c:strRef>
              <c:f>'[NATIONAL_CHAPITRE_4.xlsx]FORMATION PROFES MAITRE'!$D$23</c:f>
              <c:strCache>
                <c:ptCount val="1"/>
                <c:pt idx="0">
                  <c:v>Moins de six mois</c:v>
                </c:pt>
              </c:strCache>
            </c:strRef>
          </c:tx>
          <c:spPr>
            <a:solidFill>
              <a:schemeClr val="accent2">
                <a:lumMod val="60000"/>
                <a:lumOff val="40000"/>
              </a:schemeClr>
            </a:solidFill>
            <a:ln>
              <a:noFill/>
            </a:ln>
            <a:effectLst/>
          </c:spPr>
          <c:invertIfNegative val="0"/>
          <c:dLbls>
            <c:dLbl>
              <c:idx val="2"/>
              <c:delete val="1"/>
              <c:extLst xmlns:c16r2="http://schemas.microsoft.com/office/drawing/2015/06/chart">
                <c:ext xmlns:c16="http://schemas.microsoft.com/office/drawing/2014/chart" uri="{C3380CC4-5D6E-409C-BE32-E72D297353CC}">
                  <c16:uniqueId val="{00000001-11A2-4C8B-8DE6-7509B9FDA799}"/>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'[NATIONAL_CHAPITRE_4.xlsx]FORMATION PROFES MAITRE'!$B$24:$B$30</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'[NATIONAL_CHAPITRE_4.xlsx]FORMATION PROFES MAITRE'!$D$24:$D$30</c:f>
              <c:numCache>
                <c:formatCode>0.0</c:formatCode>
                <c:ptCount val="7"/>
                <c:pt idx="0">
                  <c:v>24.507000000000001</c:v>
                </c:pt>
                <c:pt idx="1">
                  <c:v>27.071999999999999</c:v>
                </c:pt>
                <c:pt idx="2">
                  <c:v>1.8029999999999999</c:v>
                </c:pt>
                <c:pt idx="3">
                  <c:v>25.332999999999991</c:v>
                </c:pt>
                <c:pt idx="4">
                  <c:v>43.68</c:v>
                </c:pt>
                <c:pt idx="5">
                  <c:v>16.393000000000001</c:v>
                </c:pt>
                <c:pt idx="6">
                  <c:v>29.984000000000002</c:v>
                </c:pt>
              </c:numCache>
            </c:numRef>
          </c:val>
          <c:extLst xmlns:c16r2="http://schemas.microsoft.com/office/drawing/2015/06/chart">
            <c:ext xmlns:c16="http://schemas.microsoft.com/office/drawing/2014/chart" uri="{C3380CC4-5D6E-409C-BE32-E72D297353CC}">
              <c16:uniqueId val="{00000002-11A2-4C8B-8DE6-7509B9FDA799}"/>
            </c:ext>
          </c:extLst>
        </c:ser>
        <c:ser>
          <c:idx val="2"/>
          <c:order val="2"/>
          <c:tx>
            <c:strRef>
              <c:f>'[NATIONAL_CHAPITRE_4.xlsx]FORMATION PROFES MAITRE'!$E$23</c:f>
              <c:strCache>
                <c:ptCount val="1"/>
                <c:pt idx="0">
                  <c:v>Un an</c:v>
                </c:pt>
              </c:strCache>
            </c:strRef>
          </c:tx>
          <c:spPr>
            <a:solidFill>
              <a:srgbClr val="F0694E"/>
            </a:solidFill>
            <a:ln>
              <a:noFill/>
            </a:ln>
            <a:effectLst/>
          </c:spPr>
          <c:invertIfNegative val="0"/>
          <c:dLbls>
            <c:dLbl>
              <c:idx val="3"/>
              <c:delete val="1"/>
              <c:extLst xmlns:c16r2="http://schemas.microsoft.com/office/drawing/2015/06/chart">
                <c:ext xmlns:c16="http://schemas.microsoft.com/office/drawing/2014/chart" uri="{C3380CC4-5D6E-409C-BE32-E72D297353CC}">
                  <c16:uniqueId val="{00000003-11A2-4C8B-8DE6-7509B9FDA799}"/>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'[NATIONAL_CHAPITRE_4.xlsx]FORMATION PROFES MAITRE'!$B$24:$B$30</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'[NATIONAL_CHAPITRE_4.xlsx]FORMATION PROFES MAITRE'!$E$24:$E$30</c:f>
              <c:numCache>
                <c:formatCode>0.0</c:formatCode>
                <c:ptCount val="7"/>
                <c:pt idx="0">
                  <c:v>13.991</c:v>
                </c:pt>
                <c:pt idx="1">
                  <c:v>21.507000000000001</c:v>
                </c:pt>
                <c:pt idx="2">
                  <c:v>26.103999999999999</c:v>
                </c:pt>
                <c:pt idx="3">
                  <c:v>0.95799999999999996</c:v>
                </c:pt>
                <c:pt idx="4">
                  <c:v>11.913</c:v>
                </c:pt>
                <c:pt idx="5">
                  <c:v>10.131</c:v>
                </c:pt>
                <c:pt idx="6">
                  <c:v>7.9749999999999996</c:v>
                </c:pt>
              </c:numCache>
            </c:numRef>
          </c:val>
          <c:extLst xmlns:c16r2="http://schemas.microsoft.com/office/drawing/2015/06/chart">
            <c:ext xmlns:c16="http://schemas.microsoft.com/office/drawing/2014/chart" uri="{C3380CC4-5D6E-409C-BE32-E72D297353CC}">
              <c16:uniqueId val="{00000004-11A2-4C8B-8DE6-7509B9FDA799}"/>
            </c:ext>
          </c:extLst>
        </c:ser>
        <c:ser>
          <c:idx val="3"/>
          <c:order val="3"/>
          <c:tx>
            <c:strRef>
              <c:f>'[NATIONAL_CHAPITRE_4.xlsx]FORMATION PROFES MAITRE'!$F$23</c:f>
              <c:strCache>
                <c:ptCount val="1"/>
                <c:pt idx="0">
                  <c:v>Deux ans et plus</c:v>
                </c:pt>
              </c:strCache>
            </c:strRef>
          </c:tx>
          <c:spPr>
            <a:solidFill>
              <a:srgbClr val="C00000"/>
            </a:solidFill>
            <a:ln>
              <a:noFill/>
            </a:ln>
            <a:effectLst/>
          </c:spPr>
          <c:invertIfNegative val="0"/>
          <c:dLbls>
            <c:dLbl>
              <c:idx val="3"/>
              <c:delete val="1"/>
              <c:extLst xmlns:c16r2="http://schemas.microsoft.com/office/drawing/2015/06/chart">
                <c:ext xmlns:c16="http://schemas.microsoft.com/office/drawing/2014/chart" uri="{C3380CC4-5D6E-409C-BE32-E72D297353CC}">
                  <c16:uniqueId val="{00000005-11A2-4C8B-8DE6-7509B9FDA799}"/>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6-11A2-4C8B-8DE6-7509B9FDA799}"/>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'[NATIONAL_CHAPITRE_4.xlsx]FORMATION PROFES MAITRE'!$B$24:$B$30</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'[NATIONAL_CHAPITRE_4.xlsx]FORMATION PROFES MAITRE'!$F$24:$F$30</c:f>
              <c:numCache>
                <c:formatCode>0.0</c:formatCode>
                <c:ptCount val="7"/>
                <c:pt idx="0">
                  <c:v>5.9249999999999936</c:v>
                </c:pt>
                <c:pt idx="1">
                  <c:v>10.042999999999999</c:v>
                </c:pt>
                <c:pt idx="2">
                  <c:v>5.8129999999999846</c:v>
                </c:pt>
                <c:pt idx="3">
                  <c:v>0.55400000000000005</c:v>
                </c:pt>
                <c:pt idx="4">
                  <c:v>2.2610000000000001</c:v>
                </c:pt>
                <c:pt idx="5">
                  <c:v>7.6619999999999937</c:v>
                </c:pt>
                <c:pt idx="6">
                  <c:v>4.2220000000000004</c:v>
                </c:pt>
              </c:numCache>
            </c:numRef>
          </c:val>
          <c:extLst xmlns:c16r2="http://schemas.microsoft.com/office/drawing/2015/06/chart">
            <c:ext xmlns:c16="http://schemas.microsoft.com/office/drawing/2014/chart" uri="{C3380CC4-5D6E-409C-BE32-E72D297353CC}">
              <c16:uniqueId val="{00000007-11A2-4C8B-8DE6-7509B9FDA799}"/>
            </c:ext>
          </c:extLst>
        </c:ser>
        <c:dLbls>
          <c:showLegendKey val="0"/>
          <c:showVal val="0"/>
          <c:showCatName val="0"/>
          <c:showSerName val="0"/>
          <c:showPercent val="0"/>
          <c:showBubbleSize val="0"/>
        </c:dLbls>
        <c:gapWidth val="90"/>
        <c:overlap val="100"/>
        <c:axId val="383876256"/>
        <c:axId val="383879784"/>
      </c:barChart>
      <c:catAx>
        <c:axId val="383876256"/>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879784"/>
        <c:crosses val="autoZero"/>
        <c:auto val="1"/>
        <c:lblAlgn val="ctr"/>
        <c:lblOffset val="100"/>
        <c:noMultiLvlLbl val="0"/>
      </c:catAx>
      <c:valAx>
        <c:axId val="383879784"/>
        <c:scaling>
          <c:orientation val="minMax"/>
        </c:scaling>
        <c:delete val="1"/>
        <c:axPos val="t"/>
        <c:numFmt formatCode="0%" sourceLinked="1"/>
        <c:majorTickMark val="none"/>
        <c:minorTickMark val="none"/>
        <c:tickLblPos val="nextTo"/>
        <c:crossAx val="383876256"/>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latin typeface="Gill Sans MT" panose="020B0502020104020203" pitchFamily="34" charset="0"/>
        </a:defRPr>
      </a:pPr>
      <a:endParaRPr lang="fr-FR"/>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tockChart>
        <c:ser>
          <c:idx val="0"/>
          <c:order val="0"/>
          <c:tx>
            <c:strRef>
              <c:f>'TYPE D''ECOLE'!$L$27</c:f>
              <c:strCache>
                <c:ptCount val="1"/>
                <c:pt idx="0">
                  <c:v>L'élève est dans une école publique</c:v>
                </c:pt>
              </c:strCache>
            </c:strRef>
          </c:tx>
          <c:spPr>
            <a:ln w="25400" cap="rnd">
              <a:noFill/>
              <a:round/>
            </a:ln>
            <a:effectLst/>
          </c:spPr>
          <c:marker>
            <c:symbol val="circle"/>
            <c:size val="7"/>
            <c:spPr>
              <a:solidFill>
                <a:schemeClr val="accent1">
                  <a:lumMod val="75000"/>
                </a:schemeClr>
              </a:solidFill>
              <a:ln w="15875">
                <a:noFill/>
                <a:round/>
              </a:ln>
              <a:effectLst/>
            </c:spPr>
          </c:marker>
          <c:dPt>
            <c:idx val="1"/>
            <c:marker>
              <c:spPr>
                <a:solidFill>
                  <a:srgbClr val="00B050"/>
                </a:solidFill>
                <a:ln w="15875">
                  <a:noFill/>
                  <a:round/>
                </a:ln>
                <a:effectLst/>
              </c:spPr>
            </c:marker>
            <c:bubble3D val="0"/>
            <c:extLst xmlns:c16r2="http://schemas.microsoft.com/office/drawing/2015/06/chart">
              <c:ext xmlns:c16="http://schemas.microsoft.com/office/drawing/2014/chart" uri="{C3380CC4-5D6E-409C-BE32-E72D297353CC}">
                <c16:uniqueId val="{00000000-F208-4B83-A7CC-6B916073A25C}"/>
              </c:ext>
            </c:extLst>
          </c:dPt>
          <c:dPt>
            <c:idx val="3"/>
            <c:marker>
              <c:spPr>
                <a:solidFill>
                  <a:srgbClr val="339B25"/>
                </a:solidFill>
                <a:ln w="15875">
                  <a:noFill/>
                  <a:round/>
                </a:ln>
                <a:effectLst/>
              </c:spPr>
            </c:marker>
            <c:bubble3D val="0"/>
            <c:extLst xmlns:c16r2="http://schemas.microsoft.com/office/drawing/2015/06/chart">
              <c:ext xmlns:c16="http://schemas.microsoft.com/office/drawing/2014/chart" uri="{C3380CC4-5D6E-409C-BE32-E72D297353CC}">
                <c16:uniqueId val="{00000001-F208-4B83-A7CC-6B916073A25C}"/>
              </c:ext>
            </c:extLst>
          </c:dPt>
          <c:dPt>
            <c:idx val="5"/>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2-F208-4B83-A7CC-6B916073A25C}"/>
              </c:ext>
            </c:extLst>
          </c:dPt>
          <c:dPt>
            <c:idx val="7"/>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3-F208-4B83-A7CC-6B916073A25C}"/>
              </c:ext>
            </c:extLst>
          </c:dPt>
          <c:dPt>
            <c:idx val="9"/>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4-F208-4B83-A7CC-6B916073A25C}"/>
              </c:ext>
            </c:extLst>
          </c:dPt>
          <c:dPt>
            <c:idx val="11"/>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5-F208-4B83-A7CC-6B916073A25C}"/>
              </c:ext>
            </c:extLst>
          </c:dPt>
          <c:dPt>
            <c:idx val="13"/>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6-F208-4B83-A7CC-6B916073A25C}"/>
              </c:ext>
            </c:extLst>
          </c:dPt>
          <c:cat>
            <c:multiLvlStrRef>
              <c:f>'TYPE D''ECOLE'!$J$28:$K$41</c:f>
              <c:multiLvlStrCache>
                <c:ptCount val="14"/>
                <c:lvl>
                  <c:pt idx="0">
                    <c:v>L</c:v>
                  </c:pt>
                  <c:pt idx="1">
                    <c:v>M</c:v>
                  </c:pt>
                  <c:pt idx="2">
                    <c:v>L</c:v>
                  </c:pt>
                  <c:pt idx="3">
                    <c:v>M</c:v>
                  </c:pt>
                  <c:pt idx="4">
                    <c:v>L</c:v>
                  </c:pt>
                  <c:pt idx="5">
                    <c:v>M</c:v>
                  </c:pt>
                  <c:pt idx="6">
                    <c:v>L</c:v>
                  </c:pt>
                  <c:pt idx="7">
                    <c:v>M</c:v>
                  </c:pt>
                  <c:pt idx="8">
                    <c:v>L</c:v>
                  </c:pt>
                  <c:pt idx="9">
                    <c:v>M</c:v>
                  </c:pt>
                  <c:pt idx="10">
                    <c:v>L</c:v>
                  </c:pt>
                  <c:pt idx="11">
                    <c:v>M</c:v>
                  </c:pt>
                  <c:pt idx="12">
                    <c:v>L</c:v>
                  </c:pt>
                  <c:pt idx="13">
                    <c:v>M</c:v>
                  </c:pt>
                </c:lvl>
                <c:lvl>
                  <c:pt idx="0">
                    <c:v>National</c:v>
                  </c:pt>
                  <c:pt idx="2">
                    <c:v>Antananarivo</c:v>
                  </c:pt>
                  <c:pt idx="4">
                    <c:v>Antsiranana</c:v>
                  </c:pt>
                  <c:pt idx="6">
                    <c:v>Fianarantsoa</c:v>
                  </c:pt>
                  <c:pt idx="8">
                    <c:v>Mahajanga</c:v>
                  </c:pt>
                  <c:pt idx="10">
                    <c:v>Toamasina</c:v>
                  </c:pt>
                  <c:pt idx="12">
                    <c:v>Toliara</c:v>
                  </c:pt>
                </c:lvl>
              </c:multiLvlStrCache>
            </c:multiLvlStrRef>
          </c:cat>
          <c:val>
            <c:numRef>
              <c:f>'TYPE D''ECOLE'!$L$28:$L$41</c:f>
              <c:numCache>
                <c:formatCode>0.0</c:formatCode>
                <c:ptCount val="14"/>
                <c:pt idx="0">
                  <c:v>442.02100000000002</c:v>
                </c:pt>
                <c:pt idx="1">
                  <c:v>441.79</c:v>
                </c:pt>
                <c:pt idx="2">
                  <c:v>457.68400000000008</c:v>
                </c:pt>
                <c:pt idx="3">
                  <c:v>464.47500000000002</c:v>
                </c:pt>
                <c:pt idx="4">
                  <c:v>432.13299999999992</c:v>
                </c:pt>
                <c:pt idx="5">
                  <c:v>430.512</c:v>
                </c:pt>
                <c:pt idx="6">
                  <c:v>448.31900000000002</c:v>
                </c:pt>
                <c:pt idx="7">
                  <c:v>446.06400000000002</c:v>
                </c:pt>
                <c:pt idx="8">
                  <c:v>440.06700000000001</c:v>
                </c:pt>
                <c:pt idx="9">
                  <c:v>444.42899999999861</c:v>
                </c:pt>
                <c:pt idx="10">
                  <c:v>438.32100000000003</c:v>
                </c:pt>
                <c:pt idx="11">
                  <c:v>443.43700000000001</c:v>
                </c:pt>
                <c:pt idx="12">
                  <c:v>419.70699999999891</c:v>
                </c:pt>
                <c:pt idx="13">
                  <c:v>391.43099999999862</c:v>
                </c:pt>
              </c:numCache>
            </c:numRef>
          </c:val>
          <c:smooth val="0"/>
          <c:extLst xmlns:c16r2="http://schemas.microsoft.com/office/drawing/2015/06/chart">
            <c:ext xmlns:c16="http://schemas.microsoft.com/office/drawing/2014/chart" uri="{C3380CC4-5D6E-409C-BE32-E72D297353CC}">
              <c16:uniqueId val="{00000007-F208-4B83-A7CC-6B916073A25C}"/>
            </c:ext>
          </c:extLst>
        </c:ser>
        <c:ser>
          <c:idx val="1"/>
          <c:order val="1"/>
          <c:tx>
            <c:strRef>
              <c:f>'TYPE D''ECOLE'!$M$27</c:f>
              <c:strCache>
                <c:ptCount val="1"/>
                <c:pt idx="0">
                  <c:v>L'élève est dans une école privée</c:v>
                </c:pt>
              </c:strCache>
            </c:strRef>
          </c:tx>
          <c:spPr>
            <a:ln w="25400" cap="rnd">
              <a:noFill/>
              <a:round/>
            </a:ln>
            <a:effectLst/>
          </c:spPr>
          <c:marker>
            <c:symbol val="square"/>
            <c:size val="7"/>
            <c:spPr>
              <a:solidFill>
                <a:schemeClr val="accent1">
                  <a:lumMod val="75000"/>
                </a:schemeClr>
              </a:solidFill>
              <a:ln w="15875">
                <a:noFill/>
                <a:round/>
              </a:ln>
              <a:effectLst/>
            </c:spPr>
          </c:marker>
          <c:dPt>
            <c:idx val="1"/>
            <c:marker>
              <c:spPr>
                <a:solidFill>
                  <a:srgbClr val="339B25"/>
                </a:solidFill>
                <a:ln w="15875">
                  <a:noFill/>
                  <a:round/>
                </a:ln>
                <a:effectLst/>
              </c:spPr>
            </c:marker>
            <c:bubble3D val="0"/>
            <c:extLst xmlns:c16r2="http://schemas.microsoft.com/office/drawing/2015/06/chart">
              <c:ext xmlns:c16="http://schemas.microsoft.com/office/drawing/2014/chart" uri="{C3380CC4-5D6E-409C-BE32-E72D297353CC}">
                <c16:uniqueId val="{00000008-F208-4B83-A7CC-6B916073A25C}"/>
              </c:ext>
            </c:extLst>
          </c:dPt>
          <c:dPt>
            <c:idx val="3"/>
            <c:marker>
              <c:spPr>
                <a:solidFill>
                  <a:srgbClr val="339B25"/>
                </a:solidFill>
                <a:ln w="15875">
                  <a:noFill/>
                  <a:round/>
                </a:ln>
                <a:effectLst/>
              </c:spPr>
            </c:marker>
            <c:bubble3D val="0"/>
            <c:extLst xmlns:c16r2="http://schemas.microsoft.com/office/drawing/2015/06/chart">
              <c:ext xmlns:c16="http://schemas.microsoft.com/office/drawing/2014/chart" uri="{C3380CC4-5D6E-409C-BE32-E72D297353CC}">
                <c16:uniqueId val="{00000009-F208-4B83-A7CC-6B916073A25C}"/>
              </c:ext>
            </c:extLst>
          </c:dPt>
          <c:dPt>
            <c:idx val="5"/>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A-F208-4B83-A7CC-6B916073A25C}"/>
              </c:ext>
            </c:extLst>
          </c:dPt>
          <c:dPt>
            <c:idx val="7"/>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B-F208-4B83-A7CC-6B916073A25C}"/>
              </c:ext>
            </c:extLst>
          </c:dPt>
          <c:dPt>
            <c:idx val="9"/>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C-F208-4B83-A7CC-6B916073A25C}"/>
              </c:ext>
            </c:extLst>
          </c:dPt>
          <c:dPt>
            <c:idx val="11"/>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D-F208-4B83-A7CC-6B916073A25C}"/>
              </c:ext>
            </c:extLst>
          </c:dPt>
          <c:dPt>
            <c:idx val="13"/>
            <c:marker>
              <c:spPr>
                <a:solidFill>
                  <a:srgbClr val="35A226"/>
                </a:solidFill>
                <a:ln w="15875">
                  <a:noFill/>
                  <a:round/>
                </a:ln>
                <a:effectLst/>
              </c:spPr>
            </c:marker>
            <c:bubble3D val="0"/>
            <c:extLst xmlns:c16r2="http://schemas.microsoft.com/office/drawing/2015/06/chart">
              <c:ext xmlns:c16="http://schemas.microsoft.com/office/drawing/2014/chart" uri="{C3380CC4-5D6E-409C-BE32-E72D297353CC}">
                <c16:uniqueId val="{0000000E-F208-4B83-A7CC-6B916073A25C}"/>
              </c:ext>
            </c:extLst>
          </c:dPt>
          <c:cat>
            <c:multiLvlStrRef>
              <c:f>'TYPE D''ECOLE'!$J$28:$K$41</c:f>
              <c:multiLvlStrCache>
                <c:ptCount val="14"/>
                <c:lvl>
                  <c:pt idx="0">
                    <c:v>L</c:v>
                  </c:pt>
                  <c:pt idx="1">
                    <c:v>M</c:v>
                  </c:pt>
                  <c:pt idx="2">
                    <c:v>L</c:v>
                  </c:pt>
                  <c:pt idx="3">
                    <c:v>M</c:v>
                  </c:pt>
                  <c:pt idx="4">
                    <c:v>L</c:v>
                  </c:pt>
                  <c:pt idx="5">
                    <c:v>M</c:v>
                  </c:pt>
                  <c:pt idx="6">
                    <c:v>L</c:v>
                  </c:pt>
                  <c:pt idx="7">
                    <c:v>M</c:v>
                  </c:pt>
                  <c:pt idx="8">
                    <c:v>L</c:v>
                  </c:pt>
                  <c:pt idx="9">
                    <c:v>M</c:v>
                  </c:pt>
                  <c:pt idx="10">
                    <c:v>L</c:v>
                  </c:pt>
                  <c:pt idx="11">
                    <c:v>M</c:v>
                  </c:pt>
                  <c:pt idx="12">
                    <c:v>L</c:v>
                  </c:pt>
                  <c:pt idx="13">
                    <c:v>M</c:v>
                  </c:pt>
                </c:lvl>
                <c:lvl>
                  <c:pt idx="0">
                    <c:v>National</c:v>
                  </c:pt>
                  <c:pt idx="2">
                    <c:v>Antananarivo</c:v>
                  </c:pt>
                  <c:pt idx="4">
                    <c:v>Antsiranana</c:v>
                  </c:pt>
                  <c:pt idx="6">
                    <c:v>Fianarantsoa</c:v>
                  </c:pt>
                  <c:pt idx="8">
                    <c:v>Mahajanga</c:v>
                  </c:pt>
                  <c:pt idx="10">
                    <c:v>Toamasina</c:v>
                  </c:pt>
                  <c:pt idx="12">
                    <c:v>Toliara</c:v>
                  </c:pt>
                </c:lvl>
              </c:multiLvlStrCache>
            </c:multiLvlStrRef>
          </c:cat>
          <c:val>
            <c:numRef>
              <c:f>'TYPE D''ECOLE'!$M$28:$M$41</c:f>
              <c:numCache>
                <c:formatCode>0.0</c:formatCode>
                <c:ptCount val="14"/>
                <c:pt idx="0">
                  <c:v>531.03899999999999</c:v>
                </c:pt>
                <c:pt idx="1">
                  <c:v>534.30099999999936</c:v>
                </c:pt>
                <c:pt idx="2">
                  <c:v>525.96099999999785</c:v>
                </c:pt>
                <c:pt idx="3">
                  <c:v>537.49800000000005</c:v>
                </c:pt>
                <c:pt idx="4">
                  <c:v>518.98299999999938</c:v>
                </c:pt>
                <c:pt idx="5">
                  <c:v>513.76300000000003</c:v>
                </c:pt>
                <c:pt idx="6">
                  <c:v>526.47</c:v>
                </c:pt>
                <c:pt idx="7">
                  <c:v>520.67100000000005</c:v>
                </c:pt>
                <c:pt idx="8">
                  <c:v>539.83599999999785</c:v>
                </c:pt>
                <c:pt idx="9">
                  <c:v>526.10299999999938</c:v>
                </c:pt>
                <c:pt idx="10">
                  <c:v>570.45499999999936</c:v>
                </c:pt>
                <c:pt idx="11">
                  <c:v>580.63499999999999</c:v>
                </c:pt>
                <c:pt idx="12">
                  <c:v>529.75800000000004</c:v>
                </c:pt>
                <c:pt idx="13">
                  <c:v>511.11599999999999</c:v>
                </c:pt>
              </c:numCache>
            </c:numRef>
          </c:val>
          <c:smooth val="0"/>
          <c:extLst xmlns:c16r2="http://schemas.microsoft.com/office/drawing/2015/06/chart">
            <c:ext xmlns:c16="http://schemas.microsoft.com/office/drawing/2014/chart" uri="{C3380CC4-5D6E-409C-BE32-E72D297353CC}">
              <c16:uniqueId val="{0000000F-F208-4B83-A7CC-6B916073A25C}"/>
            </c:ext>
          </c:extLst>
        </c:ser>
        <c:dLbls>
          <c:showLegendKey val="0"/>
          <c:showVal val="0"/>
          <c:showCatName val="0"/>
          <c:showSerName val="0"/>
          <c:showPercent val="0"/>
          <c:showBubbleSize val="0"/>
        </c:dLbls>
        <c:hiLowLines>
          <c:spPr>
            <a:ln w="12700" cap="flat" cmpd="sng" algn="ctr">
              <a:solidFill>
                <a:schemeClr val="dk1">
                  <a:lumMod val="50000"/>
                  <a:lumOff val="50000"/>
                </a:schemeClr>
              </a:solidFill>
              <a:round/>
            </a:ln>
            <a:effectLst/>
          </c:spPr>
        </c:hiLowLines>
        <c:axId val="383878608"/>
        <c:axId val="383873904"/>
      </c:stockChart>
      <c:catAx>
        <c:axId val="383878608"/>
        <c:scaling>
          <c:orientation val="minMax"/>
        </c:scaling>
        <c:delete val="0"/>
        <c:axPos val="b"/>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ysClr val="windowText" lastClr="000000"/>
                </a:solidFill>
                <a:latin typeface="Gill Sans MT" panose="020B0502020104020203" pitchFamily="34" charset="0"/>
                <a:ea typeface="+mn-ea"/>
                <a:cs typeface="+mn-cs"/>
              </a:defRPr>
            </a:pPr>
            <a:endParaRPr lang="fr-FR"/>
          </a:p>
        </c:txPr>
        <c:crossAx val="383873904"/>
        <c:crosses val="autoZero"/>
        <c:auto val="1"/>
        <c:lblAlgn val="ctr"/>
        <c:lblOffset val="100"/>
        <c:noMultiLvlLbl val="0"/>
      </c:catAx>
      <c:valAx>
        <c:axId val="383873904"/>
        <c:scaling>
          <c:orientation val="minMax"/>
          <c:max val="600"/>
          <c:min val="380"/>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Gill Sans MT" panose="020B0502020104020203" pitchFamily="34" charset="0"/>
                <a:ea typeface="+mn-ea"/>
                <a:cs typeface="+mn-cs"/>
              </a:defRPr>
            </a:pPr>
            <a:endParaRPr lang="fr-FR"/>
          </a:p>
        </c:txPr>
        <c:crossAx val="383878608"/>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fr-FR"/>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B0DD7F"/>
            </a:solidFill>
            <a:ln>
              <a:noFill/>
            </a:ln>
            <a:effectLst/>
          </c:spPr>
          <c:invertIfNegative val="0"/>
          <c:dPt>
            <c:idx val="0"/>
            <c:invertIfNegative val="0"/>
            <c:bubble3D val="0"/>
            <c:spPr>
              <a:solidFill>
                <a:srgbClr val="00C459"/>
              </a:solidFill>
              <a:ln>
                <a:noFill/>
              </a:ln>
              <a:effectLst/>
            </c:spPr>
            <c:extLst xmlns:c16r2="http://schemas.microsoft.com/office/drawing/2015/06/chart">
              <c:ext xmlns:c16="http://schemas.microsoft.com/office/drawing/2014/chart" uri="{C3380CC4-5D6E-409C-BE32-E72D297353CC}">
                <c16:uniqueId val="{00000001-6A08-454B-BDA2-D6B69E9ECDF5}"/>
              </c:ext>
            </c:extLst>
          </c:dPt>
          <c:dPt>
            <c:idx val="1"/>
            <c:invertIfNegative val="0"/>
            <c:bubble3D val="0"/>
            <c:spPr>
              <a:solidFill>
                <a:srgbClr val="B0DD7F"/>
              </a:solidFill>
              <a:ln>
                <a:noFill/>
              </a:ln>
              <a:effectLst/>
            </c:spPr>
            <c:extLst xmlns:c16r2="http://schemas.microsoft.com/office/drawing/2015/06/chart">
              <c:ext xmlns:c16="http://schemas.microsoft.com/office/drawing/2014/chart" uri="{C3380CC4-5D6E-409C-BE32-E72D297353CC}">
                <c16:uniqueId val="{00000003-6A08-454B-BDA2-D6B69E9ECDF5}"/>
              </c:ext>
            </c:extLst>
          </c:dPt>
          <c:dPt>
            <c:idx val="2"/>
            <c:invertIfNegative val="0"/>
            <c:bubble3D val="0"/>
            <c:spPr>
              <a:solidFill>
                <a:srgbClr val="B0DD7F"/>
              </a:solidFill>
              <a:ln>
                <a:noFill/>
              </a:ln>
              <a:effectLst/>
            </c:spPr>
            <c:extLst xmlns:c16r2="http://schemas.microsoft.com/office/drawing/2015/06/chart">
              <c:ext xmlns:c16="http://schemas.microsoft.com/office/drawing/2014/chart" uri="{C3380CC4-5D6E-409C-BE32-E72D297353CC}">
                <c16:uniqueId val="{00000005-6A08-454B-BDA2-D6B69E9ECDF5}"/>
              </c:ext>
            </c:extLst>
          </c:dPt>
          <c:dPt>
            <c:idx val="3"/>
            <c:invertIfNegative val="0"/>
            <c:bubble3D val="0"/>
            <c:spPr>
              <a:solidFill>
                <a:srgbClr val="B0DD7F"/>
              </a:solidFill>
              <a:ln>
                <a:noFill/>
              </a:ln>
              <a:effectLst/>
            </c:spPr>
            <c:extLst xmlns:c16r2="http://schemas.microsoft.com/office/drawing/2015/06/chart">
              <c:ext xmlns:c16="http://schemas.microsoft.com/office/drawing/2014/chart" uri="{C3380CC4-5D6E-409C-BE32-E72D297353CC}">
                <c16:uniqueId val="{00000007-6A08-454B-BDA2-D6B69E9ECDF5}"/>
              </c:ext>
            </c:extLst>
          </c:dPt>
          <c:dPt>
            <c:idx val="4"/>
            <c:invertIfNegative val="0"/>
            <c:bubble3D val="0"/>
            <c:spPr>
              <a:solidFill>
                <a:srgbClr val="B0DD7F"/>
              </a:solidFill>
              <a:ln>
                <a:noFill/>
              </a:ln>
              <a:effectLst/>
            </c:spPr>
            <c:extLst xmlns:c16r2="http://schemas.microsoft.com/office/drawing/2015/06/chart">
              <c:ext xmlns:c16="http://schemas.microsoft.com/office/drawing/2014/chart" uri="{C3380CC4-5D6E-409C-BE32-E72D297353CC}">
                <c16:uniqueId val="{00000009-6A08-454B-BDA2-D6B69E9ECDF5}"/>
              </c:ext>
            </c:extLst>
          </c:dPt>
          <c:dPt>
            <c:idx val="5"/>
            <c:invertIfNegative val="0"/>
            <c:bubble3D val="0"/>
            <c:spPr>
              <a:solidFill>
                <a:srgbClr val="00C459"/>
              </a:solidFill>
              <a:ln>
                <a:noFill/>
              </a:ln>
              <a:effectLst/>
            </c:spPr>
            <c:extLst xmlns:c16r2="http://schemas.microsoft.com/office/drawing/2015/06/chart">
              <c:ext xmlns:c16="http://schemas.microsoft.com/office/drawing/2014/chart" uri="{C3380CC4-5D6E-409C-BE32-E72D297353CC}">
                <c16:uniqueId val="{0000000B-6A08-454B-BDA2-D6B69E9ECDF5}"/>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C459"/>
                    </a:solidFill>
                    <a:latin typeface="Gill Sans MT" panose="020B0502020104020203" pitchFamily="34" charset="0"/>
                    <a:ea typeface="+mn-ea"/>
                    <a:cs typeface="+mn-cs"/>
                  </a:defRPr>
                </a:pPr>
                <a:endParaRPr lang="fr-F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'MOY STRATE NAT GRAPH'!$A$3:$A$8</c:f>
              <c:strCache>
                <c:ptCount val="6"/>
                <c:pt idx="0">
                  <c:v>Antananarivo</c:v>
                </c:pt>
                <c:pt idx="1">
                  <c:v>Antsiranana</c:v>
                </c:pt>
                <c:pt idx="2">
                  <c:v>Fianarantsoa</c:v>
                </c:pt>
                <c:pt idx="3">
                  <c:v>Mahajanga</c:v>
                </c:pt>
                <c:pt idx="4">
                  <c:v>Toamasina</c:v>
                </c:pt>
                <c:pt idx="5">
                  <c:v>Toliara</c:v>
                </c:pt>
              </c:strCache>
            </c:strRef>
          </c:cat>
          <c:val>
            <c:numRef>
              <c:f>'MOY STRATE NAT GRAPH'!$C$3:$C$8</c:f>
              <c:numCache>
                <c:formatCode>0.0</c:formatCode>
                <c:ptCount val="6"/>
                <c:pt idx="0">
                  <c:v>30.981999999999999</c:v>
                </c:pt>
                <c:pt idx="1">
                  <c:v>-15.823</c:v>
                </c:pt>
                <c:pt idx="2">
                  <c:v>-4.1219999999999999</c:v>
                </c:pt>
                <c:pt idx="3">
                  <c:v>-7.774</c:v>
                </c:pt>
                <c:pt idx="4">
                  <c:v>-3.1509999999999998</c:v>
                </c:pt>
                <c:pt idx="5">
                  <c:v>-50.216999999999999</c:v>
                </c:pt>
              </c:numCache>
            </c:numRef>
          </c:val>
          <c:extLst xmlns:c16r2="http://schemas.microsoft.com/office/drawing/2015/06/chart">
            <c:ext xmlns:c16="http://schemas.microsoft.com/office/drawing/2014/chart" uri="{C3380CC4-5D6E-409C-BE32-E72D297353CC}">
              <c16:uniqueId val="{0000000C-6A08-454B-BDA2-D6B69E9ECDF5}"/>
            </c:ext>
          </c:extLst>
        </c:ser>
        <c:dLbls>
          <c:dLblPos val="outEnd"/>
          <c:showLegendKey val="0"/>
          <c:showVal val="1"/>
          <c:showCatName val="0"/>
          <c:showSerName val="0"/>
          <c:showPercent val="0"/>
          <c:showBubbleSize val="0"/>
        </c:dLbls>
        <c:gapWidth val="90"/>
        <c:axId val="314799264"/>
        <c:axId val="314802008"/>
      </c:barChart>
      <c:catAx>
        <c:axId val="314799264"/>
        <c:scaling>
          <c:orientation val="maxMin"/>
        </c:scaling>
        <c:delete val="0"/>
        <c:axPos val="l"/>
        <c:majorGridlines>
          <c:spPr>
            <a:ln w="9525" cap="flat" cmpd="sng" algn="ctr">
              <a:solidFill>
                <a:schemeClr val="bg1">
                  <a:lumMod val="65000"/>
                </a:schemeClr>
              </a:solidFill>
              <a:prstDash val="dash"/>
              <a:round/>
            </a:ln>
            <a:effectLst/>
          </c:spPr>
        </c:majorGridlines>
        <c:numFmt formatCode="General" sourceLinked="1"/>
        <c:majorTickMark val="out"/>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14802008"/>
        <c:crosses val="autoZero"/>
        <c:auto val="1"/>
        <c:lblAlgn val="ctr"/>
        <c:lblOffset val="100"/>
        <c:noMultiLvlLbl val="0"/>
      </c:catAx>
      <c:valAx>
        <c:axId val="314802008"/>
        <c:scaling>
          <c:orientation val="minMax"/>
          <c:max val="50"/>
          <c:min val="-75"/>
        </c:scaling>
        <c:delete val="1"/>
        <c:axPos val="t"/>
        <c:numFmt formatCode="0.0" sourceLinked="1"/>
        <c:majorTickMark val="out"/>
        <c:minorTickMark val="none"/>
        <c:tickLblPos val="nextTo"/>
        <c:crossAx val="314799264"/>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881261073521599"/>
          <c:y val="6.3768115942028997E-2"/>
          <c:w val="0.816620108416096"/>
          <c:h val="0.93623188405797098"/>
        </c:manualLayout>
      </c:layout>
      <c:barChart>
        <c:barDir val="bar"/>
        <c:grouping val="percentStacked"/>
        <c:varyColors val="0"/>
        <c:ser>
          <c:idx val="0"/>
          <c:order val="0"/>
          <c:tx>
            <c:strRef>
              <c:f>'[NATIONAL_CHAPITRE_4.xlsx]NBRE REDOUBLEMENT'!$B$12</c:f>
              <c:strCache>
                <c:ptCount val="1"/>
                <c:pt idx="0">
                  <c:v>L'élève n'a jamais redoublé</c:v>
                </c:pt>
              </c:strCache>
            </c:strRef>
          </c:tx>
          <c:spPr>
            <a:solidFill>
              <a:schemeClr val="accent2">
                <a:lumMod val="20000"/>
                <a:lumOff val="80000"/>
              </a:schemeClr>
            </a:solidFill>
            <a:ln>
              <a:solidFill>
                <a:schemeClr val="tx1">
                  <a:lumMod val="50000"/>
                  <a:lumOff val="50000"/>
                </a:schemeClr>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C02D10"/>
                    </a:solidFill>
                    <a:latin typeface="Gill Sans MT" panose="020B0502020104020203" pitchFamily="34" charset="0"/>
                    <a:ea typeface="+mn-ea"/>
                    <a:cs typeface="+mn-cs"/>
                  </a:defRPr>
                </a:pPr>
                <a:endParaRPr lang="fr-F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'[NATIONAL_CHAPITRE_4.xlsx]NBRE REDOUBLEMENT'!$A$13:$A$19</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'[NATIONAL_CHAPITRE_4.xlsx]NBRE REDOUBLEMENT'!$B$13:$B$19</c:f>
              <c:numCache>
                <c:formatCode>0.0</c:formatCode>
                <c:ptCount val="7"/>
                <c:pt idx="0">
                  <c:v>38.659000000000013</c:v>
                </c:pt>
                <c:pt idx="1">
                  <c:v>49.183</c:v>
                </c:pt>
                <c:pt idx="2">
                  <c:v>37.924000000000007</c:v>
                </c:pt>
                <c:pt idx="3">
                  <c:v>31.332000000000001</c:v>
                </c:pt>
                <c:pt idx="4">
                  <c:v>27.829000000000001</c:v>
                </c:pt>
                <c:pt idx="5">
                  <c:v>27.082999999999981</c:v>
                </c:pt>
                <c:pt idx="6">
                  <c:v>55.144000000000013</c:v>
                </c:pt>
              </c:numCache>
            </c:numRef>
          </c:val>
          <c:extLst xmlns:c16r2="http://schemas.microsoft.com/office/drawing/2015/06/chart">
            <c:ext xmlns:c16="http://schemas.microsoft.com/office/drawing/2014/chart" uri="{C3380CC4-5D6E-409C-BE32-E72D297353CC}">
              <c16:uniqueId val="{00000000-7707-4423-9423-A47919360948}"/>
            </c:ext>
          </c:extLst>
        </c:ser>
        <c:ser>
          <c:idx val="1"/>
          <c:order val="1"/>
          <c:tx>
            <c:strRef>
              <c:f>'[NATIONAL_CHAPITRE_4.xlsx]NBRE REDOUBLEMENT'!$C$12</c:f>
              <c:strCache>
                <c:ptCount val="1"/>
                <c:pt idx="0">
                  <c:v>L'élève a redoublé une fois</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Gill Sans MT" panose="020B0502020104020203" pitchFamily="34" charset="0"/>
                    <a:ea typeface="+mn-ea"/>
                    <a:cs typeface="+mn-cs"/>
                  </a:defRPr>
                </a:pPr>
                <a:endParaRPr lang="fr-F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'[NATIONAL_CHAPITRE_4.xlsx]NBRE REDOUBLEMENT'!$A$13:$A$19</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'[NATIONAL_CHAPITRE_4.xlsx]NBRE REDOUBLEMENT'!$C$13:$C$19</c:f>
              <c:numCache>
                <c:formatCode>0.0</c:formatCode>
                <c:ptCount val="7"/>
                <c:pt idx="0">
                  <c:v>40.389000000000003</c:v>
                </c:pt>
                <c:pt idx="1">
                  <c:v>36.763000000000012</c:v>
                </c:pt>
                <c:pt idx="2">
                  <c:v>41.256999999999998</c:v>
                </c:pt>
                <c:pt idx="3">
                  <c:v>40.476000000000013</c:v>
                </c:pt>
                <c:pt idx="4">
                  <c:v>44.491</c:v>
                </c:pt>
                <c:pt idx="5">
                  <c:v>47.631999999999998</c:v>
                </c:pt>
                <c:pt idx="6">
                  <c:v>31.811</c:v>
                </c:pt>
              </c:numCache>
            </c:numRef>
          </c:val>
          <c:extLst xmlns:c16r2="http://schemas.microsoft.com/office/drawing/2015/06/chart">
            <c:ext xmlns:c16="http://schemas.microsoft.com/office/drawing/2014/chart" uri="{C3380CC4-5D6E-409C-BE32-E72D297353CC}">
              <c16:uniqueId val="{00000001-7707-4423-9423-A47919360948}"/>
            </c:ext>
          </c:extLst>
        </c:ser>
        <c:ser>
          <c:idx val="2"/>
          <c:order val="2"/>
          <c:tx>
            <c:strRef>
              <c:f>'[NATIONAL_CHAPITRE_4.xlsx]NBRE REDOUBLEMENT'!$D$12</c:f>
              <c:strCache>
                <c:ptCount val="1"/>
                <c:pt idx="0">
                  <c:v>L'élève a redoublé deux fois</c:v>
                </c:pt>
              </c:strCache>
            </c:strRef>
          </c:tx>
          <c:spPr>
            <a:solidFill>
              <a:srgbClr val="F0664A"/>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Gill Sans MT" panose="020B0502020104020203" pitchFamily="34" charset="0"/>
                    <a:ea typeface="+mn-ea"/>
                    <a:cs typeface="+mn-cs"/>
                  </a:defRPr>
                </a:pPr>
                <a:endParaRPr lang="fr-F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'[NATIONAL_CHAPITRE_4.xlsx]NBRE REDOUBLEMENT'!$A$13:$A$19</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'[NATIONAL_CHAPITRE_4.xlsx]NBRE REDOUBLEMENT'!$D$13:$D$19</c:f>
              <c:numCache>
                <c:formatCode>0.0</c:formatCode>
                <c:ptCount val="7"/>
                <c:pt idx="0">
                  <c:v>15.634</c:v>
                </c:pt>
                <c:pt idx="1">
                  <c:v>10.481999999999999</c:v>
                </c:pt>
                <c:pt idx="2">
                  <c:v>15.028</c:v>
                </c:pt>
                <c:pt idx="3">
                  <c:v>21.469000000000001</c:v>
                </c:pt>
                <c:pt idx="4">
                  <c:v>20.896999999999991</c:v>
                </c:pt>
                <c:pt idx="5">
                  <c:v>17.484999999999999</c:v>
                </c:pt>
                <c:pt idx="6">
                  <c:v>11.712999999999999</c:v>
                </c:pt>
              </c:numCache>
            </c:numRef>
          </c:val>
          <c:extLst xmlns:c16r2="http://schemas.microsoft.com/office/drawing/2015/06/chart">
            <c:ext xmlns:c16="http://schemas.microsoft.com/office/drawing/2014/chart" uri="{C3380CC4-5D6E-409C-BE32-E72D297353CC}">
              <c16:uniqueId val="{00000002-7707-4423-9423-A47919360948}"/>
            </c:ext>
          </c:extLst>
        </c:ser>
        <c:ser>
          <c:idx val="3"/>
          <c:order val="3"/>
          <c:tx>
            <c:strRef>
              <c:f>'[NATIONAL_CHAPITRE_4.xlsx]NBRE REDOUBLEMENT'!$E$12</c:f>
              <c:strCache>
                <c:ptCount val="1"/>
                <c:pt idx="0">
                  <c:v>L'élève a redoublé plus de deux fois</c:v>
                </c:pt>
              </c:strCache>
            </c:strRef>
          </c:tx>
          <c:spPr>
            <a:solidFill>
              <a:srgbClr val="C02D10"/>
            </a:solidFill>
            <a:ln>
              <a:noFill/>
            </a:ln>
            <a:effectLst/>
          </c:spPr>
          <c:invertIfNegative val="0"/>
          <c:dLbls>
            <c:dLbl>
              <c:idx val="6"/>
              <c:delete val="1"/>
              <c:extLst xmlns:c16r2="http://schemas.microsoft.com/office/drawing/2015/06/chart">
                <c:ext xmlns:c16="http://schemas.microsoft.com/office/drawing/2014/chart" uri="{C3380CC4-5D6E-409C-BE32-E72D297353CC}">
                  <c16:uniqueId val="{00000003-7707-4423-9423-A47919360948}"/>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Gill Sans MT" panose="020B0502020104020203" pitchFamily="34" charset="0"/>
                    <a:ea typeface="+mn-ea"/>
                    <a:cs typeface="+mn-cs"/>
                  </a:defRPr>
                </a:pPr>
                <a:endParaRPr lang="fr-F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'[NATIONAL_CHAPITRE_4.xlsx]NBRE REDOUBLEMENT'!$A$13:$A$19</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'[NATIONAL_CHAPITRE_4.xlsx]NBRE REDOUBLEMENT'!$E$13:$E$19</c:f>
              <c:numCache>
                <c:formatCode>0.0</c:formatCode>
                <c:ptCount val="7"/>
                <c:pt idx="0">
                  <c:v>5.3179999999999836</c:v>
                </c:pt>
                <c:pt idx="1">
                  <c:v>3.5720000000000001</c:v>
                </c:pt>
                <c:pt idx="2">
                  <c:v>5.7910000000000004</c:v>
                </c:pt>
                <c:pt idx="3">
                  <c:v>6.7229999999999936</c:v>
                </c:pt>
                <c:pt idx="4">
                  <c:v>6.7830000000000004</c:v>
                </c:pt>
                <c:pt idx="5">
                  <c:v>7.8</c:v>
                </c:pt>
                <c:pt idx="6">
                  <c:v>1.3320000000000001</c:v>
                </c:pt>
              </c:numCache>
            </c:numRef>
          </c:val>
          <c:extLst xmlns:c16r2="http://schemas.microsoft.com/office/drawing/2015/06/chart">
            <c:ext xmlns:c16="http://schemas.microsoft.com/office/drawing/2014/chart" uri="{C3380CC4-5D6E-409C-BE32-E72D297353CC}">
              <c16:uniqueId val="{00000004-7707-4423-9423-A47919360948}"/>
            </c:ext>
          </c:extLst>
        </c:ser>
        <c:dLbls>
          <c:dLblPos val="ctr"/>
          <c:showLegendKey val="0"/>
          <c:showVal val="1"/>
          <c:showCatName val="0"/>
          <c:showSerName val="0"/>
          <c:showPercent val="0"/>
          <c:showBubbleSize val="0"/>
        </c:dLbls>
        <c:gapWidth val="90"/>
        <c:overlap val="100"/>
        <c:axId val="314800832"/>
        <c:axId val="254739784"/>
      </c:barChart>
      <c:catAx>
        <c:axId val="314800832"/>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254739784"/>
        <c:crosses val="autoZero"/>
        <c:auto val="1"/>
        <c:lblAlgn val="ctr"/>
        <c:lblOffset val="100"/>
        <c:noMultiLvlLbl val="0"/>
      </c:catAx>
      <c:valAx>
        <c:axId val="254739784"/>
        <c:scaling>
          <c:orientation val="minMax"/>
        </c:scaling>
        <c:delete val="1"/>
        <c:axPos val="t"/>
        <c:numFmt formatCode="0%" sourceLinked="1"/>
        <c:majorTickMark val="none"/>
        <c:minorTickMark val="none"/>
        <c:tickLblPos val="nextTo"/>
        <c:crossAx val="314800832"/>
        <c:crosses val="autoZero"/>
        <c:crossBetween val="between"/>
      </c:valAx>
      <c:spPr>
        <a:noFill/>
        <a:ln>
          <a:noFill/>
        </a:ln>
        <a:effectLst/>
      </c:spPr>
    </c:plotArea>
    <c:plotVisOnly val="1"/>
    <c:dispBlanksAs val="gap"/>
    <c:showDLblsOverMax val="0"/>
  </c:chart>
  <c:spPr>
    <a:solidFill>
      <a:schemeClr val="lt1"/>
    </a:solidFill>
    <a:ln w="9525" cap="flat" cmpd="sng" algn="ctr">
      <a:solidFill>
        <a:schemeClr val="bg1"/>
      </a:solidFill>
      <a:round/>
    </a:ln>
    <a:effectLst/>
  </c:spPr>
  <c:txPr>
    <a:bodyPr/>
    <a:lstStyle/>
    <a:p>
      <a:pPr>
        <a:defRPr>
          <a:latin typeface="Gill Sans MT" panose="020B0502020104020203" pitchFamily="34" charset="0"/>
        </a:defRPr>
      </a:pPr>
      <a:endParaRPr lang="fr-FR"/>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tockChart>
        <c:ser>
          <c:idx val="0"/>
          <c:order val="0"/>
          <c:tx>
            <c:strRef>
              <c:f>'[NATIONAL_CHAPITRE_4.xlsx]COMPARAISON REDOUBLEMENT'!$D$47</c:f>
              <c:strCache>
                <c:ptCount val="1"/>
                <c:pt idx="0">
                  <c:v>L'élève n'a jamais redoublé</c:v>
                </c:pt>
              </c:strCache>
            </c:strRef>
          </c:tx>
          <c:spPr>
            <a:ln w="25400" cap="rnd">
              <a:noFill/>
              <a:round/>
            </a:ln>
            <a:effectLst/>
          </c:spPr>
          <c:marker>
            <c:symbol val="circle"/>
            <c:size val="7"/>
            <c:spPr>
              <a:solidFill>
                <a:schemeClr val="accent1">
                  <a:lumMod val="75000"/>
                </a:schemeClr>
              </a:solidFill>
              <a:ln w="15875">
                <a:noFill/>
                <a:round/>
              </a:ln>
              <a:effectLst/>
            </c:spPr>
          </c:marker>
          <c:dPt>
            <c:idx val="1"/>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0-2CB4-4C99-9CD2-77F757F39075}"/>
              </c:ext>
            </c:extLst>
          </c:dPt>
          <c:dPt>
            <c:idx val="3"/>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1-2CB4-4C99-9CD2-77F757F39075}"/>
              </c:ext>
            </c:extLst>
          </c:dPt>
          <c:dPt>
            <c:idx val="5"/>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2-2CB4-4C99-9CD2-77F757F39075}"/>
              </c:ext>
            </c:extLst>
          </c:dPt>
          <c:dPt>
            <c:idx val="6"/>
            <c:marker>
              <c:spPr>
                <a:solidFill>
                  <a:schemeClr val="accent1">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03-2CB4-4C99-9CD2-77F757F39075}"/>
              </c:ext>
            </c:extLst>
          </c:dPt>
          <c:dPt>
            <c:idx val="7"/>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4-2CB4-4C99-9CD2-77F757F39075}"/>
              </c:ext>
            </c:extLst>
          </c:dPt>
          <c:dPt>
            <c:idx val="8"/>
            <c:marker>
              <c:spPr>
                <a:solidFill>
                  <a:schemeClr val="accent1">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05-2CB4-4C99-9CD2-77F757F39075}"/>
              </c:ext>
            </c:extLst>
          </c:dPt>
          <c:dPt>
            <c:idx val="9"/>
            <c:marker>
              <c:spPr>
                <a:solidFill>
                  <a:schemeClr val="accent6">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06-2CB4-4C99-9CD2-77F757F39075}"/>
              </c:ext>
            </c:extLst>
          </c:dPt>
          <c:dPt>
            <c:idx val="11"/>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7-2CB4-4C99-9CD2-77F757F39075}"/>
              </c:ext>
            </c:extLst>
          </c:dPt>
          <c:dPt>
            <c:idx val="13"/>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8-2CB4-4C99-9CD2-77F757F39075}"/>
              </c:ext>
            </c:extLst>
          </c:dPt>
          <c:cat>
            <c:multiLvlStrRef>
              <c:f>'[NATIONAL_CHAPITRE_4.xlsx]COMPARAISON REDOUBLEMENT'!$B$48:$C$61</c:f>
              <c:multiLvlStrCache>
                <c:ptCount val="14"/>
                <c:lvl>
                  <c:pt idx="0">
                    <c:v>L</c:v>
                  </c:pt>
                  <c:pt idx="1">
                    <c:v>M</c:v>
                  </c:pt>
                  <c:pt idx="2">
                    <c:v>L</c:v>
                  </c:pt>
                  <c:pt idx="3">
                    <c:v>M</c:v>
                  </c:pt>
                  <c:pt idx="4">
                    <c:v>L</c:v>
                  </c:pt>
                  <c:pt idx="5">
                    <c:v>M</c:v>
                  </c:pt>
                  <c:pt idx="6">
                    <c:v>L</c:v>
                  </c:pt>
                  <c:pt idx="7">
                    <c:v>M</c:v>
                  </c:pt>
                  <c:pt idx="8">
                    <c:v>L</c:v>
                  </c:pt>
                  <c:pt idx="9">
                    <c:v>M</c:v>
                  </c:pt>
                  <c:pt idx="10">
                    <c:v>L</c:v>
                  </c:pt>
                  <c:pt idx="11">
                    <c:v>M</c:v>
                  </c:pt>
                  <c:pt idx="12">
                    <c:v>L</c:v>
                  </c:pt>
                  <c:pt idx="13">
                    <c:v>M</c:v>
                  </c:pt>
                </c:lvl>
                <c:lvl>
                  <c:pt idx="0">
                    <c:v>National</c:v>
                  </c:pt>
                  <c:pt idx="2">
                    <c:v>Antananarivo</c:v>
                  </c:pt>
                  <c:pt idx="4">
                    <c:v>Antsiranana</c:v>
                  </c:pt>
                  <c:pt idx="6">
                    <c:v>Fianarantsoa</c:v>
                  </c:pt>
                  <c:pt idx="8">
                    <c:v>Mahajanga</c:v>
                  </c:pt>
                  <c:pt idx="10">
                    <c:v>Toamasina</c:v>
                  </c:pt>
                  <c:pt idx="12">
                    <c:v>Toliara</c:v>
                  </c:pt>
                </c:lvl>
              </c:multiLvlStrCache>
            </c:multiLvlStrRef>
          </c:cat>
          <c:val>
            <c:numRef>
              <c:f>'[NATIONAL_CHAPITRE_4.xlsx]COMPARAISON REDOUBLEMENT'!$D$48:$D$61</c:f>
              <c:numCache>
                <c:formatCode>0.0</c:formatCode>
                <c:ptCount val="14"/>
                <c:pt idx="0">
                  <c:v>492.50799999999992</c:v>
                </c:pt>
                <c:pt idx="1">
                  <c:v>490.65800000000002</c:v>
                </c:pt>
                <c:pt idx="2">
                  <c:v>514.92699999999786</c:v>
                </c:pt>
                <c:pt idx="3">
                  <c:v>523.88599999999997</c:v>
                </c:pt>
                <c:pt idx="4">
                  <c:v>476.03099999999961</c:v>
                </c:pt>
                <c:pt idx="5">
                  <c:v>467.404</c:v>
                </c:pt>
                <c:pt idx="6">
                  <c:v>479.11900000000009</c:v>
                </c:pt>
                <c:pt idx="7">
                  <c:v>478.61700000000002</c:v>
                </c:pt>
                <c:pt idx="8">
                  <c:v>486.65</c:v>
                </c:pt>
                <c:pt idx="9">
                  <c:v>473.91699999999861</c:v>
                </c:pt>
                <c:pt idx="10">
                  <c:v>492.64299999999997</c:v>
                </c:pt>
                <c:pt idx="11">
                  <c:v>499.46100000000001</c:v>
                </c:pt>
                <c:pt idx="12">
                  <c:v>460.77300000000002</c:v>
                </c:pt>
                <c:pt idx="13">
                  <c:v>433.54399999999993</c:v>
                </c:pt>
              </c:numCache>
            </c:numRef>
          </c:val>
          <c:smooth val="0"/>
          <c:extLst xmlns:c16r2="http://schemas.microsoft.com/office/drawing/2015/06/chart">
            <c:ext xmlns:c16="http://schemas.microsoft.com/office/drawing/2014/chart" uri="{C3380CC4-5D6E-409C-BE32-E72D297353CC}">
              <c16:uniqueId val="{00000009-2CB4-4C99-9CD2-77F757F39075}"/>
            </c:ext>
          </c:extLst>
        </c:ser>
        <c:ser>
          <c:idx val="1"/>
          <c:order val="1"/>
          <c:tx>
            <c:strRef>
              <c:f>'[NATIONAL_CHAPITRE_4.xlsx]COMPARAISON REDOUBLEMENT'!$E$47</c:f>
              <c:strCache>
                <c:ptCount val="1"/>
                <c:pt idx="0">
                  <c:v>L'élève à redoublé une fois</c:v>
                </c:pt>
              </c:strCache>
            </c:strRef>
          </c:tx>
          <c:spPr>
            <a:ln w="25400" cap="rnd">
              <a:noFill/>
              <a:round/>
            </a:ln>
            <a:effectLst/>
          </c:spPr>
          <c:marker>
            <c:symbol val="square"/>
            <c:size val="7"/>
            <c:spPr>
              <a:solidFill>
                <a:schemeClr val="accent1">
                  <a:lumMod val="75000"/>
                </a:schemeClr>
              </a:solidFill>
              <a:ln w="15875">
                <a:noFill/>
                <a:round/>
              </a:ln>
              <a:effectLst/>
            </c:spPr>
          </c:marker>
          <c:dPt>
            <c:idx val="1"/>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A-2CB4-4C99-9CD2-77F757F39075}"/>
              </c:ext>
            </c:extLst>
          </c:dPt>
          <c:dPt>
            <c:idx val="3"/>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B-2CB4-4C99-9CD2-77F757F39075}"/>
              </c:ext>
            </c:extLst>
          </c:dPt>
          <c:dPt>
            <c:idx val="5"/>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C-2CB4-4C99-9CD2-77F757F39075}"/>
              </c:ext>
            </c:extLst>
          </c:dPt>
          <c:dPt>
            <c:idx val="6"/>
            <c:marker>
              <c:spPr>
                <a:solidFill>
                  <a:schemeClr val="accent1">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0D-2CB4-4C99-9CD2-77F757F39075}"/>
              </c:ext>
            </c:extLst>
          </c:dPt>
          <c:dPt>
            <c:idx val="7"/>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0E-2CB4-4C99-9CD2-77F757F39075}"/>
              </c:ext>
            </c:extLst>
          </c:dPt>
          <c:dPt>
            <c:idx val="8"/>
            <c:marker>
              <c:spPr>
                <a:solidFill>
                  <a:schemeClr val="accent1">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0F-2CB4-4C99-9CD2-77F757F39075}"/>
              </c:ext>
            </c:extLst>
          </c:dPt>
          <c:dPt>
            <c:idx val="9"/>
            <c:marker>
              <c:spPr>
                <a:solidFill>
                  <a:schemeClr val="accent6">
                    <a:lumMod val="40000"/>
                    <a:lumOff val="60000"/>
                  </a:schemeClr>
                </a:solidFill>
                <a:ln w="15875">
                  <a:noFill/>
                  <a:round/>
                </a:ln>
                <a:effectLst/>
              </c:spPr>
            </c:marker>
            <c:bubble3D val="0"/>
            <c:extLst xmlns:c16r2="http://schemas.microsoft.com/office/drawing/2015/06/chart">
              <c:ext xmlns:c16="http://schemas.microsoft.com/office/drawing/2014/chart" uri="{C3380CC4-5D6E-409C-BE32-E72D297353CC}">
                <c16:uniqueId val="{00000010-2CB4-4C99-9CD2-77F757F39075}"/>
              </c:ext>
            </c:extLst>
          </c:dPt>
          <c:dPt>
            <c:idx val="11"/>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11-2CB4-4C99-9CD2-77F757F39075}"/>
              </c:ext>
            </c:extLst>
          </c:dPt>
          <c:dPt>
            <c:idx val="13"/>
            <c:marker>
              <c:spPr>
                <a:solidFill>
                  <a:srgbClr val="33A52D"/>
                </a:solidFill>
                <a:ln w="15875">
                  <a:noFill/>
                  <a:round/>
                </a:ln>
                <a:effectLst/>
              </c:spPr>
            </c:marker>
            <c:bubble3D val="0"/>
            <c:extLst xmlns:c16r2="http://schemas.microsoft.com/office/drawing/2015/06/chart">
              <c:ext xmlns:c16="http://schemas.microsoft.com/office/drawing/2014/chart" uri="{C3380CC4-5D6E-409C-BE32-E72D297353CC}">
                <c16:uniqueId val="{00000012-2CB4-4C99-9CD2-77F757F39075}"/>
              </c:ext>
            </c:extLst>
          </c:dPt>
          <c:cat>
            <c:multiLvlStrRef>
              <c:f>'[NATIONAL_CHAPITRE_4.xlsx]COMPARAISON REDOUBLEMENT'!$B$48:$C$61</c:f>
              <c:multiLvlStrCache>
                <c:ptCount val="14"/>
                <c:lvl>
                  <c:pt idx="0">
                    <c:v>L</c:v>
                  </c:pt>
                  <c:pt idx="1">
                    <c:v>M</c:v>
                  </c:pt>
                  <c:pt idx="2">
                    <c:v>L</c:v>
                  </c:pt>
                  <c:pt idx="3">
                    <c:v>M</c:v>
                  </c:pt>
                  <c:pt idx="4">
                    <c:v>L</c:v>
                  </c:pt>
                  <c:pt idx="5">
                    <c:v>M</c:v>
                  </c:pt>
                  <c:pt idx="6">
                    <c:v>L</c:v>
                  </c:pt>
                  <c:pt idx="7">
                    <c:v>M</c:v>
                  </c:pt>
                  <c:pt idx="8">
                    <c:v>L</c:v>
                  </c:pt>
                  <c:pt idx="9">
                    <c:v>M</c:v>
                  </c:pt>
                  <c:pt idx="10">
                    <c:v>L</c:v>
                  </c:pt>
                  <c:pt idx="11">
                    <c:v>M</c:v>
                  </c:pt>
                  <c:pt idx="12">
                    <c:v>L</c:v>
                  </c:pt>
                  <c:pt idx="13">
                    <c:v>M</c:v>
                  </c:pt>
                </c:lvl>
                <c:lvl>
                  <c:pt idx="0">
                    <c:v>National</c:v>
                  </c:pt>
                  <c:pt idx="2">
                    <c:v>Antananarivo</c:v>
                  </c:pt>
                  <c:pt idx="4">
                    <c:v>Antsiranana</c:v>
                  </c:pt>
                  <c:pt idx="6">
                    <c:v>Fianarantsoa</c:v>
                  </c:pt>
                  <c:pt idx="8">
                    <c:v>Mahajanga</c:v>
                  </c:pt>
                  <c:pt idx="10">
                    <c:v>Toamasina</c:v>
                  </c:pt>
                  <c:pt idx="12">
                    <c:v>Toliara</c:v>
                  </c:pt>
                </c:lvl>
              </c:multiLvlStrCache>
            </c:multiLvlStrRef>
          </c:cat>
          <c:val>
            <c:numRef>
              <c:f>'[NATIONAL_CHAPITRE_4.xlsx]COMPARAISON REDOUBLEMENT'!$E$48:$E$61</c:f>
              <c:numCache>
                <c:formatCode>0.0</c:formatCode>
                <c:ptCount val="14"/>
                <c:pt idx="0">
                  <c:v>453.87</c:v>
                </c:pt>
                <c:pt idx="1">
                  <c:v>455.274</c:v>
                </c:pt>
                <c:pt idx="2">
                  <c:v>466.28099999999961</c:v>
                </c:pt>
                <c:pt idx="3">
                  <c:v>474.16699999999992</c:v>
                </c:pt>
                <c:pt idx="4">
                  <c:v>447.09800000000001</c:v>
                </c:pt>
                <c:pt idx="5">
                  <c:v>445.56</c:v>
                </c:pt>
                <c:pt idx="6">
                  <c:v>460.27199999999999</c:v>
                </c:pt>
                <c:pt idx="7">
                  <c:v>455.46</c:v>
                </c:pt>
                <c:pt idx="8">
                  <c:v>452.18299999999999</c:v>
                </c:pt>
                <c:pt idx="9">
                  <c:v>458.70299999999992</c:v>
                </c:pt>
                <c:pt idx="10">
                  <c:v>444.541</c:v>
                </c:pt>
                <c:pt idx="11">
                  <c:v>450.62099999999992</c:v>
                </c:pt>
                <c:pt idx="12">
                  <c:v>434.10900000000009</c:v>
                </c:pt>
                <c:pt idx="13">
                  <c:v>407.55399999999992</c:v>
                </c:pt>
              </c:numCache>
            </c:numRef>
          </c:val>
          <c:smooth val="0"/>
          <c:extLst xmlns:c16r2="http://schemas.microsoft.com/office/drawing/2015/06/chart">
            <c:ext xmlns:c16="http://schemas.microsoft.com/office/drawing/2014/chart" uri="{C3380CC4-5D6E-409C-BE32-E72D297353CC}">
              <c16:uniqueId val="{00000013-2CB4-4C99-9CD2-77F757F39075}"/>
            </c:ext>
          </c:extLst>
        </c:ser>
        <c:ser>
          <c:idx val="2"/>
          <c:order val="2"/>
          <c:tx>
            <c:strRef>
              <c:f>'[NATIONAL_CHAPITRE_4.xlsx]COMPARAISON REDOUBLEMENT'!$F$47</c:f>
              <c:strCache>
                <c:ptCount val="1"/>
              </c:strCache>
            </c:strRef>
          </c:tx>
          <c:spPr>
            <a:ln w="25400" cap="rnd">
              <a:noFill/>
              <a:round/>
            </a:ln>
            <a:effectLst/>
          </c:spPr>
          <c:marker>
            <c:symbol val="circle"/>
            <c:size val="6"/>
            <c:spPr>
              <a:solidFill>
                <a:schemeClr val="lt1"/>
              </a:solidFill>
              <a:ln w="15875">
                <a:solidFill>
                  <a:schemeClr val="accent3"/>
                </a:solidFill>
                <a:round/>
              </a:ln>
              <a:effectLst/>
            </c:spPr>
          </c:marker>
          <c:cat>
            <c:multiLvlStrRef>
              <c:f>'[NATIONAL_CHAPITRE_4.xlsx]COMPARAISON REDOUBLEMENT'!$B$48:$C$61</c:f>
              <c:multiLvlStrCache>
                <c:ptCount val="14"/>
                <c:lvl>
                  <c:pt idx="0">
                    <c:v>L</c:v>
                  </c:pt>
                  <c:pt idx="1">
                    <c:v>M</c:v>
                  </c:pt>
                  <c:pt idx="2">
                    <c:v>L</c:v>
                  </c:pt>
                  <c:pt idx="3">
                    <c:v>M</c:v>
                  </c:pt>
                  <c:pt idx="4">
                    <c:v>L</c:v>
                  </c:pt>
                  <c:pt idx="5">
                    <c:v>M</c:v>
                  </c:pt>
                  <c:pt idx="6">
                    <c:v>L</c:v>
                  </c:pt>
                  <c:pt idx="7">
                    <c:v>M</c:v>
                  </c:pt>
                  <c:pt idx="8">
                    <c:v>L</c:v>
                  </c:pt>
                  <c:pt idx="9">
                    <c:v>M</c:v>
                  </c:pt>
                  <c:pt idx="10">
                    <c:v>L</c:v>
                  </c:pt>
                  <c:pt idx="11">
                    <c:v>M</c:v>
                  </c:pt>
                  <c:pt idx="12">
                    <c:v>L</c:v>
                  </c:pt>
                  <c:pt idx="13">
                    <c:v>M</c:v>
                  </c:pt>
                </c:lvl>
                <c:lvl>
                  <c:pt idx="0">
                    <c:v>National</c:v>
                  </c:pt>
                  <c:pt idx="2">
                    <c:v>Antananarivo</c:v>
                  </c:pt>
                  <c:pt idx="4">
                    <c:v>Antsiranana</c:v>
                  </c:pt>
                  <c:pt idx="6">
                    <c:v>Fianarantsoa</c:v>
                  </c:pt>
                  <c:pt idx="8">
                    <c:v>Mahajanga</c:v>
                  </c:pt>
                  <c:pt idx="10">
                    <c:v>Toamasina</c:v>
                  </c:pt>
                  <c:pt idx="12">
                    <c:v>Toliara</c:v>
                  </c:pt>
                </c:lvl>
              </c:multiLvlStrCache>
            </c:multiLvlStrRef>
          </c:cat>
          <c:val>
            <c:numRef>
              <c:f>'[NATIONAL_CHAPITRE_4.xlsx]COMPARAISON REDOUBLEMENT'!$F$48:$F$61</c:f>
              <c:numCache>
                <c:formatCode>General</c:formatCode>
                <c:ptCount val="14"/>
              </c:numCache>
            </c:numRef>
          </c:val>
          <c:smooth val="0"/>
          <c:extLst xmlns:c16r2="http://schemas.microsoft.com/office/drawing/2015/06/chart">
            <c:ext xmlns:c16="http://schemas.microsoft.com/office/drawing/2014/chart" uri="{C3380CC4-5D6E-409C-BE32-E72D297353CC}">
              <c16:uniqueId val="{00000014-2CB4-4C99-9CD2-77F757F39075}"/>
            </c:ext>
          </c:extLst>
        </c:ser>
        <c:dLbls>
          <c:showLegendKey val="0"/>
          <c:showVal val="0"/>
          <c:showCatName val="0"/>
          <c:showSerName val="0"/>
          <c:showPercent val="0"/>
          <c:showBubbleSize val="0"/>
        </c:dLbls>
        <c:hiLowLines>
          <c:spPr>
            <a:ln w="12700" cap="flat" cmpd="sng" algn="ctr">
              <a:solidFill>
                <a:schemeClr val="dk1">
                  <a:lumMod val="50000"/>
                  <a:lumOff val="50000"/>
                </a:schemeClr>
              </a:solidFill>
              <a:round/>
            </a:ln>
            <a:effectLst/>
          </c:spPr>
        </c:hiLowLines>
        <c:axId val="383990528"/>
        <c:axId val="383992880"/>
      </c:stockChart>
      <c:catAx>
        <c:axId val="383990528"/>
        <c:scaling>
          <c:orientation val="minMax"/>
        </c:scaling>
        <c:delete val="0"/>
        <c:axPos val="b"/>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prstDash val="dash"/>
            <a:round/>
          </a:ln>
          <a:effectLst/>
        </c:spPr>
        <c:txPr>
          <a:bodyPr rot="-60000000" vert="horz"/>
          <a:lstStyle/>
          <a:p>
            <a:pPr>
              <a:defRPr sz="1600"/>
            </a:pPr>
            <a:endParaRPr lang="fr-FR"/>
          </a:p>
        </c:txPr>
        <c:crossAx val="383992880"/>
        <c:crosses val="autoZero"/>
        <c:auto val="1"/>
        <c:lblAlgn val="ctr"/>
        <c:lblOffset val="100"/>
        <c:noMultiLvlLbl val="0"/>
      </c:catAx>
      <c:valAx>
        <c:axId val="383992880"/>
        <c:scaling>
          <c:orientation val="minMax"/>
          <c:min val="400"/>
        </c:scaling>
        <c:delete val="0"/>
        <c:axPos val="l"/>
        <c:numFmt formatCode="0.0" sourceLinked="1"/>
        <c:majorTickMark val="none"/>
        <c:minorTickMark val="none"/>
        <c:tickLblPos val="nextTo"/>
        <c:spPr>
          <a:noFill/>
          <a:ln>
            <a:solidFill>
              <a:schemeClr val="dk1">
                <a:lumMod val="15000"/>
                <a:lumOff val="85000"/>
              </a:schemeClr>
            </a:solidFill>
          </a:ln>
          <a:effectLst/>
        </c:spPr>
        <c:txPr>
          <a:bodyPr rot="-60000000" vert="horz"/>
          <a:lstStyle/>
          <a:p>
            <a:pPr>
              <a:defRPr sz="1600"/>
            </a:pPr>
            <a:endParaRPr lang="fr-FR"/>
          </a:p>
        </c:txPr>
        <c:crossAx val="383990528"/>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sz="1400"/>
      </a:pPr>
      <a:endParaRPr lang="fr-FR"/>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lumMod val="40000"/>
                <a:lumOff val="60000"/>
              </a:schemeClr>
            </a:solidFill>
            <a:ln>
              <a:noFill/>
            </a:ln>
            <a:effectLst/>
          </c:spPr>
          <c:invertIfNegative val="0"/>
          <c:dPt>
            <c:idx val="0"/>
            <c:invertIfNegative val="0"/>
            <c:bubble3D val="0"/>
            <c:spPr>
              <a:solidFill>
                <a:schemeClr val="accent1">
                  <a:lumMod val="75000"/>
                </a:schemeClr>
              </a:solidFill>
              <a:ln>
                <a:noFill/>
              </a:ln>
              <a:effectLst/>
            </c:spPr>
            <c:extLst xmlns:c16r2="http://schemas.microsoft.com/office/drawing/2015/06/chart">
              <c:ext xmlns:c16="http://schemas.microsoft.com/office/drawing/2014/chart" uri="{C3380CC4-5D6E-409C-BE32-E72D297353CC}">
                <c16:uniqueId val="{00000001-C942-4547-8261-EBF91245F618}"/>
              </c:ext>
            </c:extLst>
          </c:dPt>
          <c:dPt>
            <c:idx val="1"/>
            <c:invertIfNegative val="0"/>
            <c:bubble3D val="0"/>
            <c:spPr>
              <a:solidFill>
                <a:schemeClr val="accent1">
                  <a:lumMod val="75000"/>
                </a:schemeClr>
              </a:solidFill>
              <a:ln>
                <a:noFill/>
              </a:ln>
              <a:effectLst/>
            </c:spPr>
            <c:extLst xmlns:c16r2="http://schemas.microsoft.com/office/drawing/2015/06/chart">
              <c:ext xmlns:c16="http://schemas.microsoft.com/office/drawing/2014/chart" uri="{C3380CC4-5D6E-409C-BE32-E72D297353CC}">
                <c16:uniqueId val="{00000003-C942-4547-8261-EBF91245F618}"/>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'[NATIONAL_CHAPITRE_4.xlsx]SCORES GENRE'!$H$21:$H$27</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'[NATIONAL_CHAPITRE_4.xlsx]SCORES GENRE'!$I$21:$I$27</c:f>
              <c:numCache>
                <c:formatCode>0.0</c:formatCode>
                <c:ptCount val="7"/>
                <c:pt idx="0">
                  <c:v>7.4749999999999996</c:v>
                </c:pt>
                <c:pt idx="1">
                  <c:v>18.440999999999999</c:v>
                </c:pt>
                <c:pt idx="2">
                  <c:v>8.27</c:v>
                </c:pt>
                <c:pt idx="3">
                  <c:v>-0.14399999999999999</c:v>
                </c:pt>
                <c:pt idx="4">
                  <c:v>22.706</c:v>
                </c:pt>
                <c:pt idx="5">
                  <c:v>-1.244</c:v>
                </c:pt>
                <c:pt idx="6">
                  <c:v>-9.4550000000000001</c:v>
                </c:pt>
              </c:numCache>
            </c:numRef>
          </c:val>
          <c:extLst xmlns:c16r2="http://schemas.microsoft.com/office/drawing/2015/06/chart">
            <c:ext xmlns:c16="http://schemas.microsoft.com/office/drawing/2014/chart" uri="{C3380CC4-5D6E-409C-BE32-E72D297353CC}">
              <c16:uniqueId val="{00000004-C942-4547-8261-EBF91245F618}"/>
            </c:ext>
          </c:extLst>
        </c:ser>
        <c:dLbls>
          <c:showLegendKey val="0"/>
          <c:showVal val="0"/>
          <c:showCatName val="0"/>
          <c:showSerName val="0"/>
          <c:showPercent val="0"/>
          <c:showBubbleSize val="0"/>
        </c:dLbls>
        <c:gapWidth val="90"/>
        <c:axId val="383989352"/>
        <c:axId val="383992488"/>
      </c:barChart>
      <c:catAx>
        <c:axId val="383989352"/>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out"/>
        <c:minorTickMark val="none"/>
        <c:tickLblPos val="low"/>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92488"/>
        <c:crosses val="autoZero"/>
        <c:auto val="1"/>
        <c:lblAlgn val="ctr"/>
        <c:lblOffset val="100"/>
        <c:noMultiLvlLbl val="0"/>
      </c:catAx>
      <c:valAx>
        <c:axId val="383992488"/>
        <c:scaling>
          <c:orientation val="minMax"/>
          <c:min val="-30"/>
        </c:scaling>
        <c:delete val="1"/>
        <c:axPos val="t"/>
        <c:numFmt formatCode="0.0" sourceLinked="1"/>
        <c:majorTickMark val="none"/>
        <c:minorTickMark val="none"/>
        <c:tickLblPos val="nextTo"/>
        <c:crossAx val="383989352"/>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solidFill>
            <a:schemeClr val="tx1"/>
          </a:solidFill>
          <a:latin typeface="Gill Sans MT" panose="020B0502020104020203" pitchFamily="34" charset="0"/>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6">
                <a:lumMod val="40000"/>
                <a:lumOff val="60000"/>
              </a:schemeClr>
            </a:solidFill>
            <a:ln>
              <a:noFill/>
            </a:ln>
            <a:effectLst/>
          </c:spPr>
          <c:invertIfNegative val="0"/>
          <c:dPt>
            <c:idx val="1"/>
            <c:invertIfNegative val="0"/>
            <c:bubble3D val="0"/>
            <c:spPr>
              <a:solidFill>
                <a:srgbClr val="33A52D"/>
              </a:solidFill>
              <a:ln>
                <a:noFill/>
              </a:ln>
              <a:effectLst/>
            </c:spPr>
            <c:extLst xmlns:c16r2="http://schemas.microsoft.com/office/drawing/2015/06/chart">
              <c:ext xmlns:c16="http://schemas.microsoft.com/office/drawing/2014/chart" uri="{C3380CC4-5D6E-409C-BE32-E72D297353CC}">
                <c16:uniqueId val="{00000001-0F8D-459A-8DE0-278931623FE6}"/>
              </c:ext>
            </c:extLst>
          </c:dPt>
          <c:dPt>
            <c:idx val="6"/>
            <c:invertIfNegative val="0"/>
            <c:bubble3D val="0"/>
            <c:spPr>
              <a:solidFill>
                <a:srgbClr val="33A52D"/>
              </a:solidFill>
              <a:ln>
                <a:noFill/>
              </a:ln>
              <a:effectLst/>
            </c:spPr>
            <c:extLst xmlns:c16r2="http://schemas.microsoft.com/office/drawing/2015/06/chart">
              <c:ext xmlns:c16="http://schemas.microsoft.com/office/drawing/2014/chart" uri="{C3380CC4-5D6E-409C-BE32-E72D297353CC}">
                <c16:uniqueId val="{00000003-0F8D-459A-8DE0-278931623FE6}"/>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'[NATIONAL_CHAPITRE_4.xlsx]SCORES GENRE'!$H$35:$H$41</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'[NATIONAL_CHAPITRE_4.xlsx]SCORES GENRE'!$I$35:$I$41</c:f>
              <c:numCache>
                <c:formatCode>0.0</c:formatCode>
                <c:ptCount val="7"/>
                <c:pt idx="0">
                  <c:v>-1.4530000000000001</c:v>
                </c:pt>
                <c:pt idx="1">
                  <c:v>12.17</c:v>
                </c:pt>
                <c:pt idx="2">
                  <c:v>-2.3199999999999981</c:v>
                </c:pt>
                <c:pt idx="3">
                  <c:v>-9.3260000000000005</c:v>
                </c:pt>
                <c:pt idx="4">
                  <c:v>15.766999999999999</c:v>
                </c:pt>
                <c:pt idx="5">
                  <c:v>-8.8290000000000006</c:v>
                </c:pt>
                <c:pt idx="6">
                  <c:v>-21.466999999999999</c:v>
                </c:pt>
              </c:numCache>
            </c:numRef>
          </c:val>
          <c:extLst xmlns:c16r2="http://schemas.microsoft.com/office/drawing/2015/06/chart">
            <c:ext xmlns:c16="http://schemas.microsoft.com/office/drawing/2014/chart" uri="{C3380CC4-5D6E-409C-BE32-E72D297353CC}">
              <c16:uniqueId val="{00000004-0F8D-459A-8DE0-278931623FE6}"/>
            </c:ext>
          </c:extLst>
        </c:ser>
        <c:dLbls>
          <c:showLegendKey val="0"/>
          <c:showVal val="0"/>
          <c:showCatName val="0"/>
          <c:showSerName val="0"/>
          <c:showPercent val="0"/>
          <c:showBubbleSize val="0"/>
        </c:dLbls>
        <c:gapWidth val="90"/>
        <c:axId val="383989744"/>
        <c:axId val="383994056"/>
      </c:barChart>
      <c:catAx>
        <c:axId val="383989744"/>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out"/>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94056"/>
        <c:crosses val="autoZero"/>
        <c:auto val="1"/>
        <c:lblAlgn val="ctr"/>
        <c:lblOffset val="100"/>
        <c:noMultiLvlLbl val="0"/>
      </c:catAx>
      <c:valAx>
        <c:axId val="383994056"/>
        <c:scaling>
          <c:orientation val="minMax"/>
          <c:max val="30"/>
        </c:scaling>
        <c:delete val="1"/>
        <c:axPos val="t"/>
        <c:numFmt formatCode="0.0" sourceLinked="1"/>
        <c:majorTickMark val="none"/>
        <c:minorTickMark val="none"/>
        <c:tickLblPos val="nextTo"/>
        <c:crossAx val="383989744"/>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solidFill>
            <a:schemeClr val="tx1"/>
          </a:solidFill>
        </a:defRPr>
      </a:pPr>
      <a:endParaRPr lang="fr-F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[NATIONAL_CHAPITRE_4.xlsx]MATERNEL!$Q$2</c:f>
              <c:strCache>
                <c:ptCount val="1"/>
                <c:pt idx="0">
                  <c:v>Différence brute</c:v>
                </c:pt>
              </c:strCache>
            </c:strRef>
          </c:tx>
          <c:spPr>
            <a:solidFill>
              <a:schemeClr val="accent1">
                <a:lumMod val="75000"/>
              </a:schemeClr>
            </a:solidFill>
            <a:ln>
              <a:solidFill>
                <a:schemeClr val="accent1">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[NATIONAL_CHAPITRE_4.xlsx]MATERNEL!$P$3:$P$9</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[NATIONAL_CHAPITRE_4.xlsx]MATERNEL!$Q$3:$Q$9</c:f>
              <c:numCache>
                <c:formatCode>0.0</c:formatCode>
                <c:ptCount val="7"/>
                <c:pt idx="0">
                  <c:v>57.482999999999997</c:v>
                </c:pt>
                <c:pt idx="1">
                  <c:v>46.467000000000013</c:v>
                </c:pt>
                <c:pt idx="2">
                  <c:v>53.729000000000013</c:v>
                </c:pt>
                <c:pt idx="3">
                  <c:v>41.106000000000002</c:v>
                </c:pt>
                <c:pt idx="4">
                  <c:v>83.513999999999996</c:v>
                </c:pt>
                <c:pt idx="5">
                  <c:v>62.591000000000001</c:v>
                </c:pt>
                <c:pt idx="6">
                  <c:v>67.058000000000007</c:v>
                </c:pt>
              </c:numCache>
            </c:numRef>
          </c:val>
          <c:extLst xmlns:c16r2="http://schemas.microsoft.com/office/drawing/2015/06/chart">
            <c:ext xmlns:c16="http://schemas.microsoft.com/office/drawing/2014/chart" uri="{C3380CC4-5D6E-409C-BE32-E72D297353CC}">
              <c16:uniqueId val="{00000000-171F-4BB3-9E1C-85217A4CD325}"/>
            </c:ext>
          </c:extLst>
        </c:ser>
        <c:dLbls>
          <c:showLegendKey val="0"/>
          <c:showVal val="0"/>
          <c:showCatName val="0"/>
          <c:showSerName val="0"/>
          <c:showPercent val="0"/>
          <c:showBubbleSize val="0"/>
        </c:dLbls>
        <c:gapWidth val="90"/>
        <c:axId val="383991312"/>
        <c:axId val="383994448"/>
      </c:barChart>
      <c:catAx>
        <c:axId val="383991312"/>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94448"/>
        <c:crosses val="autoZero"/>
        <c:auto val="1"/>
        <c:lblAlgn val="ctr"/>
        <c:lblOffset val="100"/>
        <c:noMultiLvlLbl val="0"/>
      </c:catAx>
      <c:valAx>
        <c:axId val="383994448"/>
        <c:scaling>
          <c:orientation val="minMax"/>
        </c:scaling>
        <c:delete val="1"/>
        <c:axPos val="t"/>
        <c:numFmt formatCode="0.0" sourceLinked="1"/>
        <c:majorTickMark val="none"/>
        <c:minorTickMark val="none"/>
        <c:tickLblPos val="nextTo"/>
        <c:crossAx val="383991312"/>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fr-FR"/>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[NATIONAL_CHAPITRE_4.xlsx]MATERNEL!$Q$20</c:f>
              <c:strCache>
                <c:ptCount val="1"/>
                <c:pt idx="0">
                  <c:v>Différence brute</c:v>
                </c:pt>
              </c:strCache>
            </c:strRef>
          </c:tx>
          <c:spPr>
            <a:solidFill>
              <a:srgbClr val="33A52D"/>
            </a:solidFill>
            <a:ln>
              <a:solidFill>
                <a:srgbClr val="33A52D"/>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[NATIONAL_CHAPITRE_4.xlsx]MATERNEL!$P$21:$P$27</c:f>
              <c:strCache>
                <c:ptCount val="7"/>
                <c:pt idx="0">
                  <c:v>National</c:v>
                </c:pt>
                <c:pt idx="1">
                  <c:v>Antananarivo</c:v>
                </c:pt>
                <c:pt idx="2">
                  <c:v>Antsiranana</c:v>
                </c:pt>
                <c:pt idx="3">
                  <c:v>Fianarantsoa</c:v>
                </c:pt>
                <c:pt idx="4">
                  <c:v>Mahajanga</c:v>
                </c:pt>
                <c:pt idx="5">
                  <c:v>Toamasina</c:v>
                </c:pt>
                <c:pt idx="6">
                  <c:v>Toliara</c:v>
                </c:pt>
              </c:strCache>
            </c:strRef>
          </c:cat>
          <c:val>
            <c:numRef>
              <c:f>[NATIONAL_CHAPITRE_4.xlsx]MATERNEL!$Q$21:$Q$27</c:f>
              <c:numCache>
                <c:formatCode>0.0</c:formatCode>
                <c:ptCount val="7"/>
                <c:pt idx="0">
                  <c:v>59.37</c:v>
                </c:pt>
                <c:pt idx="1">
                  <c:v>48.866</c:v>
                </c:pt>
                <c:pt idx="2">
                  <c:v>50.784000000000013</c:v>
                </c:pt>
                <c:pt idx="3">
                  <c:v>41.339000000000013</c:v>
                </c:pt>
                <c:pt idx="4">
                  <c:v>68.266000000000005</c:v>
                </c:pt>
                <c:pt idx="5">
                  <c:v>65.063999999999993</c:v>
                </c:pt>
                <c:pt idx="6">
                  <c:v>73.045000000000002</c:v>
                </c:pt>
              </c:numCache>
            </c:numRef>
          </c:val>
          <c:extLst xmlns:c16r2="http://schemas.microsoft.com/office/drawing/2015/06/chart">
            <c:ext xmlns:c16="http://schemas.microsoft.com/office/drawing/2014/chart" uri="{C3380CC4-5D6E-409C-BE32-E72D297353CC}">
              <c16:uniqueId val="{00000000-297D-46AC-9381-A2379527AA5A}"/>
            </c:ext>
          </c:extLst>
        </c:ser>
        <c:dLbls>
          <c:showLegendKey val="0"/>
          <c:showVal val="0"/>
          <c:showCatName val="0"/>
          <c:showSerName val="0"/>
          <c:showPercent val="0"/>
          <c:showBubbleSize val="0"/>
        </c:dLbls>
        <c:gapWidth val="90"/>
        <c:axId val="383988960"/>
        <c:axId val="383987784"/>
      </c:barChart>
      <c:catAx>
        <c:axId val="383988960"/>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87784"/>
        <c:crosses val="autoZero"/>
        <c:auto val="1"/>
        <c:lblAlgn val="ctr"/>
        <c:lblOffset val="100"/>
        <c:noMultiLvlLbl val="0"/>
      </c:catAx>
      <c:valAx>
        <c:axId val="383987784"/>
        <c:scaling>
          <c:orientation val="minMax"/>
        </c:scaling>
        <c:delete val="1"/>
        <c:axPos val="t"/>
        <c:numFmt formatCode="0.0" sourceLinked="1"/>
        <c:majorTickMark val="none"/>
        <c:minorTickMark val="none"/>
        <c:tickLblPos val="nextTo"/>
        <c:crossAx val="383988960"/>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fr-F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53857185377602"/>
          <c:y val="4.6097123444246903E-3"/>
          <c:w val="0.66106051176592595"/>
          <c:h val="0.99078057531115005"/>
        </c:manualLayout>
      </c:layout>
      <c:barChart>
        <c:barDir val="bar"/>
        <c:grouping val="percentStacked"/>
        <c:varyColors val="0"/>
        <c:ser>
          <c:idx val="0"/>
          <c:order val="0"/>
          <c:tx>
            <c:strRef>
              <c:f>'DISPONIBILITE MANUELS'!$C$54</c:f>
              <c:strCache>
                <c:ptCount val="1"/>
                <c:pt idx="0">
                  <c:v>Aucun manuel</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69A4D9"/>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MANUELS'!$B$55:$B$61</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MANUELS'!$C$55:$C$61</c:f>
              <c:numCache>
                <c:formatCode>0.0</c:formatCode>
                <c:ptCount val="7"/>
                <c:pt idx="0">
                  <c:v>18.007000000000001</c:v>
                </c:pt>
                <c:pt idx="1">
                  <c:v>6.7380000000000004</c:v>
                </c:pt>
                <c:pt idx="2">
                  <c:v>42.414000000000001</c:v>
                </c:pt>
                <c:pt idx="3">
                  <c:v>10.894</c:v>
                </c:pt>
                <c:pt idx="4">
                  <c:v>19.283000000000001</c:v>
                </c:pt>
                <c:pt idx="5">
                  <c:v>11.157999999999999</c:v>
                </c:pt>
                <c:pt idx="6">
                  <c:v>44.743000000000002</c:v>
                </c:pt>
              </c:numCache>
            </c:numRef>
          </c:val>
          <c:extLst xmlns:c16r2="http://schemas.microsoft.com/office/drawing/2015/06/chart">
            <c:ext xmlns:c16="http://schemas.microsoft.com/office/drawing/2014/chart" uri="{C3380CC4-5D6E-409C-BE32-E72D297353CC}">
              <c16:uniqueId val="{00000000-690D-4261-85BE-0032F77B2423}"/>
            </c:ext>
          </c:extLst>
        </c:ser>
        <c:ser>
          <c:idx val="1"/>
          <c:order val="1"/>
          <c:tx>
            <c:strRef>
              <c:f>'DISPONIBILITE MANUELS'!$D$54</c:f>
              <c:strCache>
                <c:ptCount val="1"/>
                <c:pt idx="0">
                  <c:v>Un manuel par élève en classe</c:v>
                </c:pt>
              </c:strCache>
            </c:strRef>
          </c:tx>
          <c:spPr>
            <a:solidFill>
              <a:schemeClr val="accent1">
                <a:lumMod val="60000"/>
                <a:lumOff val="40000"/>
              </a:schemeClr>
            </a:solidFill>
            <a:ln>
              <a:noFill/>
            </a:ln>
            <a:effectLst/>
          </c:spPr>
          <c:invertIfNegative val="0"/>
          <c:dLbls>
            <c:dLbl>
              <c:idx val="4"/>
              <c:delete val="1"/>
              <c:extLst xmlns:c16r2="http://schemas.microsoft.com/office/drawing/2015/06/chart">
                <c:ext xmlns:c16="http://schemas.microsoft.com/office/drawing/2014/chart" uri="{C3380CC4-5D6E-409C-BE32-E72D297353CC}">
                  <c16:uniqueId val="{00000001-690D-4261-85BE-0032F77B2423}"/>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MANUELS'!$B$55:$B$61</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MANUELS'!$D$55:$D$61</c:f>
              <c:numCache>
                <c:formatCode>0.0</c:formatCode>
                <c:ptCount val="7"/>
                <c:pt idx="0">
                  <c:v>17.164000000000001</c:v>
                </c:pt>
                <c:pt idx="1">
                  <c:v>35.814</c:v>
                </c:pt>
                <c:pt idx="2">
                  <c:v>10.077</c:v>
                </c:pt>
                <c:pt idx="3">
                  <c:v>12.967000000000001</c:v>
                </c:pt>
                <c:pt idx="4">
                  <c:v>1.617</c:v>
                </c:pt>
                <c:pt idx="5">
                  <c:v>13.048999999999999</c:v>
                </c:pt>
                <c:pt idx="6">
                  <c:v>4.1339999999999986</c:v>
                </c:pt>
              </c:numCache>
            </c:numRef>
          </c:val>
          <c:extLst xmlns:c16r2="http://schemas.microsoft.com/office/drawing/2015/06/chart">
            <c:ext xmlns:c16="http://schemas.microsoft.com/office/drawing/2014/chart" uri="{C3380CC4-5D6E-409C-BE32-E72D297353CC}">
              <c16:uniqueId val="{00000002-690D-4261-85BE-0032F77B2423}"/>
            </c:ext>
          </c:extLst>
        </c:ser>
        <c:ser>
          <c:idx val="2"/>
          <c:order val="2"/>
          <c:tx>
            <c:strRef>
              <c:f>'DISPONIBILITE MANUELS'!$E$54</c:f>
              <c:strCache>
                <c:ptCount val="1"/>
                <c:pt idx="0">
                  <c:v>Un manuel pour deux élèves en classe</c:v>
                </c:pt>
              </c:strCache>
            </c:strRef>
          </c:tx>
          <c:spPr>
            <a:solidFill>
              <a:srgbClr val="69A4D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MANUELS'!$B$55:$B$61</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MANUELS'!$E$55:$E$61</c:f>
              <c:numCache>
                <c:formatCode>0.0</c:formatCode>
                <c:ptCount val="7"/>
                <c:pt idx="0">
                  <c:v>22.975000000000001</c:v>
                </c:pt>
                <c:pt idx="1">
                  <c:v>30.05</c:v>
                </c:pt>
                <c:pt idx="2">
                  <c:v>12.506</c:v>
                </c:pt>
                <c:pt idx="3">
                  <c:v>17.702000000000002</c:v>
                </c:pt>
                <c:pt idx="4">
                  <c:v>22.030999999999999</c:v>
                </c:pt>
                <c:pt idx="5">
                  <c:v>25.706</c:v>
                </c:pt>
                <c:pt idx="6">
                  <c:v>18.86</c:v>
                </c:pt>
              </c:numCache>
            </c:numRef>
          </c:val>
          <c:extLst xmlns:c16r2="http://schemas.microsoft.com/office/drawing/2015/06/chart">
            <c:ext xmlns:c16="http://schemas.microsoft.com/office/drawing/2014/chart" uri="{C3380CC4-5D6E-409C-BE32-E72D297353CC}">
              <c16:uniqueId val="{00000003-690D-4261-85BE-0032F77B2423}"/>
            </c:ext>
          </c:extLst>
        </c:ser>
        <c:ser>
          <c:idx val="3"/>
          <c:order val="3"/>
          <c:tx>
            <c:strRef>
              <c:f>'DISPONIBILITE MANUELS'!$F$54</c:f>
              <c:strCache>
                <c:ptCount val="1"/>
                <c:pt idx="0">
                  <c:v>Un manuel pour trois élèves et plus en classe</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Gill Sans MT" panose="020B0502020104020203" pitchFamily="34" charset="0"/>
                    <a:ea typeface="+mn-ea"/>
                    <a:cs typeface="+mn-cs"/>
                  </a:defRPr>
                </a:pPr>
                <a:endParaRPr lang="fr-FR"/>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'DISPONIBILITE MANUELS'!$B$55:$B$61</c:f>
              <c:strCache>
                <c:ptCount val="7"/>
                <c:pt idx="0">
                  <c:v>National</c:v>
                </c:pt>
                <c:pt idx="1">
                  <c:v>Antananarivo</c:v>
                </c:pt>
                <c:pt idx="2">
                  <c:v>Antsiranana</c:v>
                </c:pt>
                <c:pt idx="3">
                  <c:v>Fianarantsoa</c:v>
                </c:pt>
                <c:pt idx="4">
                  <c:v>Mahajanga</c:v>
                </c:pt>
                <c:pt idx="5">
                  <c:v>Toamasina</c:v>
                </c:pt>
                <c:pt idx="6">
                  <c:v>Toliara</c:v>
                </c:pt>
              </c:strCache>
            </c:strRef>
          </c:cat>
          <c:val>
            <c:numRef>
              <c:f>'DISPONIBILITE MANUELS'!$F$55:$F$61</c:f>
              <c:numCache>
                <c:formatCode>0.0</c:formatCode>
                <c:ptCount val="7"/>
                <c:pt idx="0">
                  <c:v>41.853999999999999</c:v>
                </c:pt>
                <c:pt idx="1">
                  <c:v>27.398</c:v>
                </c:pt>
                <c:pt idx="2">
                  <c:v>35.003</c:v>
                </c:pt>
                <c:pt idx="3">
                  <c:v>58.436999999999998</c:v>
                </c:pt>
                <c:pt idx="4">
                  <c:v>57.069000000000003</c:v>
                </c:pt>
                <c:pt idx="5">
                  <c:v>50.087000000000003</c:v>
                </c:pt>
                <c:pt idx="6">
                  <c:v>32.263000000000012</c:v>
                </c:pt>
              </c:numCache>
            </c:numRef>
          </c:val>
          <c:extLst xmlns:c16r2="http://schemas.microsoft.com/office/drawing/2015/06/chart">
            <c:ext xmlns:c16="http://schemas.microsoft.com/office/drawing/2014/chart" uri="{C3380CC4-5D6E-409C-BE32-E72D297353CC}">
              <c16:uniqueId val="{00000004-690D-4261-85BE-0032F77B2423}"/>
            </c:ext>
          </c:extLst>
        </c:ser>
        <c:dLbls>
          <c:showLegendKey val="0"/>
          <c:showVal val="0"/>
          <c:showCatName val="0"/>
          <c:showSerName val="0"/>
          <c:showPercent val="0"/>
          <c:showBubbleSize val="0"/>
        </c:dLbls>
        <c:gapWidth val="90"/>
        <c:overlap val="100"/>
        <c:axId val="383991704"/>
        <c:axId val="383993272"/>
      </c:barChart>
      <c:catAx>
        <c:axId val="383991704"/>
        <c:scaling>
          <c:orientation val="maxMin"/>
        </c:scaling>
        <c:delete val="0"/>
        <c:axPos val="l"/>
        <c:majorGridlines>
          <c:spPr>
            <a:ln w="9525" cap="flat" cmpd="sng" algn="ctr">
              <a:solidFill>
                <a:schemeClr val="dk1">
                  <a:lumMod val="15000"/>
                  <a:lumOff val="85000"/>
                </a:schemeClr>
              </a:solidFill>
              <a:prstDash val="dash"/>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cap="none" spc="0" normalizeH="0" baseline="0">
                <a:solidFill>
                  <a:schemeClr val="tx1"/>
                </a:solidFill>
                <a:latin typeface="Gill Sans MT" panose="020B0502020104020203" pitchFamily="34" charset="0"/>
                <a:ea typeface="+mn-ea"/>
                <a:cs typeface="+mn-cs"/>
              </a:defRPr>
            </a:pPr>
            <a:endParaRPr lang="fr-FR"/>
          </a:p>
        </c:txPr>
        <c:crossAx val="383993272"/>
        <c:crosses val="autoZero"/>
        <c:auto val="1"/>
        <c:lblAlgn val="ctr"/>
        <c:lblOffset val="100"/>
        <c:noMultiLvlLbl val="0"/>
      </c:catAx>
      <c:valAx>
        <c:axId val="383993272"/>
        <c:scaling>
          <c:orientation val="minMax"/>
        </c:scaling>
        <c:delete val="1"/>
        <c:axPos val="t"/>
        <c:numFmt formatCode="0%" sourceLinked="1"/>
        <c:majorTickMark val="none"/>
        <c:minorTickMark val="none"/>
        <c:tickLblPos val="nextTo"/>
        <c:crossAx val="383991704"/>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latin typeface="Gill Sans MT" panose="020B0502020104020203" pitchFamily="34" charset="0"/>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33CDC04B-C2AD-4D4A-A635-0225747435C4}" type="datetime1">
              <a:rPr lang="en-US" smtClean="0"/>
              <a:t>3/8/2017</a:t>
            </a:fld>
            <a:endParaRPr lang="fr-FR"/>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1CE3B872-6D2C-204D-9CEA-B299E6B94834}" type="slidenum">
              <a:rPr lang="fr-FR" smtClean="0"/>
              <a:t>‹N°›</a:t>
            </a:fld>
            <a:endParaRPr lang="fr-FR"/>
          </a:p>
        </p:txBody>
      </p:sp>
    </p:spTree>
    <p:extLst>
      <p:ext uri="{BB962C8B-B14F-4D97-AF65-F5344CB8AC3E}">
        <p14:creationId xmlns:p14="http://schemas.microsoft.com/office/powerpoint/2010/main" val="1508261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8427"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cs typeface="+mn-cs"/>
              </a:defRPr>
            </a:lvl1pPr>
          </a:lstStyle>
          <a:p>
            <a:pPr>
              <a:defRPr/>
            </a:pPr>
            <a:endParaRPr lang="fr-FR" dirty="0"/>
          </a:p>
        </p:txBody>
      </p:sp>
      <p:sp>
        <p:nvSpPr>
          <p:cNvPr id="3" name="Espace réservé de la date 2"/>
          <p:cNvSpPr>
            <a:spLocks noGrp="1"/>
          </p:cNvSpPr>
          <p:nvPr>
            <p:ph type="dt" idx="1"/>
          </p:nvPr>
        </p:nvSpPr>
        <p:spPr>
          <a:xfrm>
            <a:off x="4023992" y="1"/>
            <a:ext cx="3078427" cy="511731"/>
          </a:xfrm>
          <a:prstGeom prst="rect">
            <a:avLst/>
          </a:prstGeom>
        </p:spPr>
        <p:txBody>
          <a:bodyPr vert="horz" wrap="square" lIns="99048" tIns="49524" rIns="99048" bIns="49524" numCol="1" anchor="t" anchorCtr="0" compatLnSpc="1">
            <a:prstTxWarp prst="textNoShape">
              <a:avLst/>
            </a:prstTxWarp>
          </a:bodyPr>
          <a:lstStyle>
            <a:lvl1pPr algn="r">
              <a:defRPr sz="1300"/>
            </a:lvl1pPr>
          </a:lstStyle>
          <a:p>
            <a:fld id="{D1F7A592-E9C3-4E4D-8880-E4061C472EEA}" type="datetime1">
              <a:rPr lang="en-US" smtClean="0"/>
              <a:t>3/8/2017</a:t>
            </a:fld>
            <a:endParaRPr lang="fr-FR" dirty="0"/>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9048" tIns="49524" rIns="99048" bIns="49524" rtlCol="0" anchor="ctr"/>
          <a:lstStyle/>
          <a:p>
            <a:pPr lvl="0"/>
            <a:endParaRPr lang="fr-FR" noProof="0" dirty="0"/>
          </a:p>
        </p:txBody>
      </p:sp>
      <p:sp>
        <p:nvSpPr>
          <p:cNvPr id="5" name="Espace réservé des commentaires 4"/>
          <p:cNvSpPr>
            <a:spLocks noGrp="1"/>
          </p:cNvSpPr>
          <p:nvPr>
            <p:ph type="body" sz="quarter" idx="3"/>
          </p:nvPr>
        </p:nvSpPr>
        <p:spPr>
          <a:xfrm>
            <a:off x="710407" y="4861441"/>
            <a:ext cx="5683250" cy="4605576"/>
          </a:xfrm>
          <a:prstGeom prst="rect">
            <a:avLst/>
          </a:prstGeom>
        </p:spPr>
        <p:txBody>
          <a:bodyPr vert="horz" wrap="square" lIns="99048" tIns="49524" rIns="99048" bIns="49524" numCol="1" anchor="t" anchorCtr="0" compatLnSpc="1">
            <a:prstTxWarp prst="textNoShape">
              <a:avLst/>
            </a:prstTxWarp>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cs typeface="+mn-cs"/>
              </a:defRPr>
            </a:lvl1pPr>
          </a:lstStyle>
          <a:p>
            <a:pPr>
              <a:defRPr/>
            </a:pPr>
            <a:endParaRPr lang="fr-FR" dirty="0"/>
          </a:p>
        </p:txBody>
      </p:sp>
      <p:sp>
        <p:nvSpPr>
          <p:cNvPr id="7" name="Espace réservé du numéro de diapositive 6"/>
          <p:cNvSpPr>
            <a:spLocks noGrp="1"/>
          </p:cNvSpPr>
          <p:nvPr>
            <p:ph type="sldNum" sz="quarter" idx="5"/>
          </p:nvPr>
        </p:nvSpPr>
        <p:spPr>
          <a:xfrm>
            <a:off x="4023992" y="9721107"/>
            <a:ext cx="3078427"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6B8358DB-20DF-6540-9853-2E84316B6B48}" type="slidenum">
              <a:rPr lang="fr-FR"/>
              <a:pPr/>
              <a:t>‹N°›</a:t>
            </a:fld>
            <a:endParaRPr lang="fr-FR" dirty="0"/>
          </a:p>
        </p:txBody>
      </p:sp>
    </p:spTree>
    <p:extLst>
      <p:ext uri="{BB962C8B-B14F-4D97-AF65-F5344CB8AC3E}">
        <p14:creationId xmlns:p14="http://schemas.microsoft.com/office/powerpoint/2010/main" val="416940707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B8358DB-20DF-6540-9853-2E84316B6B48}" type="slidenum">
              <a:rPr lang="fr-FR" smtClean="0"/>
              <a:pPr/>
              <a:t>1</a:t>
            </a:fld>
            <a:endParaRPr lang="fr-FR" dirty="0"/>
          </a:p>
        </p:txBody>
      </p:sp>
    </p:spTree>
    <p:extLst>
      <p:ext uri="{BB962C8B-B14F-4D97-AF65-F5344CB8AC3E}">
        <p14:creationId xmlns:p14="http://schemas.microsoft.com/office/powerpoint/2010/main" val="3708947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14</a:t>
            </a:fld>
            <a:endParaRPr lang="fr-FR" dirty="0"/>
          </a:p>
        </p:txBody>
      </p:sp>
    </p:spTree>
    <p:extLst>
      <p:ext uri="{BB962C8B-B14F-4D97-AF65-F5344CB8AC3E}">
        <p14:creationId xmlns:p14="http://schemas.microsoft.com/office/powerpoint/2010/main" val="307889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15</a:t>
            </a:fld>
            <a:endParaRPr lang="fr-FR" dirty="0"/>
          </a:p>
        </p:txBody>
      </p:sp>
    </p:spTree>
    <p:extLst>
      <p:ext uri="{BB962C8B-B14F-4D97-AF65-F5344CB8AC3E}">
        <p14:creationId xmlns:p14="http://schemas.microsoft.com/office/powerpoint/2010/main" val="299507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ＭＳ Ｐゴシック" charset="0"/>
                <a:cs typeface="+mn-cs"/>
                <a:sym typeface="Wingdings" panose="05000000000000000000" pitchFamily="2" charset="2"/>
              </a:rPr>
              <a:t></a:t>
            </a:r>
            <a:r>
              <a:rPr lang="fr-FR" sz="1200" kern="1200" dirty="0" smtClean="0">
                <a:solidFill>
                  <a:schemeClr val="tx1"/>
                </a:solidFill>
                <a:effectLst/>
                <a:latin typeface="+mn-lt"/>
                <a:ea typeface="ＭＳ Ｐゴシック" charset="0"/>
                <a:cs typeface="+mn-cs"/>
              </a:rPr>
              <a:t> 8 élèves malgaches sur 10 ne disposent pas des compétences suffisantes en mathématiques ; contre 6 élèves sur 10 au niveau international.</a:t>
            </a:r>
          </a:p>
          <a:p>
            <a:pPr lvl="0"/>
            <a:r>
              <a:rPr lang="fr-FR" sz="1200" kern="1200" dirty="0" smtClean="0">
                <a:solidFill>
                  <a:schemeClr val="tx1"/>
                </a:solidFill>
                <a:effectLst/>
                <a:latin typeface="+mn-lt"/>
                <a:ea typeface="ＭＳ Ｐゴシック" charset="0"/>
                <a:cs typeface="+mn-cs"/>
                <a:sym typeface="Wingdings" panose="05000000000000000000" pitchFamily="2" charset="2"/>
              </a:rPr>
              <a:t></a:t>
            </a:r>
            <a:r>
              <a:rPr lang="fr-FR" sz="1200" kern="1200" dirty="0" smtClean="0">
                <a:solidFill>
                  <a:schemeClr val="tx1"/>
                </a:solidFill>
                <a:effectLst/>
                <a:latin typeface="+mn-lt"/>
                <a:ea typeface="ＭＳ Ｐゴシック" charset="0"/>
                <a:cs typeface="+mn-cs"/>
              </a:rPr>
              <a:t> 38,2 % des élèves malgaches ne manifestent pas les compétences mesurées par le test de mathématiques. Ces élèves ont des difficultés sur des connaissances de fin du premier cycle primaire (soustraction avec retenue sur des nombres entiers au-dessus de 1000)</a:t>
            </a:r>
            <a:r>
              <a:rPr lang="fr-FR" sz="1200" kern="1200" baseline="0" dirty="0" smtClean="0">
                <a:solidFill>
                  <a:schemeClr val="tx1"/>
                </a:solidFill>
                <a:effectLst/>
                <a:latin typeface="+mn-lt"/>
                <a:ea typeface="ＭＳ Ｐゴシック" charset="0"/>
                <a:cs typeface="+mn-cs"/>
              </a:rPr>
              <a:t>.</a:t>
            </a:r>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16</a:t>
            </a:fld>
            <a:endParaRPr lang="fr-FR" dirty="0"/>
          </a:p>
        </p:txBody>
      </p:sp>
    </p:spTree>
    <p:extLst>
      <p:ext uri="{BB962C8B-B14F-4D97-AF65-F5344CB8AC3E}">
        <p14:creationId xmlns:p14="http://schemas.microsoft.com/office/powerpoint/2010/main" val="2029534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17</a:t>
            </a:fld>
            <a:endParaRPr lang="fr-FR" dirty="0"/>
          </a:p>
        </p:txBody>
      </p:sp>
    </p:spTree>
    <p:extLst>
      <p:ext uri="{BB962C8B-B14F-4D97-AF65-F5344CB8AC3E}">
        <p14:creationId xmlns:p14="http://schemas.microsoft.com/office/powerpoint/2010/main" val="3868942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lgn="just">
              <a:buFont typeface="Wingdings" panose="05000000000000000000" pitchFamily="2" charset="2"/>
              <a:buChar char="à"/>
            </a:pPr>
            <a:endParaRPr lang="fr-FR" sz="1200" baseline="0" dirty="0" smtClean="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18</a:t>
            </a:fld>
            <a:endParaRPr lang="fr-FR" dirty="0"/>
          </a:p>
        </p:txBody>
      </p:sp>
    </p:spTree>
    <p:extLst>
      <p:ext uri="{BB962C8B-B14F-4D97-AF65-F5344CB8AC3E}">
        <p14:creationId xmlns:p14="http://schemas.microsoft.com/office/powerpoint/2010/main" val="1730835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19</a:t>
            </a:fld>
            <a:endParaRPr lang="fr-FR" dirty="0"/>
          </a:p>
        </p:txBody>
      </p:sp>
    </p:spTree>
    <p:extLst>
      <p:ext uri="{BB962C8B-B14F-4D97-AF65-F5344CB8AC3E}">
        <p14:creationId xmlns:p14="http://schemas.microsoft.com/office/powerpoint/2010/main" val="1648253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B8358DB-20DF-6540-9853-2E84316B6B48}" type="slidenum">
              <a:rPr lang="fr-FR" smtClean="0"/>
              <a:pPr/>
              <a:t>20</a:t>
            </a:fld>
            <a:endParaRPr lang="fr-FR" dirty="0"/>
          </a:p>
        </p:txBody>
      </p:sp>
    </p:spTree>
    <p:extLst>
      <p:ext uri="{BB962C8B-B14F-4D97-AF65-F5344CB8AC3E}">
        <p14:creationId xmlns:p14="http://schemas.microsoft.com/office/powerpoint/2010/main" val="132039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lvl="0" indent="-171450">
              <a:buFont typeface="Wingdings" panose="05000000000000000000" pitchFamily="2" charset="2"/>
              <a:buChar char="à"/>
            </a:pPr>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21</a:t>
            </a:fld>
            <a:endParaRPr lang="fr-FR" dirty="0"/>
          </a:p>
        </p:txBody>
      </p:sp>
    </p:spTree>
    <p:extLst>
      <p:ext uri="{BB962C8B-B14F-4D97-AF65-F5344CB8AC3E}">
        <p14:creationId xmlns:p14="http://schemas.microsoft.com/office/powerpoint/2010/main" val="1147666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22</a:t>
            </a:fld>
            <a:endParaRPr lang="fr-FR" dirty="0"/>
          </a:p>
        </p:txBody>
      </p:sp>
    </p:spTree>
    <p:extLst>
      <p:ext uri="{BB962C8B-B14F-4D97-AF65-F5344CB8AC3E}">
        <p14:creationId xmlns:p14="http://schemas.microsoft.com/office/powerpoint/2010/main" val="381949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Wingdings" panose="05000000000000000000" pitchFamily="2" charset="2"/>
              <a:buChar char="à"/>
            </a:pPr>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24</a:t>
            </a:fld>
            <a:endParaRPr lang="fr-FR" dirty="0"/>
          </a:p>
        </p:txBody>
      </p:sp>
    </p:spTree>
    <p:extLst>
      <p:ext uri="{BB962C8B-B14F-4D97-AF65-F5344CB8AC3E}">
        <p14:creationId xmlns:p14="http://schemas.microsoft.com/office/powerpoint/2010/main" val="394114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6B8358DB-20DF-6540-9853-2E84316B6B48}" type="slidenum">
              <a:rPr lang="fr-FR" smtClean="0"/>
              <a:pPr/>
              <a:t>2</a:t>
            </a:fld>
            <a:endParaRPr lang="fr-FR" dirty="0"/>
          </a:p>
        </p:txBody>
      </p:sp>
    </p:spTree>
    <p:extLst>
      <p:ext uri="{BB962C8B-B14F-4D97-AF65-F5344CB8AC3E}">
        <p14:creationId xmlns:p14="http://schemas.microsoft.com/office/powerpoint/2010/main" val="2977899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25</a:t>
            </a:fld>
            <a:endParaRPr lang="fr-FR" dirty="0"/>
          </a:p>
        </p:txBody>
      </p:sp>
    </p:spTree>
    <p:extLst>
      <p:ext uri="{BB962C8B-B14F-4D97-AF65-F5344CB8AC3E}">
        <p14:creationId xmlns:p14="http://schemas.microsoft.com/office/powerpoint/2010/main" val="1661884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26</a:t>
            </a:fld>
            <a:endParaRPr lang="fr-FR" dirty="0"/>
          </a:p>
        </p:txBody>
      </p:sp>
    </p:spTree>
    <p:extLst>
      <p:ext uri="{BB962C8B-B14F-4D97-AF65-F5344CB8AC3E}">
        <p14:creationId xmlns:p14="http://schemas.microsoft.com/office/powerpoint/2010/main" val="67710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27</a:t>
            </a:fld>
            <a:endParaRPr lang="fr-FR" dirty="0"/>
          </a:p>
        </p:txBody>
      </p:sp>
    </p:spTree>
    <p:extLst>
      <p:ext uri="{BB962C8B-B14F-4D97-AF65-F5344CB8AC3E}">
        <p14:creationId xmlns:p14="http://schemas.microsoft.com/office/powerpoint/2010/main" val="1574642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sz="1200" kern="1200" dirty="0" smtClean="0">
              <a:solidFill>
                <a:schemeClr val="tx1"/>
              </a:solidFill>
              <a:effectLst/>
              <a:latin typeface="+mn-lt"/>
              <a:ea typeface="ＭＳ Ｐゴシック" charset="0"/>
              <a:cs typeface="+mn-cs"/>
            </a:endParaRPr>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28</a:t>
            </a:fld>
            <a:endParaRPr lang="fr-FR" dirty="0"/>
          </a:p>
        </p:txBody>
      </p:sp>
    </p:spTree>
    <p:extLst>
      <p:ext uri="{BB962C8B-B14F-4D97-AF65-F5344CB8AC3E}">
        <p14:creationId xmlns:p14="http://schemas.microsoft.com/office/powerpoint/2010/main" val="2109382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29</a:t>
            </a:fld>
            <a:endParaRPr lang="fr-FR" dirty="0"/>
          </a:p>
        </p:txBody>
      </p:sp>
    </p:spTree>
    <p:extLst>
      <p:ext uri="{BB962C8B-B14F-4D97-AF65-F5344CB8AC3E}">
        <p14:creationId xmlns:p14="http://schemas.microsoft.com/office/powerpoint/2010/main" val="3257968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i="1" u="sng" dirty="0">
              <a:solidFill>
                <a:srgbClr val="FF0000"/>
              </a:solidFill>
            </a:endParaRPr>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30</a:t>
            </a:fld>
            <a:endParaRPr lang="fr-FR" dirty="0"/>
          </a:p>
        </p:txBody>
      </p:sp>
    </p:spTree>
    <p:extLst>
      <p:ext uri="{BB962C8B-B14F-4D97-AF65-F5344CB8AC3E}">
        <p14:creationId xmlns:p14="http://schemas.microsoft.com/office/powerpoint/2010/main" val="3293989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33</a:t>
            </a:fld>
            <a:endParaRPr lang="fr-FR" dirty="0"/>
          </a:p>
        </p:txBody>
      </p:sp>
    </p:spTree>
    <p:extLst>
      <p:ext uri="{BB962C8B-B14F-4D97-AF65-F5344CB8AC3E}">
        <p14:creationId xmlns:p14="http://schemas.microsoft.com/office/powerpoint/2010/main" val="415935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34</a:t>
            </a:fld>
            <a:endParaRPr lang="fr-FR" dirty="0"/>
          </a:p>
        </p:txBody>
      </p:sp>
    </p:spTree>
    <p:extLst>
      <p:ext uri="{BB962C8B-B14F-4D97-AF65-F5344CB8AC3E}">
        <p14:creationId xmlns:p14="http://schemas.microsoft.com/office/powerpoint/2010/main" val="326456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0" indent="0">
              <a:buFont typeface="Arial" panose="020B0604020202020204" pitchFamily="34" charset="0"/>
              <a:buNone/>
            </a:pPr>
            <a:endParaRPr lang="fr-FR" sz="1200" kern="1200" dirty="0" smtClean="0">
              <a:solidFill>
                <a:schemeClr val="tx1"/>
              </a:solidFill>
              <a:effectLst/>
              <a:latin typeface="+mn-lt"/>
              <a:ea typeface="ＭＳ Ｐゴシック" charset="0"/>
              <a:cs typeface="+mn-cs"/>
            </a:endParaRPr>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35</a:t>
            </a:fld>
            <a:endParaRPr lang="fr-FR" dirty="0"/>
          </a:p>
        </p:txBody>
      </p:sp>
    </p:spTree>
    <p:extLst>
      <p:ext uri="{BB962C8B-B14F-4D97-AF65-F5344CB8AC3E}">
        <p14:creationId xmlns:p14="http://schemas.microsoft.com/office/powerpoint/2010/main" val="393114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36</a:t>
            </a:fld>
            <a:endParaRPr lang="fr-FR" dirty="0"/>
          </a:p>
        </p:txBody>
      </p:sp>
    </p:spTree>
    <p:extLst>
      <p:ext uri="{BB962C8B-B14F-4D97-AF65-F5344CB8AC3E}">
        <p14:creationId xmlns:p14="http://schemas.microsoft.com/office/powerpoint/2010/main" val="176309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3</a:t>
            </a:fld>
            <a:endParaRPr lang="fr-FR" dirty="0"/>
          </a:p>
        </p:txBody>
      </p:sp>
    </p:spTree>
    <p:extLst>
      <p:ext uri="{BB962C8B-B14F-4D97-AF65-F5344CB8AC3E}">
        <p14:creationId xmlns:p14="http://schemas.microsoft.com/office/powerpoint/2010/main" val="427447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40</a:t>
            </a:fld>
            <a:endParaRPr lang="fr-FR" dirty="0"/>
          </a:p>
        </p:txBody>
      </p:sp>
    </p:spTree>
    <p:extLst>
      <p:ext uri="{BB962C8B-B14F-4D97-AF65-F5344CB8AC3E}">
        <p14:creationId xmlns:p14="http://schemas.microsoft.com/office/powerpoint/2010/main" val="239956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4</a:t>
            </a:fld>
            <a:endParaRPr lang="fr-FR" dirty="0"/>
          </a:p>
        </p:txBody>
      </p:sp>
    </p:spTree>
    <p:extLst>
      <p:ext uri="{BB962C8B-B14F-4D97-AF65-F5344CB8AC3E}">
        <p14:creationId xmlns:p14="http://schemas.microsoft.com/office/powerpoint/2010/main" val="173694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solidFill>
                  <a:prstClr val="black"/>
                </a:solidFill>
              </a:rPr>
              <a:pPr/>
              <a:t>5</a:t>
            </a:fld>
            <a:endParaRPr lang="fr-FR" dirty="0">
              <a:solidFill>
                <a:prstClr val="black"/>
              </a:solidFill>
            </a:endParaRPr>
          </a:p>
        </p:txBody>
      </p:sp>
    </p:spTree>
    <p:extLst>
      <p:ext uri="{BB962C8B-B14F-4D97-AF65-F5344CB8AC3E}">
        <p14:creationId xmlns:p14="http://schemas.microsoft.com/office/powerpoint/2010/main" val="421580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8</a:t>
            </a:fld>
            <a:endParaRPr lang="fr-FR" dirty="0"/>
          </a:p>
        </p:txBody>
      </p:sp>
    </p:spTree>
    <p:extLst>
      <p:ext uri="{BB962C8B-B14F-4D97-AF65-F5344CB8AC3E}">
        <p14:creationId xmlns:p14="http://schemas.microsoft.com/office/powerpoint/2010/main" val="840039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B8358DB-20DF-6540-9853-2E84316B6B48}" type="slidenum">
              <a:rPr lang="fr-FR" smtClean="0"/>
              <a:pPr/>
              <a:t>11</a:t>
            </a:fld>
            <a:endParaRPr lang="fr-FR" dirty="0"/>
          </a:p>
        </p:txBody>
      </p:sp>
    </p:spTree>
    <p:extLst>
      <p:ext uri="{BB962C8B-B14F-4D97-AF65-F5344CB8AC3E}">
        <p14:creationId xmlns:p14="http://schemas.microsoft.com/office/powerpoint/2010/main" val="79305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12</a:t>
            </a:fld>
            <a:endParaRPr lang="fr-FR" dirty="0"/>
          </a:p>
        </p:txBody>
      </p:sp>
    </p:spTree>
    <p:extLst>
      <p:ext uri="{BB962C8B-B14F-4D97-AF65-F5344CB8AC3E}">
        <p14:creationId xmlns:p14="http://schemas.microsoft.com/office/powerpoint/2010/main" val="169086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8358DB-20DF-6540-9853-2E84316B6B48}" type="slidenum">
              <a:rPr lang="fr-FR" smtClean="0"/>
              <a:pPr/>
              <a:t>13</a:t>
            </a:fld>
            <a:endParaRPr lang="fr-FR" dirty="0"/>
          </a:p>
        </p:txBody>
      </p:sp>
    </p:spTree>
    <p:extLst>
      <p:ext uri="{BB962C8B-B14F-4D97-AF65-F5344CB8AC3E}">
        <p14:creationId xmlns:p14="http://schemas.microsoft.com/office/powerpoint/2010/main" val="75538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fr-FR"/>
          </a:p>
        </p:txBody>
      </p:sp>
      <p:sp>
        <p:nvSpPr>
          <p:cNvPr id="4" name="Date Placeholder 3"/>
          <p:cNvSpPr>
            <a:spLocks noGrp="1"/>
          </p:cNvSpPr>
          <p:nvPr>
            <p:ph type="dt" sz="half" idx="10"/>
          </p:nvPr>
        </p:nvSpPr>
        <p:spPr/>
        <p:txBody>
          <a:bodyPr/>
          <a:lstStyle/>
          <a:p>
            <a:fld id="{3252C4DB-26B3-1949-B0CD-2CDB359266C7}" type="datetimeFigureOut">
              <a:rPr lang="en-US" smtClean="0"/>
              <a:t>3/8/2017</a:t>
            </a:fld>
            <a:endParaRPr lang="fr-FR"/>
          </a:p>
        </p:txBody>
      </p:sp>
      <p:sp>
        <p:nvSpPr>
          <p:cNvPr id="6" name="Slide Number Placeholder 5"/>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35300213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3252C4DB-26B3-1949-B0CD-2CDB359266C7}" type="datetimeFigureOut">
              <a:rPr lang="en-US" smtClean="0"/>
              <a:t>3/8/2017</a:t>
            </a:fld>
            <a:endParaRPr lang="fr-F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Slide Number Placeholder 5"/>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1507645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3252C4DB-26B3-1949-B0CD-2CDB359266C7}" type="datetimeFigureOut">
              <a:rPr lang="en-US" smtClean="0"/>
              <a:t>3/8/2017</a:t>
            </a:fld>
            <a:endParaRPr lang="fr-F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Slide Number Placeholder 5"/>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41867901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p>
            <a:fld id="{3252C4DB-26B3-1949-B0CD-2CDB359266C7}" type="datetimeFigureOut">
              <a:rPr lang="en-US" smtClean="0"/>
              <a:t>3/8/2017</a:t>
            </a:fld>
            <a:endParaRPr lang="fr-F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Slide Number Placeholder 5"/>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16642910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3252C4DB-26B3-1949-B0CD-2CDB359266C7}" type="datetimeFigureOut">
              <a:rPr lang="en-US" smtClean="0"/>
              <a:t>3/8/2017</a:t>
            </a:fld>
            <a:endParaRPr lang="fr-F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Slide Number Placeholder 5"/>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11571842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Date Placeholder 4"/>
          <p:cNvSpPr>
            <a:spLocks noGrp="1"/>
          </p:cNvSpPr>
          <p:nvPr>
            <p:ph type="dt" sz="half" idx="10"/>
          </p:nvPr>
        </p:nvSpPr>
        <p:spPr/>
        <p:txBody>
          <a:bodyPr/>
          <a:lstStyle/>
          <a:p>
            <a:fld id="{3252C4DB-26B3-1949-B0CD-2CDB359266C7}" type="datetimeFigureOut">
              <a:rPr lang="en-US" smtClean="0"/>
              <a:t>3/8/2017</a:t>
            </a:fld>
            <a:endParaRPr lang="fr-F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fr-FR"/>
          </a:p>
        </p:txBody>
      </p:sp>
      <p:sp>
        <p:nvSpPr>
          <p:cNvPr id="7" name="Slide Number Placeholder 6"/>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20834801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7" name="Date Placeholder 6"/>
          <p:cNvSpPr>
            <a:spLocks noGrp="1"/>
          </p:cNvSpPr>
          <p:nvPr>
            <p:ph type="dt" sz="half" idx="10"/>
          </p:nvPr>
        </p:nvSpPr>
        <p:spPr/>
        <p:txBody>
          <a:bodyPr/>
          <a:lstStyle/>
          <a:p>
            <a:fld id="{3252C4DB-26B3-1949-B0CD-2CDB359266C7}" type="datetimeFigureOut">
              <a:rPr lang="en-US" smtClean="0"/>
              <a:t>3/8/2017</a:t>
            </a:fld>
            <a:endParaRPr lang="fr-F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fr-FR"/>
          </a:p>
        </p:txBody>
      </p:sp>
      <p:sp>
        <p:nvSpPr>
          <p:cNvPr id="9" name="Slide Number Placeholder 8"/>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4011113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Date Placeholder 2"/>
          <p:cNvSpPr>
            <a:spLocks noGrp="1"/>
          </p:cNvSpPr>
          <p:nvPr>
            <p:ph type="dt" sz="half" idx="10"/>
          </p:nvPr>
        </p:nvSpPr>
        <p:spPr/>
        <p:txBody>
          <a:bodyPr/>
          <a:lstStyle/>
          <a:p>
            <a:fld id="{3252C4DB-26B3-1949-B0CD-2CDB359266C7}" type="datetimeFigureOut">
              <a:rPr lang="en-US" smtClean="0"/>
              <a:t>3/8/2017</a:t>
            </a:fld>
            <a:endParaRPr lang="fr-F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Slide Number Placeholder 4"/>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40221435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2C4DB-26B3-1949-B0CD-2CDB359266C7}" type="datetimeFigureOut">
              <a:rPr lang="en-US" smtClean="0"/>
              <a:t>3/8/2017</a:t>
            </a:fld>
            <a:endParaRPr lang="fr-F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fr-FR"/>
          </a:p>
        </p:txBody>
      </p:sp>
      <p:sp>
        <p:nvSpPr>
          <p:cNvPr id="4" name="Slide Number Placeholder 3"/>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1157094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3252C4DB-26B3-1949-B0CD-2CDB359266C7}" type="datetimeFigureOut">
              <a:rPr lang="en-US" smtClean="0"/>
              <a:t>3/8/2017</a:t>
            </a:fld>
            <a:endParaRPr lang="fr-F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fr-FR"/>
          </a:p>
        </p:txBody>
      </p:sp>
      <p:sp>
        <p:nvSpPr>
          <p:cNvPr id="7" name="Slide Number Placeholder 6"/>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33520418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3252C4DB-26B3-1949-B0CD-2CDB359266C7}" type="datetimeFigureOut">
              <a:rPr lang="en-US" smtClean="0"/>
              <a:t>3/8/2017</a:t>
            </a:fld>
            <a:endParaRPr lang="fr-F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fr-FR"/>
          </a:p>
        </p:txBody>
      </p:sp>
      <p:sp>
        <p:nvSpPr>
          <p:cNvPr id="7" name="Slide Number Placeholder 6"/>
          <p:cNvSpPr>
            <a:spLocks noGrp="1"/>
          </p:cNvSpPr>
          <p:nvPr>
            <p:ph type="sldNum" sz="quarter" idx="12"/>
          </p:nvPr>
        </p:nvSpPr>
        <p:spPr/>
        <p:txBody>
          <a:bodyPr/>
          <a:lstStyle/>
          <a:p>
            <a:fld id="{2F576566-0434-DF48-BC99-8771E6841067}" type="slidenum">
              <a:rPr lang="fr-FR" smtClean="0"/>
              <a:t>‹N°›</a:t>
            </a:fld>
            <a:endParaRPr lang="fr-FR"/>
          </a:p>
        </p:txBody>
      </p:sp>
    </p:spTree>
    <p:extLst>
      <p:ext uri="{BB962C8B-B14F-4D97-AF65-F5344CB8AC3E}">
        <p14:creationId xmlns:p14="http://schemas.microsoft.com/office/powerpoint/2010/main" val="39090909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2C4DB-26B3-1949-B0CD-2CDB359266C7}" type="datetimeFigureOut">
              <a:rPr lang="en-US" smtClean="0"/>
              <a:t>3/8/2017</a:t>
            </a:fld>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76566-0434-DF48-BC99-8771E6841067}" type="slidenum">
              <a:rPr lang="fr-FR" smtClean="0"/>
              <a:t>‹N°›</a:t>
            </a:fld>
            <a:endParaRPr lang="fr-FR"/>
          </a:p>
        </p:txBody>
      </p:sp>
      <p:graphicFrame>
        <p:nvGraphicFramePr>
          <p:cNvPr id="8" name="Objet 2" hidden="1"/>
          <p:cNvGraphicFramePr>
            <a:graphicFrameLocks noChangeAspect="1"/>
          </p:cNvGraphicFramePr>
          <p:nvPr userDrawn="1">
            <p:custDataLst>
              <p:tags r:id="rId14"/>
            </p:custDataLst>
            <p:extLst>
              <p:ext uri="{D42A27DB-BD31-4B8C-83A1-F6EECF244321}">
                <p14:modId xmlns:p14="http://schemas.microsoft.com/office/powerpoint/2010/main" val="1032337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28" name="Diapositive think-cell" r:id="rId15" imgW="270" imgH="270" progId="TCLayout.ActiveDocument.1">
                  <p:embed/>
                </p:oleObj>
              </mc:Choice>
              <mc:Fallback>
                <p:oleObj name="Diapositive think-cell"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pic>
        <p:nvPicPr>
          <p:cNvPr id="9" name="Image 10"/>
          <p:cNvPicPr/>
          <p:nvPr userDrawn="1"/>
        </p:nvPicPr>
        <p:blipFill rotWithShape="1">
          <a:blip r:embed="rId17" cstate="email">
            <a:extLst>
              <a:ext uri="{28A0092B-C50C-407E-A947-70E740481C1C}">
                <a14:useLocalDpi xmlns:a14="http://schemas.microsoft.com/office/drawing/2010/main"/>
              </a:ext>
            </a:extLst>
          </a:blip>
          <a:srcRect l="6130" r="62390"/>
          <a:stretch/>
        </p:blipFill>
        <p:spPr bwMode="auto">
          <a:xfrm>
            <a:off x="8028384" y="6448162"/>
            <a:ext cx="576064" cy="365214"/>
          </a:xfrm>
          <a:prstGeom prst="rect">
            <a:avLst/>
          </a:prstGeom>
          <a:noFill/>
          <a:ln>
            <a:noFill/>
          </a:ln>
        </p:spPr>
      </p:pic>
      <p:sp>
        <p:nvSpPr>
          <p:cNvPr id="11" name="ZoneTexte 3"/>
          <p:cNvSpPr txBox="1"/>
          <p:nvPr userDrawn="1"/>
        </p:nvSpPr>
        <p:spPr>
          <a:xfrm>
            <a:off x="8715328" y="6529233"/>
            <a:ext cx="388248" cy="230832"/>
          </a:xfrm>
          <a:prstGeom prst="rect">
            <a:avLst/>
          </a:prstGeom>
        </p:spPr>
        <p:txBody>
          <a:bodyPr>
            <a:spAutoFit/>
          </a:bodyPr>
          <a:lstStyle>
            <a:defPPr>
              <a:defRPr lang="fr-FR"/>
            </a:defPPr>
            <a:lvl1pPr algn="ctr" fontAlgn="auto">
              <a:spcAft>
                <a:spcPts val="0"/>
              </a:spcAft>
              <a:defRPr sz="900">
                <a:latin typeface="Trebuchet MS" panose="020B0603020202020204" pitchFamily="34" charset="0"/>
              </a:defRPr>
            </a:lvl1pPr>
          </a:lstStyle>
          <a:p>
            <a:pPr lvl="0"/>
            <a:fld id="{17F857B6-147F-4886-8278-8C52F6B94122}" type="slidenum">
              <a:rPr lang="fr-FR" b="1" smtClean="0">
                <a:solidFill>
                  <a:schemeClr val="bg1">
                    <a:lumMod val="65000"/>
                  </a:schemeClr>
                </a:solidFill>
              </a:rPr>
              <a:pPr lvl="0"/>
              <a:t>‹N°›</a:t>
            </a:fld>
            <a:endParaRPr lang="fr-FR" b="1" dirty="0">
              <a:solidFill>
                <a:schemeClr val="bg1">
                  <a:lumMod val="65000"/>
                </a:schemeClr>
              </a:solidFill>
            </a:endParaRPr>
          </a:p>
        </p:txBody>
      </p:sp>
    </p:spTree>
    <p:extLst>
      <p:ext uri="{BB962C8B-B14F-4D97-AF65-F5344CB8AC3E}">
        <p14:creationId xmlns:p14="http://schemas.microsoft.com/office/powerpoint/2010/main" val="323059197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120" y="1661393"/>
            <a:ext cx="9143999" cy="5728047"/>
          </a:xfrm>
          <a:prstGeom prst="rect">
            <a:avLst/>
          </a:prstGeom>
        </p:spPr>
      </p:pic>
      <p:sp>
        <p:nvSpPr>
          <p:cNvPr id="6" name="TextBox 5"/>
          <p:cNvSpPr txBox="1"/>
          <p:nvPr/>
        </p:nvSpPr>
        <p:spPr>
          <a:xfrm>
            <a:off x="0" y="980729"/>
            <a:ext cx="9180512" cy="461665"/>
          </a:xfrm>
          <a:prstGeom prst="rect">
            <a:avLst/>
          </a:prstGeom>
          <a:solidFill>
            <a:schemeClr val="tx2">
              <a:lumMod val="60000"/>
              <a:lumOff val="40000"/>
            </a:schemeClr>
          </a:solidFill>
        </p:spPr>
        <p:txBody>
          <a:bodyPr wrap="square" rtlCol="0">
            <a:spAutoFit/>
          </a:bodyPr>
          <a:lstStyle/>
          <a:p>
            <a:pPr algn="ctr"/>
            <a:r>
              <a:rPr lang="en-US" sz="2400" b="1" dirty="0" smtClean="0">
                <a:solidFill>
                  <a:schemeClr val="bg1"/>
                </a:solidFill>
                <a:latin typeface="GillSans Light" panose="020B0402020204020204" pitchFamily="34" charset="0"/>
                <a:cs typeface="Gill Sans"/>
              </a:rPr>
              <a:t>Restitution du rapport national MADAGASCAR </a:t>
            </a:r>
            <a:endParaRPr lang="en-US" sz="2400" b="1" i="1" dirty="0">
              <a:solidFill>
                <a:schemeClr val="bg1"/>
              </a:solidFill>
              <a:latin typeface="GillSans Light" panose="020B0402020204020204" pitchFamily="34" charset="0"/>
              <a:cs typeface="Gill Sans"/>
            </a:endParaRPr>
          </a:p>
        </p:txBody>
      </p:sp>
      <p:pic>
        <p:nvPicPr>
          <p:cNvPr id="9" name="Imag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50106" y="16065"/>
            <a:ext cx="2430206" cy="948611"/>
          </a:xfrm>
          <a:prstGeom prst="rect">
            <a:avLst/>
          </a:prstGeom>
        </p:spPr>
      </p:pic>
      <p:sp>
        <p:nvSpPr>
          <p:cNvPr id="20" name="Titre 1"/>
          <p:cNvSpPr>
            <a:spLocks noGrp="1"/>
          </p:cNvSpPr>
          <p:nvPr>
            <p:ph type="ctrTitle"/>
          </p:nvPr>
        </p:nvSpPr>
        <p:spPr>
          <a:xfrm>
            <a:off x="5109144" y="1562798"/>
            <a:ext cx="4069095" cy="2862322"/>
          </a:xfrm>
        </p:spPr>
        <p:txBody>
          <a:bodyPr wrap="square" anchor="b">
            <a:spAutoFit/>
          </a:bodyPr>
          <a:lstStyle/>
          <a:p>
            <a:pPr algn="l"/>
            <a:r>
              <a:rPr lang="en-US" sz="2800" b="1" noProof="0" dirty="0" smtClean="0">
                <a:latin typeface="GillSans Light" panose="020B0402020204020204" pitchFamily="34" charset="0"/>
                <a:cs typeface="Gill Sans"/>
              </a:rPr>
              <a:t>PASEC - </a:t>
            </a:r>
            <a:r>
              <a:rPr lang="en-US" sz="2800" b="1" dirty="0" smtClean="0">
                <a:latin typeface="GillSans Light" panose="020B0402020204020204" pitchFamily="34" charset="0"/>
                <a:cs typeface="Gill Sans"/>
              </a:rPr>
              <a:t>PERFORMANCES </a:t>
            </a:r>
            <a:br>
              <a:rPr lang="en-US" sz="2800" b="1" dirty="0" smtClean="0">
                <a:latin typeface="GillSans Light" panose="020B0402020204020204" pitchFamily="34" charset="0"/>
                <a:cs typeface="Gill Sans"/>
              </a:rPr>
            </a:br>
            <a:r>
              <a:rPr lang="en-US" sz="2800" b="1" dirty="0" smtClean="0">
                <a:latin typeface="GillSans Light" panose="020B0402020204020204" pitchFamily="34" charset="0"/>
                <a:cs typeface="Gill Sans"/>
              </a:rPr>
              <a:t>DU SYSTEME EDUCATIF </a:t>
            </a:r>
            <a:br>
              <a:rPr lang="en-US" sz="2800" b="1" dirty="0" smtClean="0">
                <a:latin typeface="GillSans Light" panose="020B0402020204020204" pitchFamily="34" charset="0"/>
                <a:cs typeface="Gill Sans"/>
              </a:rPr>
            </a:br>
            <a:r>
              <a:rPr lang="en-US" sz="2800" b="1" dirty="0" smtClean="0">
                <a:latin typeface="GillSans Light" panose="020B0402020204020204" pitchFamily="34" charset="0"/>
                <a:cs typeface="Gill Sans"/>
              </a:rPr>
              <a:t>MALGACHE</a:t>
            </a:r>
            <a:br>
              <a:rPr lang="en-US" sz="2800" b="1" dirty="0" smtClean="0">
                <a:latin typeface="GillSans Light" panose="020B0402020204020204" pitchFamily="34" charset="0"/>
                <a:cs typeface="Gill Sans"/>
              </a:rPr>
            </a:br>
            <a:r>
              <a:rPr lang="en-US" sz="2800" b="1" dirty="0" smtClean="0">
                <a:latin typeface="GillSans Light" panose="020B0402020204020204" pitchFamily="34" charset="0"/>
                <a:cs typeface="Gill Sans"/>
              </a:rPr>
              <a:t/>
            </a:r>
            <a:br>
              <a:rPr lang="en-US" sz="2800" b="1" dirty="0" smtClean="0">
                <a:latin typeface="GillSans Light" panose="020B0402020204020204" pitchFamily="34" charset="0"/>
                <a:cs typeface="Gill Sans"/>
              </a:rPr>
            </a:br>
            <a:r>
              <a:rPr lang="fr-BE" sz="2000" b="1" i="1" dirty="0" smtClean="0">
                <a:latin typeface="GillSans Light" panose="020B0402020204020204" pitchFamily="34" charset="0"/>
                <a:cs typeface="Gill Sans"/>
              </a:rPr>
              <a:t>Compétences et facteurs </a:t>
            </a:r>
            <a:br>
              <a:rPr lang="fr-BE" sz="2000" b="1" i="1" dirty="0" smtClean="0">
                <a:latin typeface="GillSans Light" panose="020B0402020204020204" pitchFamily="34" charset="0"/>
                <a:cs typeface="Gill Sans"/>
              </a:rPr>
            </a:br>
            <a:r>
              <a:rPr lang="fr-BE" sz="2000" b="1" i="1" dirty="0" smtClean="0">
                <a:latin typeface="GillSans Light" panose="020B0402020204020204" pitchFamily="34" charset="0"/>
                <a:cs typeface="Gill Sans"/>
              </a:rPr>
              <a:t>de réussite au primaire</a:t>
            </a:r>
            <a:endParaRPr lang="fr-BE" sz="2400" b="1" i="1" dirty="0">
              <a:latin typeface="GillSans Light" panose="020B0402020204020204" pitchFamily="34" charset="0"/>
              <a:cs typeface="Gill Sans"/>
            </a:endParaRPr>
          </a:p>
        </p:txBody>
      </p:sp>
      <p:pic>
        <p:nvPicPr>
          <p:cNvPr id="3" name="Imag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21914" y="68214"/>
            <a:ext cx="871212" cy="860367"/>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575" y="-3794"/>
            <a:ext cx="2278241" cy="984522"/>
          </a:xfrm>
          <a:prstGeom prst="rect">
            <a:avLst/>
          </a:prstGeom>
        </p:spPr>
      </p:pic>
    </p:spTree>
    <p:extLst>
      <p:ext uri="{BB962C8B-B14F-4D97-AF65-F5344CB8AC3E}">
        <p14:creationId xmlns:p14="http://schemas.microsoft.com/office/powerpoint/2010/main" val="3668219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624718" y="692696"/>
            <a:ext cx="7684078" cy="4294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latin typeface="+mn-lt"/>
              </a:rPr>
              <a:t>Phase 1 -  Préparation </a:t>
            </a:r>
            <a:r>
              <a:rPr lang="fr-FR" sz="1800" b="1" dirty="0" smtClean="0">
                <a:latin typeface="+mn-lt"/>
              </a:rPr>
              <a:t>(année 2012-2013)</a:t>
            </a:r>
            <a:endParaRPr lang="fr-FR" sz="1800" b="1" dirty="0">
              <a:latin typeface="+mn-lt"/>
            </a:endParaRPr>
          </a:p>
        </p:txBody>
      </p:sp>
      <p:sp>
        <p:nvSpPr>
          <p:cNvPr id="5" name="Titre 1"/>
          <p:cNvSpPr txBox="1">
            <a:spLocks/>
          </p:cNvSpPr>
          <p:nvPr/>
        </p:nvSpPr>
        <p:spPr>
          <a:xfrm>
            <a:off x="624718" y="1844824"/>
            <a:ext cx="7684078" cy="4294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latin typeface="+mn-lt"/>
              </a:rPr>
              <a:t>Phase 2 -  </a:t>
            </a:r>
            <a:r>
              <a:rPr lang="fr-FR" sz="1800" b="1" dirty="0" smtClean="0">
                <a:latin typeface="+mn-lt"/>
              </a:rPr>
              <a:t>Collecte, saisie et nettoyage des </a:t>
            </a:r>
            <a:r>
              <a:rPr lang="fr-FR" sz="1800" b="1" dirty="0">
                <a:latin typeface="+mn-lt"/>
              </a:rPr>
              <a:t>données </a:t>
            </a:r>
            <a:r>
              <a:rPr lang="fr-FR" sz="1800" b="1" dirty="0" smtClean="0">
                <a:latin typeface="+mn-lt"/>
              </a:rPr>
              <a:t>(année 2014)</a:t>
            </a:r>
            <a:endParaRPr lang="fr-FR" sz="1800" b="1" dirty="0">
              <a:latin typeface="+mn-lt"/>
            </a:endParaRPr>
          </a:p>
        </p:txBody>
      </p:sp>
      <p:sp>
        <p:nvSpPr>
          <p:cNvPr id="6" name="ZoneTexte 5"/>
          <p:cNvSpPr txBox="1"/>
          <p:nvPr/>
        </p:nvSpPr>
        <p:spPr>
          <a:xfrm>
            <a:off x="958196" y="2132856"/>
            <a:ext cx="7350600" cy="923330"/>
          </a:xfrm>
          <a:prstGeom prst="rect">
            <a:avLst/>
          </a:prstGeom>
          <a:noFill/>
        </p:spPr>
        <p:txBody>
          <a:bodyPr wrap="square" rtlCol="0">
            <a:spAutoFit/>
          </a:bodyPr>
          <a:lstStyle/>
          <a:p>
            <a:pPr marL="257175" indent="-257175">
              <a:buFont typeface="Wingdings" panose="05000000000000000000" pitchFamily="2" charset="2"/>
              <a:buChar char="§"/>
            </a:pPr>
            <a:r>
              <a:rPr lang="fr-FR" dirty="0"/>
              <a:t>Enquête terrain ;</a:t>
            </a:r>
          </a:p>
          <a:p>
            <a:pPr marL="257175" indent="-257175">
              <a:buFont typeface="Wingdings" panose="05000000000000000000" pitchFamily="2" charset="2"/>
              <a:buChar char="§"/>
            </a:pPr>
            <a:r>
              <a:rPr lang="fr-FR" dirty="0"/>
              <a:t>Formation des équipes nationales</a:t>
            </a:r>
          </a:p>
          <a:p>
            <a:pPr marL="257175" indent="-257175">
              <a:buFont typeface="Wingdings" panose="05000000000000000000" pitchFamily="2" charset="2"/>
              <a:buChar char="§"/>
            </a:pPr>
            <a:r>
              <a:rPr lang="fr-FR" dirty="0" smtClean="0"/>
              <a:t>Saisie et nettoyage </a:t>
            </a:r>
            <a:r>
              <a:rPr lang="fr-FR" dirty="0"/>
              <a:t>des </a:t>
            </a:r>
            <a:r>
              <a:rPr lang="fr-FR" dirty="0" smtClean="0"/>
              <a:t>données.</a:t>
            </a:r>
            <a:endParaRPr lang="fr-FR" dirty="0"/>
          </a:p>
        </p:txBody>
      </p:sp>
      <p:sp>
        <p:nvSpPr>
          <p:cNvPr id="7" name="Titre 1"/>
          <p:cNvSpPr txBox="1">
            <a:spLocks/>
          </p:cNvSpPr>
          <p:nvPr/>
        </p:nvSpPr>
        <p:spPr>
          <a:xfrm>
            <a:off x="632338" y="3068960"/>
            <a:ext cx="8116126" cy="4294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latin typeface="+mn-lt"/>
              </a:rPr>
              <a:t>Phase 3 -  Analyse des données et production du rapport international (année 2015)</a:t>
            </a:r>
          </a:p>
        </p:txBody>
      </p:sp>
      <p:sp>
        <p:nvSpPr>
          <p:cNvPr id="8" name="ZoneTexte 7"/>
          <p:cNvSpPr txBox="1"/>
          <p:nvPr/>
        </p:nvSpPr>
        <p:spPr>
          <a:xfrm>
            <a:off x="965816" y="3354435"/>
            <a:ext cx="7350600" cy="923330"/>
          </a:xfrm>
          <a:prstGeom prst="rect">
            <a:avLst/>
          </a:prstGeom>
          <a:noFill/>
        </p:spPr>
        <p:txBody>
          <a:bodyPr wrap="square" rtlCol="0">
            <a:spAutoFit/>
          </a:bodyPr>
          <a:lstStyle/>
          <a:p>
            <a:pPr marL="257175" indent="-257175">
              <a:buFont typeface="Wingdings" panose="05000000000000000000" pitchFamily="2" charset="2"/>
              <a:buChar char="§"/>
            </a:pPr>
            <a:r>
              <a:rPr lang="fr-FR" dirty="0" smtClean="0"/>
              <a:t>Analyse </a:t>
            </a:r>
            <a:r>
              <a:rPr lang="fr-FR" dirty="0"/>
              <a:t>psychométrique des tests ;</a:t>
            </a:r>
          </a:p>
          <a:p>
            <a:pPr marL="257175" indent="-257175">
              <a:buFont typeface="Wingdings" panose="05000000000000000000" pitchFamily="2" charset="2"/>
              <a:buChar char="§"/>
            </a:pPr>
            <a:r>
              <a:rPr lang="fr-FR" dirty="0"/>
              <a:t>Analyse statistique des </a:t>
            </a:r>
            <a:r>
              <a:rPr lang="fr-FR" dirty="0" smtClean="0"/>
              <a:t>données + Rapport international</a:t>
            </a:r>
            <a:r>
              <a:rPr lang="fr-FR" dirty="0"/>
              <a:t> </a:t>
            </a:r>
            <a:r>
              <a:rPr lang="fr-FR" dirty="0" smtClean="0"/>
              <a:t>;</a:t>
            </a:r>
          </a:p>
          <a:p>
            <a:pPr marL="257175" indent="-257175">
              <a:buFont typeface="Wingdings" panose="05000000000000000000" pitchFamily="2" charset="2"/>
              <a:buChar char="§"/>
            </a:pPr>
            <a:r>
              <a:rPr lang="fr-FR" dirty="0"/>
              <a:t>Formation des équipes </a:t>
            </a:r>
            <a:r>
              <a:rPr lang="fr-FR" dirty="0" smtClean="0"/>
              <a:t>nationales</a:t>
            </a:r>
            <a:endParaRPr lang="fr-FR" dirty="0"/>
          </a:p>
        </p:txBody>
      </p:sp>
      <p:sp>
        <p:nvSpPr>
          <p:cNvPr id="10" name="ZoneTexte 9"/>
          <p:cNvSpPr txBox="1"/>
          <p:nvPr/>
        </p:nvSpPr>
        <p:spPr>
          <a:xfrm>
            <a:off x="955910" y="908720"/>
            <a:ext cx="7350600" cy="923330"/>
          </a:xfrm>
          <a:prstGeom prst="rect">
            <a:avLst/>
          </a:prstGeom>
          <a:noFill/>
        </p:spPr>
        <p:txBody>
          <a:bodyPr wrap="square" rtlCol="0">
            <a:spAutoFit/>
          </a:bodyPr>
          <a:lstStyle/>
          <a:p>
            <a:pPr marL="257175" indent="-257175">
              <a:buFont typeface="Wingdings" panose="05000000000000000000" pitchFamily="2" charset="2"/>
              <a:buChar char="§"/>
            </a:pPr>
            <a:r>
              <a:rPr lang="fr-FR" dirty="0" smtClean="0"/>
              <a:t>Cadres </a:t>
            </a:r>
            <a:r>
              <a:rPr lang="fr-FR" dirty="0"/>
              <a:t>conceptuels </a:t>
            </a:r>
            <a:r>
              <a:rPr lang="fr-FR" dirty="0" smtClean="0"/>
              <a:t>; Elaboration </a:t>
            </a:r>
            <a:r>
              <a:rPr lang="fr-FR" dirty="0"/>
              <a:t>instruments ; </a:t>
            </a:r>
            <a:r>
              <a:rPr lang="fr-FR" dirty="0" err="1"/>
              <a:t>testing</a:t>
            </a:r>
            <a:r>
              <a:rPr lang="fr-FR" dirty="0"/>
              <a:t> ;</a:t>
            </a:r>
          </a:p>
          <a:p>
            <a:pPr marL="257175" indent="-257175">
              <a:buFont typeface="Wingdings" panose="05000000000000000000" pitchFamily="2" charset="2"/>
              <a:buChar char="§"/>
            </a:pPr>
            <a:r>
              <a:rPr lang="fr-FR" dirty="0" smtClean="0"/>
              <a:t>Echantillonnage ;</a:t>
            </a:r>
          </a:p>
          <a:p>
            <a:pPr marL="257175" indent="-257175">
              <a:buFont typeface="Wingdings" panose="05000000000000000000" pitchFamily="2" charset="2"/>
              <a:buChar char="§"/>
            </a:pPr>
            <a:r>
              <a:rPr lang="fr-FR" dirty="0" smtClean="0"/>
              <a:t>Formation des équipes nationales</a:t>
            </a:r>
            <a:endParaRPr lang="fr-FR" dirty="0"/>
          </a:p>
        </p:txBody>
      </p:sp>
      <p:sp>
        <p:nvSpPr>
          <p:cNvPr id="11" name="Titre 1"/>
          <p:cNvSpPr txBox="1">
            <a:spLocks/>
          </p:cNvSpPr>
          <p:nvPr/>
        </p:nvSpPr>
        <p:spPr>
          <a:xfrm>
            <a:off x="622432" y="5301208"/>
            <a:ext cx="7684078" cy="4294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latin typeface="+mn-lt"/>
              </a:rPr>
              <a:t>Phase </a:t>
            </a:r>
            <a:r>
              <a:rPr lang="fr-FR" sz="1800" b="1" dirty="0" smtClean="0">
                <a:latin typeface="+mn-lt"/>
              </a:rPr>
              <a:t>5 – Communication, Rapports techniques ( année 2016)</a:t>
            </a:r>
            <a:endParaRPr lang="fr-FR" sz="1800" b="1" dirty="0">
              <a:latin typeface="+mn-lt"/>
            </a:endParaRPr>
          </a:p>
        </p:txBody>
      </p:sp>
      <p:sp>
        <p:nvSpPr>
          <p:cNvPr id="12" name="Titre 1"/>
          <p:cNvSpPr txBox="1">
            <a:spLocks/>
          </p:cNvSpPr>
          <p:nvPr/>
        </p:nvSpPr>
        <p:spPr>
          <a:xfrm>
            <a:off x="323528" y="64586"/>
            <a:ext cx="7920880" cy="490066"/>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fr-FR" sz="2800" dirty="0">
                <a:solidFill>
                  <a:schemeClr val="tx1">
                    <a:lumMod val="75000"/>
                    <a:lumOff val="25000"/>
                  </a:schemeClr>
                </a:solidFill>
                <a:latin typeface="Gill Sans MT" panose="020B0502020104020203" pitchFamily="34" charset="0"/>
              </a:rPr>
              <a:t>Les grandes phases de l’évaluation </a:t>
            </a:r>
            <a:r>
              <a:rPr lang="fr-FR" sz="2800" dirty="0" smtClean="0">
                <a:solidFill>
                  <a:schemeClr val="tx1">
                    <a:lumMod val="75000"/>
                    <a:lumOff val="25000"/>
                  </a:schemeClr>
                </a:solidFill>
                <a:latin typeface="Gill Sans MT" panose="020B0502020104020203" pitchFamily="34" charset="0"/>
              </a:rPr>
              <a:t>PASEC</a:t>
            </a:r>
            <a:r>
              <a:rPr lang="fr-FR" sz="2800" i="1" dirty="0" smtClean="0">
                <a:solidFill>
                  <a:schemeClr val="tx1">
                    <a:lumMod val="75000"/>
                    <a:lumOff val="25000"/>
                  </a:schemeClr>
                </a:solidFill>
                <a:latin typeface="Gill Sans MT" panose="020B0502020104020203" pitchFamily="34" charset="0"/>
              </a:rPr>
              <a:t>2014</a:t>
            </a:r>
            <a:endParaRPr lang="fr-FR" sz="2800" i="1" dirty="0">
              <a:solidFill>
                <a:schemeClr val="tx1">
                  <a:lumMod val="75000"/>
                  <a:lumOff val="25000"/>
                </a:schemeClr>
              </a:solidFill>
              <a:latin typeface="Gill Sans MT" panose="020B0502020104020203" pitchFamily="34" charset="0"/>
            </a:endParaRPr>
          </a:p>
        </p:txBody>
      </p:sp>
      <p:cxnSp>
        <p:nvCxnSpPr>
          <p:cNvPr id="13" name="Straight Connector 15"/>
          <p:cNvCxnSpPr/>
          <p:nvPr/>
        </p:nvCxnSpPr>
        <p:spPr>
          <a:xfrm>
            <a:off x="53467" y="548680"/>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
        <p:nvSpPr>
          <p:cNvPr id="14" name="Titre 1"/>
          <p:cNvSpPr txBox="1">
            <a:spLocks/>
          </p:cNvSpPr>
          <p:nvPr/>
        </p:nvSpPr>
        <p:spPr>
          <a:xfrm>
            <a:off x="632338" y="4293096"/>
            <a:ext cx="8116126" cy="4294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latin typeface="+mn-lt"/>
              </a:rPr>
              <a:t>Phase </a:t>
            </a:r>
            <a:r>
              <a:rPr lang="fr-FR" sz="1800" b="1" dirty="0" smtClean="0">
                <a:latin typeface="+mn-lt"/>
              </a:rPr>
              <a:t>4 </a:t>
            </a:r>
            <a:r>
              <a:rPr lang="fr-FR" sz="1800" b="1" dirty="0">
                <a:latin typeface="+mn-lt"/>
              </a:rPr>
              <a:t>-  Analyse des données et production des rapports nationaux (année </a:t>
            </a:r>
            <a:r>
              <a:rPr lang="fr-FR" sz="1800" b="1" dirty="0" smtClean="0">
                <a:latin typeface="+mn-lt"/>
              </a:rPr>
              <a:t>2016)</a:t>
            </a:r>
            <a:endParaRPr lang="fr-FR" sz="1800" b="1" dirty="0">
              <a:latin typeface="+mn-lt"/>
            </a:endParaRPr>
          </a:p>
        </p:txBody>
      </p:sp>
      <p:sp>
        <p:nvSpPr>
          <p:cNvPr id="16" name="ZoneTexte 15"/>
          <p:cNvSpPr txBox="1"/>
          <p:nvPr/>
        </p:nvSpPr>
        <p:spPr>
          <a:xfrm>
            <a:off x="971600" y="4581128"/>
            <a:ext cx="7350600" cy="646331"/>
          </a:xfrm>
          <a:prstGeom prst="rect">
            <a:avLst/>
          </a:prstGeom>
          <a:noFill/>
        </p:spPr>
        <p:txBody>
          <a:bodyPr wrap="square" rtlCol="0">
            <a:spAutoFit/>
          </a:bodyPr>
          <a:lstStyle/>
          <a:p>
            <a:pPr marL="257175" indent="-257175">
              <a:buFont typeface="Wingdings" panose="05000000000000000000" pitchFamily="2" charset="2"/>
              <a:buChar char="§"/>
            </a:pPr>
            <a:r>
              <a:rPr lang="fr-FR" dirty="0" smtClean="0"/>
              <a:t>Analyse </a:t>
            </a:r>
            <a:r>
              <a:rPr lang="fr-FR" dirty="0"/>
              <a:t>statistique des </a:t>
            </a:r>
            <a:r>
              <a:rPr lang="fr-FR" dirty="0" smtClean="0"/>
              <a:t>données ;</a:t>
            </a:r>
          </a:p>
          <a:p>
            <a:pPr marL="257175" indent="-257175">
              <a:buFont typeface="Wingdings" panose="05000000000000000000" pitchFamily="2" charset="2"/>
              <a:buChar char="§"/>
            </a:pPr>
            <a:r>
              <a:rPr lang="fr-FR" dirty="0" smtClean="0"/>
              <a:t>10 Rapports nationaux + Diffusion des bases de données</a:t>
            </a:r>
            <a:endParaRPr lang="fr-FR" dirty="0"/>
          </a:p>
        </p:txBody>
      </p:sp>
      <p:sp>
        <p:nvSpPr>
          <p:cNvPr id="2" name="Rectangle 1"/>
          <p:cNvSpPr/>
          <p:nvPr/>
        </p:nvSpPr>
        <p:spPr>
          <a:xfrm>
            <a:off x="539552" y="5805264"/>
            <a:ext cx="7134576" cy="1200329"/>
          </a:xfrm>
          <a:prstGeom prst="rect">
            <a:avLst/>
          </a:prstGeom>
        </p:spPr>
        <p:txBody>
          <a:bodyPr wrap="square">
            <a:spAutoFit/>
          </a:bodyPr>
          <a:lstStyle/>
          <a:p>
            <a:r>
              <a:rPr lang="fr-FR" b="1" dirty="0" smtClean="0">
                <a:solidFill>
                  <a:srgbClr val="FF0000"/>
                </a:solidFill>
              </a:rPr>
              <a:t>Cas de Madagascar :</a:t>
            </a:r>
          </a:p>
          <a:p>
            <a:pPr marL="257175" indent="-257175">
              <a:buFont typeface="Wingdings" panose="05000000000000000000" pitchFamily="2" charset="2"/>
              <a:buChar char="§"/>
            </a:pPr>
            <a:r>
              <a:rPr lang="fr-FR" b="1" dirty="0" smtClean="0">
                <a:solidFill>
                  <a:srgbClr val="FF0000"/>
                </a:solidFill>
              </a:rPr>
              <a:t>2015:  </a:t>
            </a:r>
            <a:r>
              <a:rPr lang="fr-FR" b="1" dirty="0">
                <a:solidFill>
                  <a:srgbClr val="FF0000"/>
                </a:solidFill>
              </a:rPr>
              <a:t>Collecte, </a:t>
            </a:r>
            <a:r>
              <a:rPr lang="fr-FR" b="1" dirty="0" smtClean="0">
                <a:solidFill>
                  <a:srgbClr val="FF0000"/>
                </a:solidFill>
              </a:rPr>
              <a:t>saisie </a:t>
            </a:r>
            <a:r>
              <a:rPr lang="fr-FR" b="1" dirty="0">
                <a:solidFill>
                  <a:srgbClr val="FF0000"/>
                </a:solidFill>
              </a:rPr>
              <a:t>et nettoyage des données à </a:t>
            </a:r>
            <a:r>
              <a:rPr lang="fr-FR" b="1" dirty="0" smtClean="0">
                <a:solidFill>
                  <a:srgbClr val="FF0000"/>
                </a:solidFill>
              </a:rPr>
              <a:t>Madagascar</a:t>
            </a:r>
          </a:p>
          <a:p>
            <a:pPr marL="257175" indent="-257175">
              <a:buFont typeface="Wingdings" panose="05000000000000000000" pitchFamily="2" charset="2"/>
              <a:buChar char="§"/>
            </a:pPr>
            <a:r>
              <a:rPr lang="fr-FR" b="1" dirty="0" smtClean="0">
                <a:solidFill>
                  <a:srgbClr val="FF0000"/>
                </a:solidFill>
              </a:rPr>
              <a:t>2016</a:t>
            </a:r>
            <a:r>
              <a:rPr lang="fr-FR" b="1" dirty="0">
                <a:solidFill>
                  <a:srgbClr val="FF0000"/>
                </a:solidFill>
              </a:rPr>
              <a:t>: Analyse statistique des données </a:t>
            </a:r>
            <a:r>
              <a:rPr lang="fr-FR" b="1" dirty="0" smtClean="0">
                <a:solidFill>
                  <a:srgbClr val="FF0000"/>
                </a:solidFill>
              </a:rPr>
              <a:t>+ Rapport national</a:t>
            </a:r>
          </a:p>
          <a:p>
            <a:pPr marL="257175" indent="-257175">
              <a:buFont typeface="Wingdings" panose="05000000000000000000" pitchFamily="2" charset="2"/>
              <a:buChar char="§"/>
            </a:pPr>
            <a:endParaRPr lang="fr-FR" b="1" dirty="0">
              <a:solidFill>
                <a:srgbClr val="FF0000"/>
              </a:solidFill>
            </a:endParaRPr>
          </a:p>
        </p:txBody>
      </p:sp>
    </p:spTree>
    <p:extLst>
      <p:ext uri="{BB962C8B-B14F-4D97-AF65-F5344CB8AC3E}">
        <p14:creationId xmlns:p14="http://schemas.microsoft.com/office/powerpoint/2010/main" val="43628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Rectangle 3"/>
          <p:cNvSpPr/>
          <p:nvPr/>
        </p:nvSpPr>
        <p:spPr>
          <a:xfrm>
            <a:off x="-162271" y="5033038"/>
            <a:ext cx="9468544" cy="182496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4400" dirty="0">
                <a:solidFill>
                  <a:srgbClr val="404040"/>
                </a:solidFill>
                <a:latin typeface="GillSans Light" panose="020B0402020204020204" pitchFamily="34" charset="0"/>
                <a:ea typeface="ＭＳ Ｐゴシック" charset="0"/>
                <a:cs typeface="Gill Sans"/>
              </a:rPr>
              <a:t>Compétences </a:t>
            </a:r>
            <a:r>
              <a:rPr lang="fr-FR" sz="4400" dirty="0" smtClean="0">
                <a:solidFill>
                  <a:srgbClr val="404040"/>
                </a:solidFill>
                <a:latin typeface="GillSans Light" panose="020B0402020204020204" pitchFamily="34" charset="0"/>
                <a:ea typeface="ＭＳ Ｐゴシック" charset="0"/>
                <a:cs typeface="Gill Sans"/>
              </a:rPr>
              <a:t>des </a:t>
            </a:r>
            <a:r>
              <a:rPr lang="fr-FR" sz="4400" dirty="0">
                <a:solidFill>
                  <a:srgbClr val="404040"/>
                </a:solidFill>
                <a:latin typeface="GillSans Light" panose="020B0402020204020204" pitchFamily="34" charset="0"/>
                <a:ea typeface="ＭＳ Ｐゴシック" charset="0"/>
                <a:cs typeface="Gill Sans"/>
              </a:rPr>
              <a:t>élèves </a:t>
            </a:r>
            <a:r>
              <a:rPr lang="fr-FR" sz="4400" dirty="0" smtClean="0">
                <a:solidFill>
                  <a:srgbClr val="404040"/>
                </a:solidFill>
                <a:latin typeface="GillSans Light" panose="020B0402020204020204" pitchFamily="34" charset="0"/>
                <a:ea typeface="ＭＳ Ｐゴシック" charset="0"/>
                <a:cs typeface="Gill Sans"/>
              </a:rPr>
              <a:t>au primaire </a:t>
            </a:r>
          </a:p>
          <a:p>
            <a:pPr marL="358775"/>
            <a:r>
              <a:rPr lang="fr-FR" sz="4400" dirty="0" smtClean="0">
                <a:solidFill>
                  <a:srgbClr val="404040"/>
                </a:solidFill>
                <a:latin typeface="GillSans Light" panose="020B0402020204020204" pitchFamily="34" charset="0"/>
                <a:ea typeface="ＭＳ Ｐゴシック" charset="0"/>
                <a:cs typeface="Gill Sans"/>
              </a:rPr>
              <a:t>- comparaison internationale</a:t>
            </a:r>
            <a:endParaRPr lang="fr-FR" sz="4400" dirty="0">
              <a:solidFill>
                <a:srgbClr val="404040"/>
              </a:solidFill>
              <a:latin typeface="GillSans Light" panose="020B0402020204020204" pitchFamily="34" charset="0"/>
              <a:ea typeface="ＭＳ Ｐゴシック" charset="0"/>
              <a:cs typeface="Gill Sans"/>
            </a:endParaRPr>
          </a:p>
        </p:txBody>
      </p:sp>
      <p:sp>
        <p:nvSpPr>
          <p:cNvPr id="6" name="Rectangle à coins arrondis 24"/>
          <p:cNvSpPr>
            <a:spLocks noChangeArrowheads="1"/>
          </p:cNvSpPr>
          <p:nvPr/>
        </p:nvSpPr>
        <p:spPr bwMode="auto">
          <a:xfrm>
            <a:off x="8136003" y="5850003"/>
            <a:ext cx="1007997" cy="1007997"/>
          </a:xfrm>
          <a:prstGeom prst="roundRect">
            <a:avLst>
              <a:gd name="adj" fmla="val 0"/>
            </a:avLst>
          </a:prstGeom>
          <a:solidFill>
            <a:srgbClr val="CE6362"/>
          </a:solidFill>
          <a:ln w="9525">
            <a:noFill/>
            <a:round/>
            <a:headEnd/>
            <a:tailEnd/>
          </a:ln>
          <a:effectLst/>
        </p:spPr>
        <p:txBody>
          <a:bodyPr anchor="ctr"/>
          <a:lstStyle/>
          <a:p>
            <a:pPr marL="365125" indent="-365125" algn="ctr" fontAlgn="auto">
              <a:spcBef>
                <a:spcPts val="0"/>
              </a:spcBef>
              <a:spcAft>
                <a:spcPts val="0"/>
              </a:spcAft>
              <a:defRPr/>
            </a:pPr>
            <a:r>
              <a:rPr lang="fr-FR" sz="3600" b="1" dirty="0" smtClean="0">
                <a:solidFill>
                  <a:schemeClr val="bg1"/>
                </a:solidFill>
                <a:latin typeface="Trebuchet MS" panose="020B0603020202020204" pitchFamily="34" charset="0"/>
                <a:ea typeface="+mn-ea"/>
                <a:cs typeface="+mn-cs"/>
              </a:rPr>
              <a:t>2a</a:t>
            </a:r>
            <a:endParaRPr lang="fr-FR" sz="3600" b="1" dirty="0">
              <a:solidFill>
                <a:schemeClr val="bg1"/>
              </a:solidFill>
              <a:latin typeface="Trebuchet MS" panose="020B0603020202020204" pitchFamily="34" charset="0"/>
              <a:ea typeface="+mn-ea"/>
              <a:cs typeface="+mn-cs"/>
            </a:endParaRPr>
          </a:p>
        </p:txBody>
      </p:sp>
    </p:spTree>
    <p:extLst>
      <p:ext uri="{BB962C8B-B14F-4D97-AF65-F5344CB8AC3E}">
        <p14:creationId xmlns:p14="http://schemas.microsoft.com/office/powerpoint/2010/main" val="1693386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54606" y="233464"/>
            <a:ext cx="910679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b="1" dirty="0" smtClean="0">
                <a:solidFill>
                  <a:srgbClr val="404040"/>
                </a:solidFill>
                <a:latin typeface="GillSans Light" panose="020B0402020204020204" pitchFamily="34" charset="0"/>
              </a:rPr>
              <a:t>Le PASEC a conçu des échelles de compétences spécifiques pour chaque discipline et défini un seuil « suffisant » pour présenter les résultats des élèves aux tests.</a:t>
            </a:r>
            <a:endParaRPr lang="fr-FR" b="1" dirty="0">
              <a:solidFill>
                <a:srgbClr val="404040"/>
              </a:solidFill>
              <a:latin typeface="GillSans Light" panose="020B0402020204020204" pitchFamily="34" charset="0"/>
            </a:endParaRPr>
          </a:p>
        </p:txBody>
      </p:sp>
      <p:sp>
        <p:nvSpPr>
          <p:cNvPr id="6" name="Rectangle à coins arrondis 5"/>
          <p:cNvSpPr/>
          <p:nvPr/>
        </p:nvSpPr>
        <p:spPr>
          <a:xfrm>
            <a:off x="251519" y="5229200"/>
            <a:ext cx="8712969" cy="874343"/>
          </a:xfrm>
          <a:prstGeom prst="roundRect">
            <a:avLst>
              <a:gd name="adj" fmla="val 0"/>
            </a:avLst>
          </a:prstGeom>
          <a:solidFill>
            <a:schemeClr val="bg1">
              <a:lumMod val="8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smtClean="0">
                <a:solidFill>
                  <a:schemeClr val="tx1"/>
                </a:solidFill>
                <a:latin typeface="Gill Sans MT" panose="020B0502020104020203" pitchFamily="34" charset="0"/>
              </a:rPr>
              <a:t>Le seuil «</a:t>
            </a:r>
            <a:r>
              <a:rPr lang="fr-FR" sz="1700" dirty="0">
                <a:solidFill>
                  <a:schemeClr val="tx1"/>
                </a:solidFill>
                <a:latin typeface="Gill Sans MT" panose="020B0502020104020203" pitchFamily="34" charset="0"/>
              </a:rPr>
              <a:t> </a:t>
            </a:r>
            <a:r>
              <a:rPr lang="fr-FR" sz="1700" dirty="0" smtClean="0">
                <a:solidFill>
                  <a:schemeClr val="tx1"/>
                </a:solidFill>
                <a:latin typeface="Gill Sans MT" panose="020B0502020104020203" pitchFamily="34" charset="0"/>
              </a:rPr>
              <a:t>suffisant</a:t>
            </a:r>
            <a:r>
              <a:rPr lang="fr-FR" sz="1700" dirty="0">
                <a:solidFill>
                  <a:schemeClr val="tx1"/>
                </a:solidFill>
                <a:latin typeface="Gill Sans MT" panose="020B0502020104020203" pitchFamily="34" charset="0"/>
              </a:rPr>
              <a:t> </a:t>
            </a:r>
            <a:r>
              <a:rPr lang="fr-FR" sz="1700" dirty="0" smtClean="0">
                <a:solidFill>
                  <a:schemeClr val="tx1"/>
                </a:solidFill>
                <a:latin typeface="Gill Sans MT" panose="020B0502020104020203" pitchFamily="34" charset="0"/>
              </a:rPr>
              <a:t>» permet de </a:t>
            </a:r>
            <a:r>
              <a:rPr lang="fr-FR" sz="1700" dirty="0">
                <a:solidFill>
                  <a:schemeClr val="tx1"/>
                </a:solidFill>
                <a:latin typeface="Gill Sans MT" panose="020B0502020104020203" pitchFamily="34" charset="0"/>
              </a:rPr>
              <a:t>déterminer la part des élèves qui ont une plus grande probabilité de maîtriser </a:t>
            </a:r>
            <a:r>
              <a:rPr lang="fr-FR" sz="1700" dirty="0" smtClean="0">
                <a:solidFill>
                  <a:schemeClr val="tx1"/>
                </a:solidFill>
                <a:latin typeface="Gill Sans MT" panose="020B0502020104020203" pitchFamily="34" charset="0"/>
              </a:rPr>
              <a:t>-ou non- les </a:t>
            </a:r>
            <a:r>
              <a:rPr lang="fr-FR" sz="1700" dirty="0">
                <a:solidFill>
                  <a:schemeClr val="tx1"/>
                </a:solidFill>
                <a:latin typeface="Gill Sans MT" panose="020B0502020104020203" pitchFamily="34" charset="0"/>
              </a:rPr>
              <a:t>connaissances et compétences jugées indispensables </a:t>
            </a:r>
            <a:r>
              <a:rPr lang="fr-FR" sz="1700" dirty="0" smtClean="0">
                <a:solidFill>
                  <a:schemeClr val="tx1"/>
                </a:solidFill>
                <a:latin typeface="Gill Sans MT" panose="020B0502020104020203" pitchFamily="34" charset="0"/>
              </a:rPr>
              <a:t>pour </a:t>
            </a:r>
            <a:r>
              <a:rPr lang="fr-FR" sz="1700" dirty="0">
                <a:solidFill>
                  <a:schemeClr val="tx1"/>
                </a:solidFill>
                <a:latin typeface="Gill Sans MT" panose="020B0502020104020203" pitchFamily="34" charset="0"/>
              </a:rPr>
              <a:t>poursuivre leur scolarité dans de bonnes conditions.</a:t>
            </a:r>
          </a:p>
        </p:txBody>
      </p:sp>
      <p:graphicFrame>
        <p:nvGraphicFramePr>
          <p:cNvPr id="11" name="Tableau 10"/>
          <p:cNvGraphicFramePr>
            <a:graphicFrameLocks noGrp="1"/>
          </p:cNvGraphicFramePr>
          <p:nvPr>
            <p:extLst>
              <p:ext uri="{D42A27DB-BD31-4B8C-83A1-F6EECF244321}">
                <p14:modId xmlns:p14="http://schemas.microsoft.com/office/powerpoint/2010/main" val="2055835604"/>
              </p:ext>
            </p:extLst>
          </p:nvPr>
        </p:nvGraphicFramePr>
        <p:xfrm>
          <a:off x="370729" y="1124744"/>
          <a:ext cx="3952170" cy="3614558"/>
        </p:xfrm>
        <a:graphic>
          <a:graphicData uri="http://schemas.openxmlformats.org/drawingml/2006/table">
            <a:tbl>
              <a:tblPr firstRow="1" firstCol="1" bandRow="1"/>
              <a:tblGrid>
                <a:gridCol w="3952170"/>
              </a:tblGrid>
              <a:tr h="626558">
                <a:tc>
                  <a:txBody>
                    <a:bodyPr/>
                    <a:lstStyle/>
                    <a:p>
                      <a:pPr algn="ctr">
                        <a:lnSpc>
                          <a:spcPct val="115000"/>
                        </a:lnSpc>
                        <a:spcAft>
                          <a:spcPts val="10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Niveaux de compétences</a:t>
                      </a:r>
                      <a:r>
                        <a:rPr lang="fr-FR" sz="1400" b="1" baseline="0" dirty="0" smtClean="0">
                          <a:effectLst/>
                          <a:latin typeface="Gill Sans MT" panose="020B0502020104020203" pitchFamily="34" charset="0"/>
                          <a:ea typeface="Calibri" panose="020F0502020204030204" pitchFamily="34" charset="0"/>
                          <a:cs typeface="Times New Roman" panose="02020603050405020304" pitchFamily="18" charset="0"/>
                        </a:rPr>
                        <a:t> en lecture</a:t>
                      </a:r>
                      <a:endParaRPr lang="fr-FR"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57992" marR="57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000">
                <a:tc>
                  <a:txBody>
                    <a:bodyPr/>
                    <a:lstStyle/>
                    <a:p>
                      <a:pPr algn="ctr">
                        <a:lnSpc>
                          <a:spcPct val="115000"/>
                        </a:lnSpc>
                        <a:spcAft>
                          <a:spcPts val="1000"/>
                        </a:spcAft>
                      </a:pPr>
                      <a:r>
                        <a:rPr lang="fr-FR" sz="1400" b="1" dirty="0" smtClean="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rPr>
                        <a:t>4</a:t>
                      </a:r>
                    </a:p>
                  </a:txBody>
                  <a:tcPr marL="57992" marR="57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E79"/>
                    </a:solidFill>
                  </a:tcPr>
                </a:tc>
              </a:tr>
              <a:tr h="540000">
                <a:tc>
                  <a:txBody>
                    <a:bodyPr/>
                    <a:lstStyle/>
                    <a:p>
                      <a:pPr algn="ctr">
                        <a:lnSpc>
                          <a:spcPct val="115000"/>
                        </a:lnSpc>
                        <a:spcAft>
                          <a:spcPts val="1000"/>
                        </a:spcAft>
                      </a:pPr>
                      <a:r>
                        <a:rPr lang="fr-FR" sz="1400" b="1" dirty="0" smtClean="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solidFill>
                            <a:schemeClr val="bg1"/>
                          </a:solidFill>
                          <a:effectLst/>
                          <a:latin typeface="Gill Sans MT" panose="020B0502020104020203" pitchFamily="34" charset="0"/>
                          <a:ea typeface="Calibri" panose="020F0502020204030204" pitchFamily="34" charset="0"/>
                          <a:cs typeface="Times New Roman" panose="02020603050405020304" pitchFamily="18" charset="0"/>
                        </a:rPr>
                        <a:t>3</a:t>
                      </a:r>
                    </a:p>
                  </a:txBody>
                  <a:tcPr marL="57992" marR="579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95BB"/>
                    </a:solidFill>
                  </a:tcPr>
                </a:tc>
              </a:tr>
              <a:tr h="288000">
                <a:tc>
                  <a:txBody>
                    <a:bodyPr/>
                    <a:lstStyle/>
                    <a:p>
                      <a:pPr algn="l">
                        <a:lnSpc>
                          <a:spcPct val="115000"/>
                        </a:lnSpc>
                        <a:spcAft>
                          <a:spcPts val="1000"/>
                        </a:spcAft>
                      </a:pPr>
                      <a:r>
                        <a:rPr lang="fr-FR" sz="1400" b="1"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   Seuil</a:t>
                      </a:r>
                      <a:r>
                        <a:rPr lang="fr-FR" sz="1400" b="1" baseline="0"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 « suffisant » de compétences</a:t>
                      </a:r>
                      <a:endParaRPr lang="fr-FR" sz="1400" b="1" dirty="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endParaRPr>
                    </a:p>
                  </a:txBody>
                  <a:tcPr marL="57992" marR="579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40000">
                <a:tc>
                  <a:txBody>
                    <a:bodyPr/>
                    <a:lstStyle/>
                    <a:p>
                      <a:pPr algn="ctr">
                        <a:lnSpc>
                          <a:spcPct val="115000"/>
                        </a:lnSpc>
                        <a:spcAft>
                          <a:spcPts val="10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2</a:t>
                      </a:r>
                    </a:p>
                  </a:txBody>
                  <a:tcPr marL="57992" marR="579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D9E7"/>
                    </a:solidFill>
                  </a:tcPr>
                </a:tc>
              </a:tr>
              <a:tr h="540000">
                <a:tc>
                  <a:txBody>
                    <a:bodyPr/>
                    <a:lstStyle/>
                    <a:p>
                      <a:pPr algn="ctr">
                        <a:lnSpc>
                          <a:spcPct val="115000"/>
                        </a:lnSpc>
                        <a:spcAft>
                          <a:spcPts val="10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1</a:t>
                      </a:r>
                    </a:p>
                  </a:txBody>
                  <a:tcPr marL="57992" marR="57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4F1"/>
                    </a:solidFill>
                  </a:tcPr>
                </a:tc>
              </a:tr>
              <a:tr h="540000">
                <a:tc>
                  <a:txBody>
                    <a:bodyPr/>
                    <a:lstStyle/>
                    <a:p>
                      <a:pPr algn="ctr">
                        <a:lnSpc>
                          <a:spcPct val="115000"/>
                        </a:lnSpc>
                        <a:spcAft>
                          <a:spcPts val="1000"/>
                        </a:spcAft>
                      </a:pP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Sous le niveau 1</a:t>
                      </a:r>
                    </a:p>
                  </a:txBody>
                  <a:tcPr marL="57992" marR="579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1532430298"/>
              </p:ext>
            </p:extLst>
          </p:nvPr>
        </p:nvGraphicFramePr>
        <p:xfrm>
          <a:off x="4852627" y="1124744"/>
          <a:ext cx="3967845" cy="3614558"/>
        </p:xfrm>
        <a:graphic>
          <a:graphicData uri="http://schemas.openxmlformats.org/drawingml/2006/table">
            <a:tbl>
              <a:tblPr firstRow="1" firstCol="1" bandRow="1"/>
              <a:tblGrid>
                <a:gridCol w="3967845"/>
              </a:tblGrid>
              <a:tr h="686007">
                <a:tc>
                  <a:txBody>
                    <a:bodyPr/>
                    <a:lstStyle/>
                    <a:p>
                      <a:pPr algn="ctr">
                        <a:lnSpc>
                          <a:spcPct val="107000"/>
                        </a:lnSpc>
                        <a:spcAft>
                          <a:spcPts val="8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Niveaux de compétences en</a:t>
                      </a:r>
                      <a:r>
                        <a:rPr lang="fr-FR" sz="1400" b="1" baseline="0" dirty="0" smtClean="0">
                          <a:effectLst/>
                          <a:latin typeface="Gill Sans MT" panose="020B0502020104020203" pitchFamily="34" charset="0"/>
                          <a:ea typeface="Calibri" panose="020F0502020204030204" pitchFamily="34" charset="0"/>
                          <a:cs typeface="Times New Roman" panose="02020603050405020304" pitchFamily="18" charset="0"/>
                        </a:rPr>
                        <a:t> mathématiques</a:t>
                      </a:r>
                      <a:endParaRPr lang="fr-FR" sz="1400" dirty="0">
                        <a:effectLst/>
                        <a:latin typeface="Gill Sans MT" panose="020B05020201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004">
                <a:tc>
                  <a:txBody>
                    <a:bodyPr/>
                    <a:lstStyle/>
                    <a:p>
                      <a:pPr algn="ctr">
                        <a:lnSpc>
                          <a:spcPct val="107000"/>
                        </a:lnSpc>
                        <a:spcAft>
                          <a:spcPts val="8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 3</a:t>
                      </a:r>
                      <a:endParaRPr lang="fr-FR"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r>
              <a:tr h="646004">
                <a:tc>
                  <a:txBody>
                    <a:bodyPr/>
                    <a:lstStyle/>
                    <a:p>
                      <a:pPr algn="ctr">
                        <a:lnSpc>
                          <a:spcPct val="107000"/>
                        </a:lnSpc>
                        <a:spcAft>
                          <a:spcPts val="8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D08D"/>
                    </a:solidFill>
                  </a:tcPr>
                </a:tc>
              </a:tr>
              <a:tr h="344535">
                <a:tc>
                  <a:txBody>
                    <a:bodyPr/>
                    <a:lstStyle/>
                    <a:p>
                      <a:pPr algn="l">
                        <a:lnSpc>
                          <a:spcPct val="107000"/>
                        </a:lnSpc>
                        <a:spcAft>
                          <a:spcPts val="8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   Seuil</a:t>
                      </a:r>
                      <a:r>
                        <a:rPr lang="fr-FR" sz="1400" b="1" baseline="0" dirty="0" smtClean="0">
                          <a:effectLst/>
                          <a:latin typeface="Gill Sans MT" panose="020B0502020104020203" pitchFamily="34" charset="0"/>
                          <a:ea typeface="Calibri" panose="020F0502020204030204" pitchFamily="34" charset="0"/>
                          <a:cs typeface="Times New Roman" panose="02020603050405020304" pitchFamily="18" charset="0"/>
                        </a:rPr>
                        <a:t> « suffisant » de compétences</a:t>
                      </a:r>
                      <a:endParaRPr lang="fr-FR"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646004">
                <a:tc>
                  <a:txBody>
                    <a:bodyPr/>
                    <a:lstStyle/>
                    <a:p>
                      <a:pPr algn="ctr">
                        <a:lnSpc>
                          <a:spcPct val="107000"/>
                        </a:lnSpc>
                        <a:spcAft>
                          <a:spcPts val="800"/>
                        </a:spcAft>
                      </a:pPr>
                      <a:r>
                        <a:rPr lang="fr-FR" sz="1400" b="1" dirty="0" smtClean="0">
                          <a:effectLst/>
                          <a:latin typeface="Gill Sans MT" panose="020B0502020104020203" pitchFamily="34" charset="0"/>
                          <a:ea typeface="Calibri" panose="020F0502020204030204" pitchFamily="34" charset="0"/>
                          <a:cs typeface="Times New Roman" panose="02020603050405020304" pitchFamily="18" charset="0"/>
                        </a:rPr>
                        <a:t>Niveau </a:t>
                      </a: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r>
              <a:tr h="646004">
                <a:tc>
                  <a:txBody>
                    <a:bodyPr/>
                    <a:lstStyle/>
                    <a:p>
                      <a:pPr algn="ctr">
                        <a:lnSpc>
                          <a:spcPct val="107000"/>
                        </a:lnSpc>
                        <a:spcAft>
                          <a:spcPts val="800"/>
                        </a:spcAft>
                      </a:pPr>
                      <a:r>
                        <a:rPr lang="fr-FR" sz="1400" b="1" dirty="0">
                          <a:effectLst/>
                          <a:latin typeface="Gill Sans MT" panose="020B0502020104020203" pitchFamily="34" charset="0"/>
                          <a:ea typeface="Calibri" panose="020F0502020204030204" pitchFamily="34" charset="0"/>
                          <a:cs typeface="Times New Roman" panose="02020603050405020304" pitchFamily="18" charset="0"/>
                        </a:rPr>
                        <a:t>Sous le niveau 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bl>
          </a:graphicData>
        </a:graphic>
      </p:graphicFrame>
    </p:spTree>
    <p:extLst>
      <p:ext uri="{BB962C8B-B14F-4D97-AF65-F5344CB8AC3E}">
        <p14:creationId xmlns:p14="http://schemas.microsoft.com/office/powerpoint/2010/main" val="222585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ChangeArrowheads="1"/>
          </p:cNvSpPr>
          <p:nvPr/>
        </p:nvSpPr>
        <p:spPr bwMode="auto">
          <a:xfrm>
            <a:off x="37206" y="15007"/>
            <a:ext cx="91067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sz="2400" dirty="0" smtClean="0">
                <a:solidFill>
                  <a:srgbClr val="404040"/>
                </a:solidFill>
                <a:latin typeface="Gill Sans MT" panose="020B0502020104020203" pitchFamily="34" charset="0"/>
              </a:rPr>
              <a:t>Lecture en fin de scolarité</a:t>
            </a:r>
            <a:endParaRPr lang="fr-FR" sz="2400" dirty="0">
              <a:solidFill>
                <a:srgbClr val="404040"/>
              </a:solidFill>
              <a:latin typeface="Gill Sans MT" panose="020B0502020104020203" pitchFamily="34"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837794310"/>
              </p:ext>
            </p:extLst>
          </p:nvPr>
        </p:nvGraphicFramePr>
        <p:xfrm>
          <a:off x="285898" y="764704"/>
          <a:ext cx="8609409" cy="4939520"/>
        </p:xfrm>
        <a:graphic>
          <a:graphicData uri="http://schemas.openxmlformats.org/drawingml/2006/table">
            <a:tbl>
              <a:tblPr firstRow="1" firstCol="1" bandRow="1"/>
              <a:tblGrid>
                <a:gridCol w="960466"/>
                <a:gridCol w="823257"/>
                <a:gridCol w="1197048"/>
                <a:gridCol w="1355503"/>
                <a:gridCol w="4273135"/>
              </a:tblGrid>
              <a:tr h="759707">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Niveaux</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Scores minimums des élèves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Répartition internationale des élèves dans les niveaux de l’échelle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Répartition nationale des élèves </a:t>
                      </a:r>
                      <a:r>
                        <a:rPr lang="fr-FR" sz="1200" b="1" dirty="0" smtClean="0">
                          <a:effectLst/>
                          <a:latin typeface="GillSans Light" panose="020B0402020204020204" pitchFamily="34" charset="0"/>
                          <a:ea typeface="Calibri" panose="020F0502020204030204" pitchFamily="34" charset="0"/>
                          <a:cs typeface="Times New Roman" panose="02020603050405020304" pitchFamily="18" charset="0"/>
                        </a:rPr>
                        <a:t>malgaches </a:t>
                      </a: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dans les niveaux de l’échelle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Description des compétences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r>
              <a:tr h="742932">
                <a:tc>
                  <a:txBody>
                    <a:bodyPr/>
                    <a:lstStyle/>
                    <a:p>
                      <a:pPr algn="ctr">
                        <a:lnSpc>
                          <a:spcPct val="107000"/>
                        </a:lnSpc>
                        <a:spcAft>
                          <a:spcPts val="0"/>
                        </a:spcAft>
                      </a:pPr>
                      <a:r>
                        <a:rPr lang="fr-FR" sz="1400" b="1" dirty="0">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400" b="1" dirty="0">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 4</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F3864"/>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595,1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17,1 %</a:t>
                      </a: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kern="1200" dirty="0" smtClean="0">
                          <a:solidFill>
                            <a:schemeClr val="tx1"/>
                          </a:solidFill>
                          <a:effectLst/>
                          <a:latin typeface="GillSans Light" panose="020B0402020204020204" pitchFamily="34" charset="0"/>
                          <a:ea typeface="+mn-ea"/>
                          <a:cs typeface="+mn-cs"/>
                        </a:rPr>
                        <a:t>4,2 %</a:t>
                      </a:r>
                      <a:endParaRPr lang="fr-FR" sz="11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a:t>
                      </a:r>
                      <a:r>
                        <a:rPr lang="fr-FR" sz="1400" dirty="0">
                          <a:effectLst/>
                          <a:latin typeface="GillSans Light" panose="020B0402020204020204" pitchFamily="34" charset="0"/>
                          <a:ea typeface="Times New Roman" panose="02020603050405020304" pitchFamily="18" charset="0"/>
                          <a:cs typeface="Times New Roman" panose="02020603050405020304" pitchFamily="18" charset="0"/>
                        </a:rPr>
                        <a:t>peuvent effectuer un traitement de texte global pour tirer parti de textes narratifs, informatifs et </a:t>
                      </a:r>
                      <a:r>
                        <a:rPr lang="fr-FR" sz="1400" dirty="0">
                          <a:effectLst/>
                          <a:latin typeface="GillSans Light" panose="020B0402020204020204" pitchFamily="34" charset="0"/>
                          <a:ea typeface="Calibri" panose="020F0502020204030204" pitchFamily="34" charset="0"/>
                          <a:cs typeface="Times New Roman" panose="02020603050405020304" pitchFamily="18" charset="0"/>
                        </a:rPr>
                        <a:t>de documents. </a:t>
                      </a: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621175">
                <a:tc>
                  <a:txBody>
                    <a:bodyPr/>
                    <a:lstStyle/>
                    <a:p>
                      <a:pPr algn="ctr">
                        <a:lnSpc>
                          <a:spcPct val="107000"/>
                        </a:lnSpc>
                        <a:spcAft>
                          <a:spcPts val="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 3</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2F5496"/>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518,4</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25,6 %</a:t>
                      </a: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kern="1200" dirty="0" smtClean="0">
                          <a:solidFill>
                            <a:schemeClr val="tx1"/>
                          </a:solidFill>
                          <a:effectLst/>
                          <a:latin typeface="GillSans Light" panose="020B0402020204020204" pitchFamily="34" charset="0"/>
                          <a:ea typeface="+mn-ea"/>
                          <a:cs typeface="+mn-cs"/>
                        </a:rPr>
                        <a:t>13,0 %</a:t>
                      </a:r>
                      <a:endParaRPr lang="fr-FR" sz="11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sont capables de combiner deux informations explicites dans un passage de document ou de réaliser des inférences simples </a:t>
                      </a: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dans </a:t>
                      </a:r>
                      <a:r>
                        <a:rPr lang="fr-FR" sz="1400" dirty="0">
                          <a:effectLst/>
                          <a:latin typeface="GillSans Light" panose="020B0402020204020204" pitchFamily="34" charset="0"/>
                          <a:ea typeface="Calibri" panose="020F0502020204030204" pitchFamily="34" charset="0"/>
                          <a:cs typeface="Times New Roman" panose="02020603050405020304" pitchFamily="18" charset="0"/>
                        </a:rPr>
                        <a:t>un texte narratif ou informatif. </a:t>
                      </a: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7058">
                <a:tc gridSpan="5">
                  <a:txBody>
                    <a:bodyPr/>
                    <a:lstStyle/>
                    <a:p>
                      <a:pPr algn="just">
                        <a:lnSpc>
                          <a:spcPct val="100000"/>
                        </a:lnSpc>
                        <a:spcAft>
                          <a:spcPts val="0"/>
                        </a:spcAft>
                      </a:pPr>
                      <a:r>
                        <a:rPr lang="fr-FR" sz="1400" b="1" dirty="0">
                          <a:solidFill>
                            <a:srgbClr val="000000"/>
                          </a:solidFill>
                          <a:effectLst/>
                          <a:latin typeface="GillSans Light" panose="020B0402020204020204" pitchFamily="34" charset="0"/>
                          <a:ea typeface="Calibri" panose="020F0502020204030204" pitchFamily="34" charset="0"/>
                          <a:cs typeface="Calibri" panose="020F0502020204030204" pitchFamily="34" charset="0"/>
                        </a:rPr>
                        <a:t>Seuil « suffisant » de compétences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4775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828233">
                <a:tc>
                  <a:txBody>
                    <a:bodyPr/>
                    <a:lstStyle/>
                    <a:p>
                      <a:pPr algn="just">
                        <a:lnSpc>
                          <a:spcPct val="107000"/>
                        </a:lnSpc>
                        <a:spcAft>
                          <a:spcPts val="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baseline="0"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 2</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4472C4"/>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441,7</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27,7 %</a:t>
                      </a: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kern="1200" dirty="0" smtClean="0">
                          <a:solidFill>
                            <a:schemeClr val="tx1"/>
                          </a:solidFill>
                          <a:effectLst/>
                          <a:latin typeface="GillSans Light" panose="020B0402020204020204" pitchFamily="34" charset="0"/>
                          <a:ea typeface="+mn-ea"/>
                          <a:cs typeface="+mn-cs"/>
                        </a:rPr>
                        <a:t>39,7 %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mobilisent leur capacité de décodage orthographique pour identifier et comprendre des mots isolés issus de leur vie quotidienne. Ils sont également en mesure de localiser des informations explicites dans des textes </a:t>
                      </a: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courts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621175">
                <a:tc>
                  <a:txBody>
                    <a:bodyPr/>
                    <a:lstStyle/>
                    <a:p>
                      <a:pPr algn="ctr">
                        <a:lnSpc>
                          <a:spcPct val="107000"/>
                        </a:lnSpc>
                        <a:spcAft>
                          <a:spcPts val="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 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8EAADB"/>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365,0</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21,2 %</a:t>
                      </a: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kern="1200" dirty="0" smtClean="0">
                          <a:solidFill>
                            <a:schemeClr val="tx1"/>
                          </a:solidFill>
                          <a:effectLst/>
                          <a:latin typeface="GillSans Light" panose="020B0402020204020204" pitchFamily="34" charset="0"/>
                          <a:ea typeface="+mn-ea"/>
                          <a:cs typeface="+mn-cs"/>
                        </a:rPr>
                        <a:t>37,4 %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ont développé des capacités de décodage et sont capables de les mobiliser pour comprendre des mots isolés issus de leur vie </a:t>
                      </a: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quotidienne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828233">
                <a:tc>
                  <a:txBody>
                    <a:bodyPr/>
                    <a:lstStyle/>
                    <a:p>
                      <a:pPr algn="ctr">
                        <a:lnSpc>
                          <a:spcPct val="107000"/>
                        </a:lnSpc>
                        <a:spcAft>
                          <a:spcPts val="0"/>
                        </a:spcAft>
                      </a:pPr>
                      <a:r>
                        <a:rPr lang="fr-FR" sz="1400" b="1" dirty="0">
                          <a:effectLst/>
                          <a:latin typeface="GillSans Light" panose="020B0402020204020204" pitchFamily="34" charset="0"/>
                          <a:ea typeface="Calibri" panose="020F0502020204030204" pitchFamily="34" charset="0"/>
                          <a:cs typeface="Times New Roman" panose="02020603050405020304" pitchFamily="18" charset="0"/>
                        </a:rPr>
                        <a:t>Sous le niveau 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EEAF6"/>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72,1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8,4 %</a:t>
                      </a: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kern="1200" dirty="0" smtClean="0">
                          <a:solidFill>
                            <a:schemeClr val="tx1"/>
                          </a:solidFill>
                          <a:effectLst/>
                          <a:latin typeface="GillSans Light" panose="020B0402020204020204" pitchFamily="34" charset="0"/>
                          <a:ea typeface="+mn-ea"/>
                          <a:cs typeface="+mn-cs"/>
                        </a:rPr>
                        <a:t>5,8 %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11503" marR="1150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qui se situent à ce niveau ne manifestent pas les compétences mesurées par ce test en langue d’enseignement. Ces élèves sont en difficulté sur les connaissances et compétences du niveau 1.</a:t>
                      </a:r>
                    </a:p>
                  </a:txBody>
                  <a:tcPr marL="11503" marR="11503"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630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4544" y="1772816"/>
            <a:ext cx="10009112" cy="10760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p:txBody>
      </p:sp>
      <p:sp>
        <p:nvSpPr>
          <p:cNvPr id="6" name="Rectangle 5"/>
          <p:cNvSpPr/>
          <p:nvPr/>
        </p:nvSpPr>
        <p:spPr>
          <a:xfrm>
            <a:off x="3119347" y="1196752"/>
            <a:ext cx="2376264" cy="386324"/>
          </a:xfrm>
          <a:prstGeom prst="rect">
            <a:avLst/>
          </a:prstGeom>
          <a:solidFill>
            <a:srgbClr val="BBE4F1"/>
          </a:solidFill>
        </p:spPr>
        <p:txBody>
          <a:bodyPr wrap="square">
            <a:spAutoFit/>
          </a:bodyPr>
          <a:lstStyle/>
          <a:p>
            <a:pPr algn="ctr">
              <a:lnSpc>
                <a:spcPct val="115000"/>
              </a:lnSpc>
              <a:spcAft>
                <a:spcPts val="1000"/>
              </a:spcAft>
            </a:pPr>
            <a:r>
              <a:rPr lang="fr-FR" b="1" dirty="0">
                <a:latin typeface="Gill Sans MT" panose="020B0502020104020203" pitchFamily="34" charset="0"/>
                <a:ea typeface="Calibri" panose="020F0502020204030204" pitchFamily="34" charset="0"/>
                <a:cs typeface="Times New Roman" panose="02020603050405020304" pitchFamily="18" charset="0"/>
              </a:rPr>
              <a:t>Niveau </a:t>
            </a:r>
            <a:r>
              <a:rPr lang="fr-FR" b="1" dirty="0" smtClean="0">
                <a:latin typeface="Gill Sans MT" panose="020B0502020104020203" pitchFamily="34" charset="0"/>
                <a:ea typeface="Calibri" panose="020F0502020204030204" pitchFamily="34" charset="0"/>
                <a:cs typeface="Times New Roman" panose="02020603050405020304" pitchFamily="18" charset="0"/>
              </a:rPr>
              <a:t>1</a:t>
            </a:r>
            <a:endParaRPr lang="fr-FR" b="1" dirty="0">
              <a:latin typeface="Gill Sans MT" panose="020B0502020104020203"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523175" y="3135466"/>
            <a:ext cx="3568606" cy="584775"/>
          </a:xfrm>
          <a:prstGeom prst="rect">
            <a:avLst/>
          </a:prstGeom>
        </p:spPr>
        <p:txBody>
          <a:bodyPr wrap="none">
            <a:spAutoFit/>
          </a:bodyPr>
          <a:lstStyle/>
          <a:p>
            <a:pPr algn="ctr"/>
            <a:r>
              <a:rPr lang="fr-FR" sz="1600" b="1" dirty="0" smtClean="0">
                <a:latin typeface="Gill Sans MT" panose="020B0502020104020203" pitchFamily="34" charset="0"/>
              </a:rPr>
              <a:t>«Question :</a:t>
            </a:r>
          </a:p>
          <a:p>
            <a:pPr algn="ctr"/>
            <a:r>
              <a:rPr lang="fr-FR" sz="1600" b="1" dirty="0" smtClean="0">
                <a:latin typeface="Gill Sans MT" panose="020B0502020104020203" pitchFamily="34" charset="0"/>
              </a:rPr>
              <a:t>« Coche la case où tu vois un </a:t>
            </a:r>
            <a:r>
              <a:rPr lang="fr-FR" sz="1600" b="1" u="sng" dirty="0" smtClean="0">
                <a:latin typeface="Gill Sans MT" panose="020B0502020104020203" pitchFamily="34" charset="0"/>
              </a:rPr>
              <a:t>pied</a:t>
            </a:r>
            <a:r>
              <a:rPr lang="fr-FR" sz="1600" b="1" dirty="0" smtClean="0">
                <a:latin typeface="Gill Sans MT" panose="020B0502020104020203" pitchFamily="34" charset="0"/>
              </a:rPr>
              <a:t>. »</a:t>
            </a:r>
            <a:endParaRPr lang="fr-FR" sz="1600" b="1" dirty="0">
              <a:latin typeface="Gill Sans MT" panose="020B0502020104020203" pitchFamily="34" charset="0"/>
            </a:endParaRPr>
          </a:p>
        </p:txBody>
      </p:sp>
      <p:sp>
        <p:nvSpPr>
          <p:cNvPr id="13" name="Rectangle 25"/>
          <p:cNvSpPr>
            <a:spLocks noChangeArrowheads="1"/>
          </p:cNvSpPr>
          <p:nvPr/>
        </p:nvSpPr>
        <p:spPr bwMode="auto">
          <a:xfrm>
            <a:off x="37206" y="44624"/>
            <a:ext cx="910679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b="1" dirty="0" smtClean="0">
                <a:solidFill>
                  <a:srgbClr val="404040"/>
                </a:solidFill>
                <a:latin typeface="Gill Sans MT" panose="020B0502020104020203" pitchFamily="34" charset="0"/>
              </a:rPr>
              <a:t>Langue en fin de scolarité</a:t>
            </a:r>
          </a:p>
          <a:p>
            <a:pPr algn="just"/>
            <a:r>
              <a:rPr lang="fr-FR" dirty="0" smtClean="0">
                <a:solidFill>
                  <a:srgbClr val="404040"/>
                </a:solidFill>
                <a:latin typeface="Gill Sans MT" panose="020B0502020104020203" pitchFamily="34" charset="0"/>
              </a:rPr>
              <a:t>Exemples d’items de test (1/2)</a:t>
            </a:r>
          </a:p>
        </p:txBody>
      </p:sp>
      <p:pic>
        <p:nvPicPr>
          <p:cNvPr id="14" name="Image 13"/>
          <p:cNvPicPr/>
          <p:nvPr/>
        </p:nvPicPr>
        <p:blipFill rotWithShape="1">
          <a:blip r:embed="rId3" cstate="print">
            <a:extLst>
              <a:ext uri="{28A0092B-C50C-407E-A947-70E740481C1C}">
                <a14:useLocalDpi xmlns:a14="http://schemas.microsoft.com/office/drawing/2010/main"/>
              </a:ext>
            </a:extLst>
          </a:blip>
          <a:srcRect/>
          <a:stretch/>
        </p:blipFill>
        <p:spPr bwMode="auto">
          <a:xfrm>
            <a:off x="1682823" y="3891854"/>
            <a:ext cx="6408712" cy="1481363"/>
          </a:xfrm>
          <a:prstGeom prst="rect">
            <a:avLst/>
          </a:prstGeom>
          <a:ln>
            <a:noFill/>
          </a:ln>
          <a:extLst>
            <a:ext uri="{53640926-AAD7-44d8-BBD7-CCE9431645EC}">
              <a14:shadowObscured xmlns:a14="http://schemas.microsoft.com/office/drawing/2010/main" xmlns=""/>
            </a:ext>
          </a:extLst>
        </p:spPr>
      </p:pic>
      <p:sp>
        <p:nvSpPr>
          <p:cNvPr id="9" name="Rectangle 8"/>
          <p:cNvSpPr/>
          <p:nvPr/>
        </p:nvSpPr>
        <p:spPr>
          <a:xfrm>
            <a:off x="1089671" y="2132856"/>
            <a:ext cx="7001864" cy="830997"/>
          </a:xfrm>
          <a:prstGeom prst="rect">
            <a:avLst/>
          </a:prstGeom>
        </p:spPr>
        <p:txBody>
          <a:bodyPr wrap="square">
            <a:spAutoFit/>
          </a:bodyPr>
          <a:lstStyle/>
          <a:p>
            <a:pPr algn="ctr"/>
            <a:r>
              <a:rPr lang="fr-FR" sz="1600" dirty="0">
                <a:latin typeface="Gill Sans MT" panose="020B0502020104020203"/>
              </a:rPr>
              <a:t>Compétence : </a:t>
            </a:r>
            <a:r>
              <a:rPr lang="fr-FR" sz="1600" dirty="0" smtClean="0">
                <a:latin typeface="Gill Sans MT" panose="020B0502020104020203"/>
              </a:rPr>
              <a:t> décoder </a:t>
            </a:r>
            <a:r>
              <a:rPr lang="fr-FR" sz="1600" dirty="0">
                <a:latin typeface="Gill Sans MT" panose="020B0502020104020203"/>
              </a:rPr>
              <a:t>et reconnaître une information dans un mot </a:t>
            </a:r>
            <a:r>
              <a:rPr lang="fr-FR" sz="1600" dirty="0" smtClean="0">
                <a:latin typeface="Gill Sans MT" panose="020B0502020104020203"/>
              </a:rPr>
              <a:t>isolé</a:t>
            </a:r>
            <a:endParaRPr lang="fr-FR" sz="1600" dirty="0">
              <a:latin typeface="Gill Sans MT" panose="020B0502020104020203"/>
            </a:endParaRPr>
          </a:p>
          <a:p>
            <a:pPr algn="ctr"/>
            <a:endParaRPr lang="fr-FR" sz="1600" dirty="0">
              <a:latin typeface="Gill Sans MT" panose="020B0502020104020203"/>
            </a:endParaRPr>
          </a:p>
          <a:p>
            <a:pPr marL="177800" indent="-177800">
              <a:buSzPct val="70000"/>
              <a:buFont typeface="Wingdings" panose="05000000000000000000" pitchFamily="2" charset="2"/>
              <a:buChar char="Ø"/>
            </a:pPr>
            <a:endParaRPr lang="fr-FR" sz="1600" dirty="0" smtClean="0">
              <a:latin typeface="Gill Sans MT" panose="020B0502020104020203"/>
            </a:endParaRPr>
          </a:p>
        </p:txBody>
      </p:sp>
      <p:cxnSp>
        <p:nvCxnSpPr>
          <p:cNvPr id="12" name="Straight Connector 14"/>
          <p:cNvCxnSpPr/>
          <p:nvPr/>
        </p:nvCxnSpPr>
        <p:spPr>
          <a:xfrm>
            <a:off x="107504" y="692696"/>
            <a:ext cx="8856984" cy="0"/>
          </a:xfrm>
          <a:prstGeom prst="line">
            <a:avLst/>
          </a:prstGeom>
          <a:ln w="9525" cmpd="sng">
            <a:solidFill>
              <a:srgbClr val="F87268"/>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0619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4644008" y="2287464"/>
            <a:ext cx="5291521" cy="3755025"/>
          </a:xfrm>
          <a:prstGeom prst="rect">
            <a:avLst/>
          </a:prstGeom>
          <a:ln>
            <a:noFill/>
          </a:ln>
          <a:extLst>
            <a:ext uri="{53640926-AAD7-44d8-BBD7-CCE9431645EC}">
              <a14:shadowObscured xmlns:a14="http://schemas.microsoft.com/office/drawing/2010/main" xmlns=""/>
            </a:ext>
          </a:extLst>
        </p:spPr>
      </p:pic>
      <p:sp>
        <p:nvSpPr>
          <p:cNvPr id="10" name="Rectangle 9"/>
          <p:cNvSpPr/>
          <p:nvPr/>
        </p:nvSpPr>
        <p:spPr>
          <a:xfrm>
            <a:off x="-413953" y="1340768"/>
            <a:ext cx="10009112" cy="692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p:cNvSpPr/>
          <p:nvPr/>
        </p:nvSpPr>
        <p:spPr>
          <a:xfrm>
            <a:off x="3204288" y="836712"/>
            <a:ext cx="2376264" cy="386324"/>
          </a:xfrm>
          <a:prstGeom prst="rect">
            <a:avLst/>
          </a:prstGeom>
          <a:solidFill>
            <a:srgbClr val="5194BB"/>
          </a:solidFill>
        </p:spPr>
        <p:txBody>
          <a:bodyPr wrap="square">
            <a:spAutoFit/>
          </a:bodyPr>
          <a:lstStyle/>
          <a:p>
            <a:pPr algn="ctr">
              <a:lnSpc>
                <a:spcPct val="115000"/>
              </a:lnSpc>
              <a:spcAft>
                <a:spcPts val="1000"/>
              </a:spcAft>
            </a:pPr>
            <a:r>
              <a:rPr lang="fr-FR" b="1" dirty="0">
                <a:solidFill>
                  <a:schemeClr val="bg1"/>
                </a:solidFill>
                <a:latin typeface="Gill Sans MT" panose="020B0502020104020203" pitchFamily="34" charset="0"/>
                <a:ea typeface="Calibri" panose="020F0502020204030204" pitchFamily="34" charset="0"/>
                <a:cs typeface="Times New Roman" panose="02020603050405020304" pitchFamily="18" charset="0"/>
              </a:rPr>
              <a:t>Niveau </a:t>
            </a:r>
            <a:r>
              <a:rPr lang="fr-FR" b="1" dirty="0" smtClean="0">
                <a:solidFill>
                  <a:schemeClr val="bg1"/>
                </a:solidFill>
                <a:latin typeface="Gill Sans MT" panose="020B0502020104020203" pitchFamily="34" charset="0"/>
                <a:ea typeface="Calibri" panose="020F0502020204030204" pitchFamily="34" charset="0"/>
                <a:cs typeface="Times New Roman" panose="02020603050405020304" pitchFamily="18" charset="0"/>
              </a:rPr>
              <a:t>4</a:t>
            </a:r>
            <a:endParaRPr lang="fr-FR" b="1" dirty="0">
              <a:solidFill>
                <a:schemeClr val="bg1"/>
              </a:solidFill>
              <a:latin typeface="Gill Sans MT" panose="020B0502020104020203"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73688" y="1506270"/>
            <a:ext cx="7740640" cy="338554"/>
          </a:xfrm>
          <a:prstGeom prst="rect">
            <a:avLst/>
          </a:prstGeom>
        </p:spPr>
        <p:txBody>
          <a:bodyPr wrap="square">
            <a:spAutoFit/>
          </a:bodyPr>
          <a:lstStyle/>
          <a:p>
            <a:pPr marL="177800" indent="-177800">
              <a:buSzPct val="70000"/>
              <a:buFont typeface="Wingdings" panose="05000000000000000000" pitchFamily="2" charset="2"/>
              <a:buChar char="Ø"/>
            </a:pPr>
            <a:r>
              <a:rPr lang="fr-FR" sz="1600" dirty="0" smtClean="0">
                <a:latin typeface="Gill Sans MT" panose="020B0502020104020203" pitchFamily="34" charset="0"/>
              </a:rPr>
              <a:t>Compétence : lire un document pour interpréter et combiner des informations  </a:t>
            </a:r>
            <a:endParaRPr lang="fr-FR" sz="1600" dirty="0">
              <a:latin typeface="Gill Sans MT" panose="020B0502020104020203" pitchFamily="34" charset="0"/>
            </a:endParaRPr>
          </a:p>
        </p:txBody>
      </p:sp>
      <p:sp>
        <p:nvSpPr>
          <p:cNvPr id="13" name="Rectangle 25"/>
          <p:cNvSpPr>
            <a:spLocks noChangeArrowheads="1"/>
          </p:cNvSpPr>
          <p:nvPr/>
        </p:nvSpPr>
        <p:spPr bwMode="auto">
          <a:xfrm>
            <a:off x="37206" y="44624"/>
            <a:ext cx="910679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b="1" dirty="0">
                <a:solidFill>
                  <a:srgbClr val="404040"/>
                </a:solidFill>
                <a:latin typeface="Trebuchet MS" charset="0"/>
              </a:rPr>
              <a:t>Langue en </a:t>
            </a:r>
            <a:r>
              <a:rPr lang="fr-FR" b="1" dirty="0" smtClean="0">
                <a:solidFill>
                  <a:srgbClr val="404040"/>
                </a:solidFill>
                <a:latin typeface="Trebuchet MS" charset="0"/>
              </a:rPr>
              <a:t>fin de </a:t>
            </a:r>
            <a:r>
              <a:rPr lang="fr-FR" b="1" dirty="0">
                <a:solidFill>
                  <a:srgbClr val="404040"/>
                </a:solidFill>
                <a:latin typeface="Trebuchet MS" charset="0"/>
              </a:rPr>
              <a:t>scolarité</a:t>
            </a:r>
          </a:p>
          <a:p>
            <a:pPr algn="just"/>
            <a:r>
              <a:rPr lang="fr-FR" dirty="0" smtClean="0">
                <a:solidFill>
                  <a:srgbClr val="404040"/>
                </a:solidFill>
                <a:latin typeface="Trebuchet MS" charset="0"/>
              </a:rPr>
              <a:t>Exemples d’items de test (2/2)</a:t>
            </a:r>
          </a:p>
        </p:txBody>
      </p:sp>
      <p:pic>
        <p:nvPicPr>
          <p:cNvPr id="15" name="Image 1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bwMode="auto">
          <a:xfrm>
            <a:off x="0" y="2287464"/>
            <a:ext cx="5639997" cy="2149647"/>
          </a:xfrm>
          <a:prstGeom prst="rect">
            <a:avLst/>
          </a:prstGeom>
          <a:ln>
            <a:noFill/>
          </a:ln>
          <a:extLst>
            <a:ext uri="{53640926-AAD7-44d8-BBD7-CCE9431645EC}">
              <a14:shadowObscured xmlns:a14="http://schemas.microsoft.com/office/drawing/2010/main" xmlns=""/>
            </a:ext>
          </a:extLst>
        </p:spPr>
      </p:pic>
      <p:pic>
        <p:nvPicPr>
          <p:cNvPr id="5" name="Image 4"/>
          <p:cNvPicPr>
            <a:picLocks noChangeAspect="1"/>
          </p:cNvPicPr>
          <p:nvPr/>
        </p:nvPicPr>
        <p:blipFill>
          <a:blip r:embed="rId5"/>
          <a:stretch>
            <a:fillRect/>
          </a:stretch>
        </p:blipFill>
        <p:spPr>
          <a:xfrm>
            <a:off x="323529" y="4471539"/>
            <a:ext cx="4608512" cy="1818935"/>
          </a:xfrm>
          <a:prstGeom prst="rect">
            <a:avLst/>
          </a:prstGeom>
        </p:spPr>
      </p:pic>
      <p:cxnSp>
        <p:nvCxnSpPr>
          <p:cNvPr id="12" name="Straight Connector 14"/>
          <p:cNvCxnSpPr/>
          <p:nvPr/>
        </p:nvCxnSpPr>
        <p:spPr>
          <a:xfrm>
            <a:off x="107504" y="692696"/>
            <a:ext cx="8856984" cy="0"/>
          </a:xfrm>
          <a:prstGeom prst="line">
            <a:avLst/>
          </a:prstGeom>
          <a:ln w="9525" cmpd="sng">
            <a:solidFill>
              <a:srgbClr val="F87268"/>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006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ChangeArrowheads="1"/>
          </p:cNvSpPr>
          <p:nvPr/>
        </p:nvSpPr>
        <p:spPr bwMode="auto">
          <a:xfrm>
            <a:off x="37206" y="0"/>
            <a:ext cx="91067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sz="2400" dirty="0" smtClean="0">
                <a:solidFill>
                  <a:srgbClr val="404040"/>
                </a:solidFill>
                <a:latin typeface="Gill Sans MT" panose="020B0502020104020203" pitchFamily="34" charset="0"/>
              </a:rPr>
              <a:t>Mathématiques en fin de scolarité</a:t>
            </a:r>
            <a:endParaRPr lang="fr-FR" sz="2400" dirty="0">
              <a:solidFill>
                <a:srgbClr val="404040"/>
              </a:solidFill>
              <a:latin typeface="Gill Sans MT" panose="020B0502020104020203" pitchFamily="34"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398800017"/>
              </p:ext>
            </p:extLst>
          </p:nvPr>
        </p:nvGraphicFramePr>
        <p:xfrm>
          <a:off x="338746" y="692696"/>
          <a:ext cx="8503714" cy="5689940"/>
        </p:xfrm>
        <a:graphic>
          <a:graphicData uri="http://schemas.openxmlformats.org/drawingml/2006/table">
            <a:tbl>
              <a:tblPr firstRow="1" firstCol="1" bandRow="1"/>
              <a:tblGrid>
                <a:gridCol w="880912"/>
                <a:gridCol w="689475"/>
                <a:gridCol w="1306346"/>
                <a:gridCol w="1121253"/>
                <a:gridCol w="4505728"/>
              </a:tblGrid>
              <a:tr h="610357">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Niveaux</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Scores minimums des élèves</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Répartition internationale des élèves dans les niveaux de l’échelle</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smtClean="0">
                          <a:effectLst/>
                          <a:latin typeface="GillSans Light" panose="020B0402020204020204" pitchFamily="34" charset="0"/>
                          <a:ea typeface="Calibri" panose="020F0502020204030204" pitchFamily="34" charset="0"/>
                          <a:cs typeface="Times New Roman" panose="02020603050405020304" pitchFamily="18" charset="0"/>
                        </a:rPr>
                        <a:t>Répartition nationale des élèves malgaches dans les niveaux de l’échelle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lnSpc>
                          <a:spcPct val="107000"/>
                        </a:lnSpc>
                        <a:spcAft>
                          <a:spcPts val="0"/>
                        </a:spcAft>
                      </a:pPr>
                      <a:r>
                        <a:rPr lang="fr-FR" sz="1200" b="1" dirty="0">
                          <a:effectLst/>
                          <a:latin typeface="GillSans Light" panose="020B0402020204020204" pitchFamily="34" charset="0"/>
                          <a:ea typeface="Calibri" panose="020F0502020204030204" pitchFamily="34" charset="0"/>
                          <a:cs typeface="Times New Roman" panose="02020603050405020304" pitchFamily="18" charset="0"/>
                        </a:rPr>
                        <a:t>Description des compétences</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r>
              <a:tr h="879017">
                <a:tc>
                  <a:txBody>
                    <a:bodyPr/>
                    <a:lstStyle/>
                    <a:p>
                      <a:pPr algn="ctr">
                        <a:lnSpc>
                          <a:spcPct val="107000"/>
                        </a:lnSpc>
                        <a:spcAft>
                          <a:spcPts val="80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a:t>
                      </a:r>
                      <a:r>
                        <a:rPr lang="fr-FR" sz="1400" b="0" baseline="0" dirty="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3</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156D37"/>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609,6</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14,7 %</a:t>
                      </a: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4,7 %,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sont en mesure de répondre à des questions d’arithmétique et de mesure nécessitant d’analyser des situations, généralement présentées sous forme d’un texte court de deux à trois lignes, pour dégager la ou les procédures à mobiliser. En arithmétique, ils peuvent résoudre des problèmes impliquant des fractions ou des nombres décimaux. </a:t>
                      </a:r>
                    </a:p>
                  </a:txBody>
                  <a:tcPr marL="9139" marR="9139"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886204">
                <a:tc>
                  <a:txBody>
                    <a:bodyPr/>
                    <a:lstStyle/>
                    <a:p>
                      <a:pPr algn="ctr">
                        <a:lnSpc>
                          <a:spcPct val="107000"/>
                        </a:lnSpc>
                        <a:spcAft>
                          <a:spcPts val="80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a:t>
                      </a:r>
                      <a:r>
                        <a:rPr lang="fr-FR" sz="1400" b="0" baseline="0" dirty="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2</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37CD7E"/>
                    </a:solidFill>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521,5</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26,3 %</a:t>
                      </a: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16,0 %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Calibri" panose="020F0502020204030204" pitchFamily="34" charset="0"/>
                        </a:rPr>
                        <a:t>Les élèves sont en </a:t>
                      </a:r>
                      <a:r>
                        <a:rPr lang="fr-FR" sz="1400" dirty="0" smtClean="0">
                          <a:effectLst/>
                          <a:latin typeface="GillSans Light" panose="020B0402020204020204" pitchFamily="34" charset="0"/>
                          <a:ea typeface="Calibri" panose="020F0502020204030204" pitchFamily="34" charset="0"/>
                          <a:cs typeface="Calibri" panose="020F0502020204030204" pitchFamily="34" charset="0"/>
                        </a:rPr>
                        <a:t>mesure </a:t>
                      </a:r>
                      <a:r>
                        <a:rPr lang="fr-FR" sz="1400" dirty="0">
                          <a:effectLst/>
                          <a:latin typeface="GillSans Light" panose="020B0402020204020204" pitchFamily="34" charset="0"/>
                          <a:ea typeface="Calibri" panose="020F0502020204030204" pitchFamily="34" charset="0"/>
                          <a:cs typeface="Calibri" panose="020F0502020204030204" pitchFamily="34" charset="0"/>
                        </a:rPr>
                        <a:t>de répondre à des questions brèves d’arithmétique, de mesure et de géométrie recourant aux trois processus évalués : connaître, appliquer et raisonner. Certaines questions font appel à une connaissance factuelle ou à une procédure spécifique ; d’autres nécessitent d’analyser la situation pour déterminer l’approche pertinente.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30845">
                <a:tc gridSpan="5">
                  <a:txBody>
                    <a:bodyPr/>
                    <a:lstStyle/>
                    <a:p>
                      <a:pPr algn="just">
                        <a:lnSpc>
                          <a:spcPct val="100000"/>
                        </a:lnSpc>
                        <a:spcAft>
                          <a:spcPts val="0"/>
                        </a:spcAft>
                      </a:pPr>
                      <a:r>
                        <a:rPr lang="fr-FR" sz="1400" b="1" dirty="0">
                          <a:solidFill>
                            <a:srgbClr val="000000"/>
                          </a:solidFill>
                          <a:effectLst/>
                          <a:latin typeface="GillSans Light" panose="020B0402020204020204" pitchFamily="34" charset="0"/>
                          <a:ea typeface="Calibri" panose="020F0502020204030204" pitchFamily="34" charset="0"/>
                          <a:cs typeface="Calibri" panose="020F0502020204030204" pitchFamily="34" charset="0"/>
                        </a:rPr>
                        <a:t>Seuil « suffisant » de compétences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4775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655383">
                <a:tc>
                  <a:txBody>
                    <a:bodyPr/>
                    <a:lstStyle/>
                    <a:p>
                      <a:pPr algn="ctr">
                        <a:lnSpc>
                          <a:spcPct val="107000"/>
                        </a:lnSpc>
                        <a:spcAft>
                          <a:spcPts val="800"/>
                        </a:spcAft>
                      </a:pPr>
                      <a:r>
                        <a:rPr lang="fr-FR" sz="1400" b="1"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Niveau</a:t>
                      </a:r>
                      <a:r>
                        <a:rPr lang="fr-FR" sz="1400" b="0" baseline="0" dirty="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rPr>
                        <a:t> </a:t>
                      </a:r>
                      <a:r>
                        <a:rPr lang="fr-FR" sz="1400" b="1" dirty="0" smtClean="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89DD75"/>
                    </a:solidFill>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433,3</a:t>
                      </a:r>
                    </a:p>
                  </a:txBody>
                  <a:tcPr marL="9139" marR="9139"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31,8 %</a:t>
                      </a: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41,2 %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Calibri" panose="020F0502020204030204" pitchFamily="34" charset="0"/>
                        </a:rPr>
                        <a:t>Les élèves peuvent répondre à des questions très brèves, faisant explicitement appel à une connaissance factuelle ou à une procédure spécifique. En arithmétique, ils sont capables d’effectuer les quatre opérations de base avec des nombres entiers et pouvant nécessiter un calcul écrit avec retenue.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482610">
                <a:tc>
                  <a:txBody>
                    <a:bodyPr/>
                    <a:lstStyle/>
                    <a:p>
                      <a:pPr algn="ctr">
                        <a:lnSpc>
                          <a:spcPct val="107000"/>
                        </a:lnSpc>
                        <a:spcAft>
                          <a:spcPts val="0"/>
                        </a:spcAft>
                      </a:pPr>
                      <a:r>
                        <a:rPr lang="fr-FR" sz="1400" b="1" dirty="0">
                          <a:effectLst/>
                          <a:latin typeface="GillSans Light" panose="020B0402020204020204" pitchFamily="34" charset="0"/>
                          <a:ea typeface="Calibri" panose="020F0502020204030204" pitchFamily="34" charset="0"/>
                          <a:cs typeface="Times New Roman" panose="02020603050405020304" pitchFamily="18" charset="0"/>
                        </a:rPr>
                        <a:t>Sous le niveau 1</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CFF99"/>
                    </a:solidFill>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68,1</a:t>
                      </a:r>
                    </a:p>
                  </a:txBody>
                  <a:tcPr marL="9139" marR="9139" marT="0" marB="0" anchor="b">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a:effectLst/>
                          <a:latin typeface="GillSans Light" panose="020B0402020204020204" pitchFamily="34" charset="0"/>
                          <a:ea typeface="Calibri" panose="020F0502020204030204" pitchFamily="34" charset="0"/>
                          <a:cs typeface="Times New Roman" panose="02020603050405020304" pitchFamily="18" charset="0"/>
                        </a:rPr>
                        <a:t>27,2 %</a:t>
                      </a: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07000"/>
                        </a:lnSpc>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38,2 %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9139" marR="913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just">
                        <a:lnSpc>
                          <a:spcPct val="100000"/>
                        </a:lnSpc>
                        <a:spcAft>
                          <a:spcPts val="0"/>
                        </a:spcAft>
                      </a:pPr>
                      <a:r>
                        <a:rPr lang="fr-FR" sz="1400" dirty="0">
                          <a:effectLst/>
                          <a:latin typeface="GillSans Light" panose="020B0402020204020204" pitchFamily="34" charset="0"/>
                          <a:ea typeface="Calibri" panose="020F0502020204030204" pitchFamily="34" charset="0"/>
                          <a:cs typeface="Times New Roman" panose="02020603050405020304" pitchFamily="18" charset="0"/>
                        </a:rPr>
                        <a:t>Les élèves qui se situent à ce niveau ne manifestent pas les compétences mesurées par ce test dans la langue de scolarisation. Ces élèves sont en difficultés sur les connaissances et compétences du niveau 1.</a:t>
                      </a:r>
                    </a:p>
                  </a:txBody>
                  <a:tcPr marL="9139" marR="9139" marT="0"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26132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4544" y="1772816"/>
            <a:ext cx="10009112" cy="936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p:cNvSpPr/>
          <p:nvPr/>
        </p:nvSpPr>
        <p:spPr>
          <a:xfrm>
            <a:off x="5616116" y="1196752"/>
            <a:ext cx="2376264" cy="386324"/>
          </a:xfrm>
          <a:prstGeom prst="rect">
            <a:avLst/>
          </a:prstGeom>
          <a:solidFill>
            <a:srgbClr val="70AD47"/>
          </a:solidFill>
        </p:spPr>
        <p:txBody>
          <a:bodyPr wrap="square">
            <a:spAutoFit/>
          </a:bodyPr>
          <a:lstStyle/>
          <a:p>
            <a:pPr algn="ctr">
              <a:lnSpc>
                <a:spcPct val="115000"/>
              </a:lnSpc>
              <a:spcAft>
                <a:spcPts val="1000"/>
              </a:spcAft>
            </a:pPr>
            <a:r>
              <a:rPr lang="fr-FR" b="1" dirty="0">
                <a:solidFill>
                  <a:schemeClr val="bg1"/>
                </a:solidFill>
                <a:latin typeface="Gill Sans MT" panose="020B0502020104020203" pitchFamily="34" charset="0"/>
                <a:ea typeface="Calibri" panose="020F0502020204030204" pitchFamily="34" charset="0"/>
                <a:cs typeface="Times New Roman" panose="02020603050405020304" pitchFamily="18" charset="0"/>
              </a:rPr>
              <a:t>Niveau 3</a:t>
            </a:r>
          </a:p>
        </p:txBody>
      </p:sp>
      <p:sp>
        <p:nvSpPr>
          <p:cNvPr id="6" name="Rectangle 5"/>
          <p:cNvSpPr/>
          <p:nvPr/>
        </p:nvSpPr>
        <p:spPr>
          <a:xfrm>
            <a:off x="863589" y="1196752"/>
            <a:ext cx="2376264" cy="386324"/>
          </a:xfrm>
          <a:prstGeom prst="rect">
            <a:avLst/>
          </a:prstGeom>
          <a:solidFill>
            <a:srgbClr val="C5E0B3"/>
          </a:solidFill>
        </p:spPr>
        <p:txBody>
          <a:bodyPr wrap="square">
            <a:spAutoFit/>
          </a:bodyPr>
          <a:lstStyle/>
          <a:p>
            <a:pPr algn="ctr">
              <a:lnSpc>
                <a:spcPct val="115000"/>
              </a:lnSpc>
              <a:spcAft>
                <a:spcPts val="1000"/>
              </a:spcAft>
            </a:pPr>
            <a:r>
              <a:rPr lang="fr-FR" b="1" dirty="0">
                <a:latin typeface="Gill Sans MT" panose="020B0502020104020203" pitchFamily="34" charset="0"/>
                <a:ea typeface="Calibri" panose="020F0502020204030204" pitchFamily="34" charset="0"/>
                <a:cs typeface="Times New Roman" panose="02020603050405020304" pitchFamily="18" charset="0"/>
              </a:rPr>
              <a:t>Niveau </a:t>
            </a:r>
            <a:r>
              <a:rPr lang="fr-FR" b="1" dirty="0" smtClean="0">
                <a:latin typeface="Gill Sans MT" panose="020B0502020104020203" pitchFamily="34" charset="0"/>
                <a:ea typeface="Calibri" panose="020F0502020204030204" pitchFamily="34" charset="0"/>
                <a:cs typeface="Times New Roman" panose="02020603050405020304" pitchFamily="18" charset="0"/>
              </a:rPr>
              <a:t>1</a:t>
            </a:r>
            <a:endParaRPr lang="fr-FR" b="1" dirty="0">
              <a:latin typeface="Gill Sans MT" panose="020B0502020104020203"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54896" y="1982743"/>
            <a:ext cx="3960000" cy="584775"/>
          </a:xfrm>
          <a:prstGeom prst="rect">
            <a:avLst/>
          </a:prstGeom>
        </p:spPr>
        <p:txBody>
          <a:bodyPr wrap="square">
            <a:spAutoFit/>
          </a:bodyPr>
          <a:lstStyle/>
          <a:p>
            <a:pPr marL="177800" indent="-177800">
              <a:buSzPct val="70000"/>
              <a:buFont typeface="Wingdings" panose="05000000000000000000" pitchFamily="2" charset="2"/>
              <a:buChar char="Ø"/>
            </a:pPr>
            <a:r>
              <a:rPr lang="fr-FR" sz="1600" dirty="0" smtClean="0">
                <a:latin typeface="Gill Sans MT" panose="020B0502020104020203" pitchFamily="34" charset="0"/>
              </a:rPr>
              <a:t>Compétence : connaître les unités de mesure de la vie courante</a:t>
            </a:r>
            <a:endParaRPr lang="fr-FR" sz="1600" dirty="0">
              <a:latin typeface="Gill Sans MT" panose="020B0502020104020203" pitchFamily="34" charset="0"/>
            </a:endParaRPr>
          </a:p>
        </p:txBody>
      </p:sp>
      <p:sp>
        <p:nvSpPr>
          <p:cNvPr id="8" name="Rectangle 7"/>
          <p:cNvSpPr/>
          <p:nvPr/>
        </p:nvSpPr>
        <p:spPr>
          <a:xfrm>
            <a:off x="56238" y="2946444"/>
            <a:ext cx="3996525" cy="830997"/>
          </a:xfrm>
          <a:prstGeom prst="rect">
            <a:avLst/>
          </a:prstGeom>
        </p:spPr>
        <p:txBody>
          <a:bodyPr wrap="square">
            <a:spAutoFit/>
          </a:bodyPr>
          <a:lstStyle/>
          <a:p>
            <a:pPr algn="ctr"/>
            <a:r>
              <a:rPr lang="fr-FR" sz="1600" b="1" dirty="0">
                <a:latin typeface="Gill Sans MT" panose="020B0502020104020203" pitchFamily="34" charset="0"/>
              </a:rPr>
              <a:t>Question : </a:t>
            </a:r>
            <a:endParaRPr lang="fr-FR" sz="1600" b="1" dirty="0" smtClean="0">
              <a:latin typeface="Gill Sans MT" panose="020B0502020104020203" pitchFamily="34" charset="0"/>
            </a:endParaRPr>
          </a:p>
          <a:p>
            <a:pPr algn="ctr"/>
            <a:r>
              <a:rPr lang="fr-FR" sz="1600" b="1" dirty="0" smtClean="0">
                <a:latin typeface="Gill Sans MT" panose="020B0502020104020203" pitchFamily="34" charset="0"/>
              </a:rPr>
              <a:t>« Quelle unité utilises-tu pour mesurer la longueur de la salle de classe ? »</a:t>
            </a:r>
            <a:endParaRPr lang="fr-FR" sz="1600" b="1" dirty="0">
              <a:latin typeface="Gill Sans MT" panose="020B0502020104020203" pitchFamily="34" charset="0"/>
            </a:endParaRPr>
          </a:p>
        </p:txBody>
      </p:sp>
      <p:sp>
        <p:nvSpPr>
          <p:cNvPr id="9" name="Rectangle 8"/>
          <p:cNvSpPr/>
          <p:nvPr/>
        </p:nvSpPr>
        <p:spPr>
          <a:xfrm>
            <a:off x="4898361" y="1966714"/>
            <a:ext cx="4392488" cy="1107996"/>
          </a:xfrm>
          <a:prstGeom prst="rect">
            <a:avLst/>
          </a:prstGeom>
        </p:spPr>
        <p:txBody>
          <a:bodyPr wrap="square">
            <a:spAutoFit/>
          </a:bodyPr>
          <a:lstStyle/>
          <a:p>
            <a:r>
              <a:rPr lang="fr-FR" sz="1600" dirty="0">
                <a:latin typeface="Gill Sans MT" panose="020B0502020104020203"/>
              </a:rPr>
              <a:t>Compétence : raisonner sur un calcul pré algébrique </a:t>
            </a:r>
          </a:p>
          <a:p>
            <a:r>
              <a:rPr lang="fr-FR" sz="1600" dirty="0">
                <a:latin typeface="Gill Sans MT" panose="020B0502020104020203"/>
              </a:rPr>
              <a:t> </a:t>
            </a:r>
          </a:p>
          <a:p>
            <a:pPr marL="177800" indent="-177800">
              <a:buSzPct val="70000"/>
              <a:buFont typeface="Wingdings" panose="05000000000000000000" pitchFamily="2" charset="2"/>
              <a:buChar char="Ø"/>
            </a:pPr>
            <a:endParaRPr lang="fr-FR" sz="1600" dirty="0">
              <a:latin typeface="Gill Sans MT" panose="020B0502020104020203"/>
            </a:endParaRPr>
          </a:p>
        </p:txBody>
      </p:sp>
      <p:sp>
        <p:nvSpPr>
          <p:cNvPr id="11" name="Rectangle 10"/>
          <p:cNvSpPr/>
          <p:nvPr/>
        </p:nvSpPr>
        <p:spPr>
          <a:xfrm>
            <a:off x="4766644" y="2877645"/>
            <a:ext cx="4377356" cy="830997"/>
          </a:xfrm>
          <a:prstGeom prst="rect">
            <a:avLst/>
          </a:prstGeom>
        </p:spPr>
        <p:txBody>
          <a:bodyPr wrap="square">
            <a:spAutoFit/>
          </a:bodyPr>
          <a:lstStyle/>
          <a:p>
            <a:pPr algn="ctr"/>
            <a:r>
              <a:rPr lang="fr-FR" sz="1600" b="1" dirty="0">
                <a:latin typeface="Gill Sans MT" panose="020B0502020104020203" pitchFamily="34" charset="0"/>
              </a:rPr>
              <a:t>Question </a:t>
            </a:r>
            <a:r>
              <a:rPr lang="fr-FR" sz="1600" b="1" dirty="0" smtClean="0">
                <a:latin typeface="Gill Sans MT" panose="020B0502020104020203" pitchFamily="34" charset="0"/>
              </a:rPr>
              <a:t>:</a:t>
            </a:r>
          </a:p>
          <a:p>
            <a:pPr algn="ctr"/>
            <a:r>
              <a:rPr lang="fr-FR" sz="1600" b="1" dirty="0" smtClean="0">
                <a:latin typeface="Gill Sans MT" panose="020B0502020104020203" pitchFamily="34" charset="0"/>
              </a:rPr>
              <a:t>« On multiplie un nombre par 3, on ajoute 100 on obtient 790. Quel est ce nombre ? »</a:t>
            </a:r>
          </a:p>
        </p:txBody>
      </p:sp>
      <p:sp>
        <p:nvSpPr>
          <p:cNvPr id="13" name="Rectangle 25"/>
          <p:cNvSpPr>
            <a:spLocks noChangeArrowheads="1"/>
          </p:cNvSpPr>
          <p:nvPr/>
        </p:nvSpPr>
        <p:spPr bwMode="auto">
          <a:xfrm>
            <a:off x="37206" y="44624"/>
            <a:ext cx="910679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lang="fr-FR" b="1" dirty="0" smtClean="0">
                <a:solidFill>
                  <a:srgbClr val="404040"/>
                </a:solidFill>
                <a:latin typeface="Trebuchet MS" charset="0"/>
              </a:rPr>
              <a:t>Mathématiques </a:t>
            </a:r>
            <a:r>
              <a:rPr lang="fr-FR" b="1" dirty="0">
                <a:solidFill>
                  <a:srgbClr val="404040"/>
                </a:solidFill>
                <a:latin typeface="Trebuchet MS" charset="0"/>
              </a:rPr>
              <a:t>en </a:t>
            </a:r>
            <a:r>
              <a:rPr lang="fr-FR" b="1" dirty="0" smtClean="0">
                <a:solidFill>
                  <a:srgbClr val="404040"/>
                </a:solidFill>
                <a:latin typeface="Trebuchet MS" charset="0"/>
              </a:rPr>
              <a:t>fin de </a:t>
            </a:r>
            <a:r>
              <a:rPr lang="fr-FR" b="1" dirty="0">
                <a:solidFill>
                  <a:srgbClr val="404040"/>
                </a:solidFill>
                <a:latin typeface="Trebuchet MS" charset="0"/>
              </a:rPr>
              <a:t>scolarité</a:t>
            </a:r>
          </a:p>
          <a:p>
            <a:pPr algn="just"/>
            <a:r>
              <a:rPr lang="fr-FR" dirty="0" smtClean="0">
                <a:solidFill>
                  <a:srgbClr val="404040"/>
                </a:solidFill>
                <a:latin typeface="Trebuchet MS" charset="0"/>
              </a:rPr>
              <a:t>Exemples d’items de test</a:t>
            </a:r>
          </a:p>
        </p:txBody>
      </p:sp>
      <p:pic>
        <p:nvPicPr>
          <p:cNvPr id="15" name="Image 1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5616116" y="3883114"/>
            <a:ext cx="1764195" cy="1666507"/>
          </a:xfrm>
          <a:prstGeom prst="rect">
            <a:avLst/>
          </a:prstGeom>
          <a:noFill/>
          <a:ln>
            <a:noFill/>
          </a:ln>
        </p:spPr>
      </p:pic>
      <p:pic>
        <p:nvPicPr>
          <p:cNvPr id="3" name="Image 2"/>
          <p:cNvPicPr>
            <a:picLocks noChangeAspect="1"/>
          </p:cNvPicPr>
          <p:nvPr/>
        </p:nvPicPr>
        <p:blipFill>
          <a:blip r:embed="rId4"/>
          <a:stretch>
            <a:fillRect/>
          </a:stretch>
        </p:blipFill>
        <p:spPr>
          <a:xfrm>
            <a:off x="863589" y="4014965"/>
            <a:ext cx="2381816" cy="1466636"/>
          </a:xfrm>
          <a:prstGeom prst="rect">
            <a:avLst/>
          </a:prstGeom>
        </p:spPr>
      </p:pic>
      <p:cxnSp>
        <p:nvCxnSpPr>
          <p:cNvPr id="12" name="Straight Connector 11"/>
          <p:cNvCxnSpPr/>
          <p:nvPr/>
        </p:nvCxnSpPr>
        <p:spPr>
          <a:xfrm>
            <a:off x="107504" y="692696"/>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4495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0" y="72008"/>
            <a:ext cx="9144000" cy="548680"/>
          </a:xfrm>
        </p:spPr>
        <p:txBody>
          <a:bodyPr>
            <a:noAutofit/>
          </a:bodyPr>
          <a:lstStyle/>
          <a:p>
            <a:r>
              <a:rPr lang="fr-FR" sz="2000" b="1" dirty="0" smtClean="0">
                <a:latin typeface="GillSans Light" panose="020B0402020204020204" pitchFamily="34" charset="0"/>
              </a:rPr>
              <a:t>Les résultats des élèves malgaches en fin </a:t>
            </a:r>
            <a:r>
              <a:rPr lang="fr-FR" sz="2000" b="1" dirty="0">
                <a:latin typeface="GillSans Light" panose="020B0402020204020204" pitchFamily="34" charset="0"/>
              </a:rPr>
              <a:t>de </a:t>
            </a:r>
            <a:r>
              <a:rPr lang="fr-FR" sz="2000" b="1" dirty="0" smtClean="0">
                <a:latin typeface="GillSans Light" panose="020B0402020204020204" pitchFamily="34" charset="0"/>
              </a:rPr>
              <a:t>scolarité comparativement </a:t>
            </a:r>
            <a:br>
              <a:rPr lang="fr-FR" sz="2000" b="1" dirty="0" smtClean="0">
                <a:latin typeface="GillSans Light" panose="020B0402020204020204" pitchFamily="34" charset="0"/>
              </a:rPr>
            </a:br>
            <a:r>
              <a:rPr lang="fr-FR" sz="2000" b="1" dirty="0" smtClean="0">
                <a:latin typeface="GillSans Light" panose="020B0402020204020204" pitchFamily="34" charset="0"/>
              </a:rPr>
              <a:t>aux autres pays PASEC</a:t>
            </a:r>
            <a:r>
              <a:rPr lang="fr-FR" sz="2000" b="1" i="1" dirty="0" smtClean="0">
                <a:latin typeface="GillSans Light" panose="020B0402020204020204" pitchFamily="34" charset="0"/>
              </a:rPr>
              <a:t>2014</a:t>
            </a:r>
            <a:endParaRPr lang="fr-FR" sz="2000" b="1" i="1" dirty="0">
              <a:latin typeface="GillSans Light" panose="020B0402020204020204" pitchFamily="34" charset="0"/>
            </a:endParaRPr>
          </a:p>
        </p:txBody>
      </p:sp>
      <p:pic>
        <p:nvPicPr>
          <p:cNvPr id="8" name="Image 7"/>
          <p:cNvPicPr/>
          <p:nvPr/>
        </p:nvPicPr>
        <p:blipFill rotWithShape="1">
          <a:blip r:embed="rId3"/>
          <a:srcRect l="61717" t="88805" r="11195" b="4030"/>
          <a:stretch/>
        </p:blipFill>
        <p:spPr bwMode="auto">
          <a:xfrm>
            <a:off x="2123728" y="6165304"/>
            <a:ext cx="5759450" cy="427355"/>
          </a:xfrm>
          <a:prstGeom prst="rect">
            <a:avLst/>
          </a:prstGeom>
          <a:ln>
            <a:noFill/>
          </a:ln>
          <a:extLst>
            <a:ext uri="{53640926-AAD7-44D8-BBD7-CCE9431645EC}">
              <a14:shadowObscured xmlns:a14="http://schemas.microsoft.com/office/drawing/2010/main"/>
            </a:ext>
          </a:extLst>
        </p:spPr>
      </p:pic>
      <p:pic>
        <p:nvPicPr>
          <p:cNvPr id="4" name="Image 3"/>
          <p:cNvPicPr>
            <a:picLocks noChangeAspect="1"/>
          </p:cNvPicPr>
          <p:nvPr/>
        </p:nvPicPr>
        <p:blipFill>
          <a:blip r:embed="rId4"/>
          <a:stretch>
            <a:fillRect/>
          </a:stretch>
        </p:blipFill>
        <p:spPr>
          <a:xfrm>
            <a:off x="481012" y="647700"/>
            <a:ext cx="8181975" cy="5562600"/>
          </a:xfrm>
          <a:prstGeom prst="rect">
            <a:avLst/>
          </a:prstGeom>
        </p:spPr>
      </p:pic>
      <p:sp>
        <p:nvSpPr>
          <p:cNvPr id="2" name="Ellipse 1"/>
          <p:cNvSpPr/>
          <p:nvPr/>
        </p:nvSpPr>
        <p:spPr>
          <a:xfrm>
            <a:off x="323528" y="3356992"/>
            <a:ext cx="1152128" cy="5040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15367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5624" y="34702"/>
            <a:ext cx="8229600" cy="1143000"/>
          </a:xfrm>
        </p:spPr>
        <p:txBody>
          <a:bodyPr>
            <a:noAutofit/>
          </a:bodyPr>
          <a:lstStyle/>
          <a:p>
            <a:r>
              <a:rPr lang="fr-FR" sz="2000" b="1" dirty="0">
                <a:latin typeface="GillSans Light" panose="020B0402020204020204" pitchFamily="34" charset="0"/>
              </a:rPr>
              <a:t>Comparaison des scores moyens </a:t>
            </a:r>
            <a:r>
              <a:rPr lang="fr-FR" sz="2000" b="1" dirty="0" smtClean="0">
                <a:latin typeface="GillSans Light" panose="020B0402020204020204" pitchFamily="34" charset="0"/>
              </a:rPr>
              <a:t>de Madagascar en lecture et </a:t>
            </a:r>
            <a:r>
              <a:rPr lang="fr-FR" sz="2000" b="1" dirty="0">
                <a:latin typeface="GillSans Light" panose="020B0402020204020204" pitchFamily="34" charset="0"/>
              </a:rPr>
              <a:t>en mathématiques avec les autres </a:t>
            </a:r>
            <a:r>
              <a:rPr lang="fr-FR" sz="2000" b="1" dirty="0" smtClean="0">
                <a:latin typeface="GillSans Light" panose="020B0402020204020204" pitchFamily="34" charset="0"/>
              </a:rPr>
              <a:t>pays</a:t>
            </a:r>
            <a:endParaRPr lang="fr-FR" sz="2000" b="1" dirty="0">
              <a:latin typeface="GillSans Light" panose="020B0402020204020204"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011695909"/>
              </p:ext>
            </p:extLst>
          </p:nvPr>
        </p:nvGraphicFramePr>
        <p:xfrm>
          <a:off x="611560" y="1556792"/>
          <a:ext cx="8075240" cy="4413893"/>
        </p:xfrm>
        <a:graphic>
          <a:graphicData uri="http://schemas.openxmlformats.org/drawingml/2006/table">
            <a:tbl>
              <a:tblPr firstRow="1" firstCol="1" bandRow="1"/>
              <a:tblGrid>
                <a:gridCol w="1914000"/>
                <a:gridCol w="1941491"/>
                <a:gridCol w="2058142"/>
                <a:gridCol w="2161607"/>
              </a:tblGrid>
              <a:tr h="1659314">
                <a:tc>
                  <a:txBody>
                    <a:bodyPr/>
                    <a:lstStyle/>
                    <a:p>
                      <a:pPr algn="just">
                        <a:spcAft>
                          <a:spcPts val="0"/>
                        </a:spcAft>
                      </a:pPr>
                      <a:r>
                        <a:rPr lang="fr-FR" sz="1000" dirty="0">
                          <a:effectLst/>
                          <a:latin typeface="GillSans Light"/>
                          <a:ea typeface="Calibri" panose="020F0502020204030204" pitchFamily="34" charset="0"/>
                          <a:cs typeface="Times New Roman" panose="02020603050405020304" pitchFamily="18" charset="0"/>
                        </a:rPr>
                        <a:t> </a:t>
                      </a:r>
                      <a:endParaRPr lang="fr-FR" sz="1100" dirty="0">
                        <a:effectLst/>
                        <a:latin typeface="GillSans Ligh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808080"/>
                      </a:solidFill>
                      <a:prstDash val="solid"/>
                      <a:round/>
                      <a:headEnd type="none" w="med" len="med"/>
                      <a:tailEnd type="none" w="med" len="med"/>
                    </a:lnR>
                    <a:lnT>
                      <a:noFill/>
                    </a:lnT>
                    <a:lnB>
                      <a:noFill/>
                    </a:lnB>
                  </a:tcPr>
                </a:tc>
                <a:tc>
                  <a:txBody>
                    <a:bodyPr/>
                    <a:lstStyle/>
                    <a:p>
                      <a:pPr algn="ctr">
                        <a:spcAft>
                          <a:spcPts val="0"/>
                        </a:spcAft>
                      </a:pPr>
                      <a:r>
                        <a:rPr lang="fr-FR" sz="1600" b="1" dirty="0">
                          <a:effectLst/>
                          <a:latin typeface="GillSans Light"/>
                          <a:ea typeface="Calibri" panose="020F0502020204030204" pitchFamily="34" charset="0"/>
                          <a:cs typeface="Times New Roman" panose="02020603050405020304" pitchFamily="18" charset="0"/>
                        </a:rPr>
                        <a:t>Pays avec un score moyen statistiquement supérieur </a:t>
                      </a:r>
                      <a:r>
                        <a:rPr lang="fr-FR" sz="1600" b="1" dirty="0" smtClean="0">
                          <a:effectLst/>
                          <a:latin typeface="GillSans Light"/>
                          <a:ea typeface="Calibri" panose="020F0502020204030204" pitchFamily="34" charset="0"/>
                          <a:cs typeface="Times New Roman" panose="02020603050405020304" pitchFamily="18" charset="0"/>
                        </a:rPr>
                        <a:t>à celui de</a:t>
                      </a:r>
                      <a:r>
                        <a:rPr lang="fr-FR" sz="1600" b="1" baseline="0" dirty="0" smtClean="0">
                          <a:effectLst/>
                          <a:latin typeface="GillSans Light"/>
                          <a:ea typeface="Calibri" panose="020F0502020204030204" pitchFamily="34" charset="0"/>
                          <a:cs typeface="Times New Roman" panose="02020603050405020304" pitchFamily="18" charset="0"/>
                        </a:rPr>
                        <a:t> Madagascar</a:t>
                      </a:r>
                      <a:endParaRPr lang="fr-FR" sz="16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algn="ctr">
                        <a:spcAft>
                          <a:spcPts val="0"/>
                        </a:spcAft>
                      </a:pPr>
                      <a:r>
                        <a:rPr lang="fr-FR" sz="1600" b="1" dirty="0">
                          <a:effectLst/>
                          <a:latin typeface="GillSans Light"/>
                          <a:ea typeface="Calibri" panose="020F0502020204030204" pitchFamily="34" charset="0"/>
                          <a:cs typeface="Times New Roman" panose="02020603050405020304" pitchFamily="18" charset="0"/>
                        </a:rPr>
                        <a:t>Pays avec un score moyen statistiquement égal </a:t>
                      </a:r>
                      <a:r>
                        <a:rPr lang="fr-FR" sz="1600" b="1" dirty="0" smtClean="0">
                          <a:effectLst/>
                          <a:latin typeface="GillSans Light"/>
                          <a:ea typeface="Calibri" panose="020F0502020204030204" pitchFamily="34" charset="0"/>
                          <a:cs typeface="Times New Roman" panose="02020603050405020304" pitchFamily="18" charset="0"/>
                        </a:rPr>
                        <a:t>à celui de</a:t>
                      </a:r>
                      <a:r>
                        <a:rPr lang="fr-FR" sz="1600" b="1" baseline="0" dirty="0" smtClean="0">
                          <a:effectLst/>
                          <a:latin typeface="GillSans Light"/>
                          <a:ea typeface="Calibri" panose="020F0502020204030204" pitchFamily="34" charset="0"/>
                          <a:cs typeface="Times New Roman" panose="02020603050405020304" pitchFamily="18" charset="0"/>
                        </a:rPr>
                        <a:t> Madagascar</a:t>
                      </a:r>
                      <a:endParaRPr lang="fr-FR" sz="16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b="1" dirty="0">
                          <a:effectLst/>
                          <a:latin typeface="GillSans Light"/>
                          <a:ea typeface="Calibri" panose="020F0502020204030204" pitchFamily="34" charset="0"/>
                          <a:cs typeface="Times New Roman" panose="02020603050405020304" pitchFamily="18" charset="0"/>
                        </a:rPr>
                        <a:t>Pays avec un score moyen statistiquement inférieur </a:t>
                      </a:r>
                      <a:r>
                        <a:rPr lang="fr-FR" sz="1600" b="1" dirty="0" smtClean="0">
                          <a:effectLst/>
                          <a:latin typeface="GillSans Light"/>
                          <a:ea typeface="Calibri" panose="020F0502020204030204" pitchFamily="34" charset="0"/>
                          <a:cs typeface="Times New Roman" panose="02020603050405020304" pitchFamily="18" charset="0"/>
                        </a:rPr>
                        <a:t>à celui de</a:t>
                      </a:r>
                      <a:r>
                        <a:rPr lang="fr-FR" sz="1600" b="1" baseline="0" dirty="0" smtClean="0">
                          <a:effectLst/>
                          <a:latin typeface="GillSans Light"/>
                          <a:ea typeface="Calibri" panose="020F0502020204030204" pitchFamily="34" charset="0"/>
                          <a:cs typeface="Times New Roman" panose="02020603050405020304" pitchFamily="18" charset="0"/>
                        </a:rPr>
                        <a:t> Madagascar</a:t>
                      </a:r>
                      <a:endParaRPr lang="fr-FR" sz="1600" dirty="0" smtClean="0">
                        <a:effectLst/>
                        <a:latin typeface="GillSans Light"/>
                        <a:ea typeface="Calibri" panose="020F0502020204030204" pitchFamily="34"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fr-FR" sz="1600" dirty="0" smtClean="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9D9D9"/>
                    </a:solidFill>
                  </a:tcPr>
                </a:tc>
              </a:tr>
              <a:tr h="1206179">
                <a:tc>
                  <a:txBody>
                    <a:bodyPr/>
                    <a:lstStyle/>
                    <a:p>
                      <a:pPr algn="l">
                        <a:spcAft>
                          <a:spcPts val="0"/>
                        </a:spcAft>
                      </a:pPr>
                      <a:r>
                        <a:rPr lang="fr-FR" sz="2000" b="1" dirty="0" smtClean="0">
                          <a:solidFill>
                            <a:srgbClr val="FFFFFF"/>
                          </a:solidFill>
                          <a:effectLst/>
                          <a:latin typeface="GillSans Light"/>
                          <a:ea typeface="Calibri" panose="020F0502020204030204" pitchFamily="34" charset="0"/>
                          <a:cs typeface="Times New Roman" panose="02020603050405020304" pitchFamily="18" charset="0"/>
                        </a:rPr>
                        <a:t>Lecture</a:t>
                      </a:r>
                      <a:endParaRPr lang="fr-FR" sz="2000" dirty="0">
                        <a:effectLst/>
                        <a:latin typeface="GillSans Ligh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808080"/>
                      </a:solidFill>
                      <a:prstDash val="solid"/>
                      <a:round/>
                      <a:headEnd type="none" w="med" len="med"/>
                      <a:tailEnd type="none" w="med" len="med"/>
                    </a:lnR>
                    <a:lnT>
                      <a:noFill/>
                    </a:lnT>
                    <a:lnB w="12700" cap="flat" cmpd="sng" algn="ctr">
                      <a:solidFill>
                        <a:srgbClr val="808080"/>
                      </a:solidFill>
                      <a:prstDash val="solid"/>
                      <a:round/>
                      <a:headEnd type="none" w="med" len="med"/>
                      <a:tailEnd type="none" w="med" len="med"/>
                    </a:lnB>
                    <a:solidFill>
                      <a:srgbClr val="00B0F0"/>
                    </a:solidFill>
                  </a:tcPr>
                </a:tc>
                <a:tc>
                  <a:txBody>
                    <a:bodyPr/>
                    <a:lstStyle/>
                    <a:p>
                      <a:pPr algn="ctr">
                        <a:spcAft>
                          <a:spcPts val="0"/>
                        </a:spcAft>
                      </a:pPr>
                      <a:r>
                        <a:rPr lang="fr-FR" sz="1800" dirty="0" smtClean="0">
                          <a:effectLst/>
                          <a:latin typeface="GillSans Light"/>
                          <a:ea typeface="Calibri" panose="020F0502020204030204" pitchFamily="34" charset="0"/>
                          <a:cs typeface="Times New Roman" panose="02020603050405020304" pitchFamily="18" charset="0"/>
                        </a:rPr>
                        <a:t>Bénin, Burkina</a:t>
                      </a:r>
                      <a:r>
                        <a:rPr lang="fr-FR" sz="1800" baseline="0" dirty="0" smtClean="0">
                          <a:effectLst/>
                          <a:latin typeface="GillSans Light"/>
                          <a:ea typeface="Calibri" panose="020F0502020204030204" pitchFamily="34" charset="0"/>
                          <a:cs typeface="Times New Roman" panose="02020603050405020304" pitchFamily="18" charset="0"/>
                        </a:rPr>
                        <a:t> Faso, Burundi, Cameroun, Congo, Côte d’Ivoire, Sénégal, Togo</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fr-FR" sz="1800" dirty="0" smtClean="0">
                          <a:effectLst/>
                          <a:latin typeface="GillSans Light"/>
                          <a:ea typeface="Calibri" panose="020F0502020204030204" pitchFamily="34" charset="0"/>
                          <a:cs typeface="Times New Roman" panose="02020603050405020304" pitchFamily="18" charset="0"/>
                        </a:rPr>
                        <a:t>---</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fr-FR" sz="1800" dirty="0" smtClean="0">
                          <a:effectLst/>
                          <a:latin typeface="GillSans Light"/>
                          <a:ea typeface="Calibri" panose="020F0502020204030204" pitchFamily="34" charset="0"/>
                          <a:cs typeface="Times New Roman" panose="02020603050405020304" pitchFamily="18" charset="0"/>
                        </a:rPr>
                        <a:t>Niger,</a:t>
                      </a:r>
                      <a:r>
                        <a:rPr lang="fr-FR" sz="1800" baseline="0" dirty="0" smtClean="0">
                          <a:effectLst/>
                          <a:latin typeface="GillSans Light"/>
                          <a:ea typeface="Calibri" panose="020F0502020204030204" pitchFamily="34" charset="0"/>
                          <a:cs typeface="Times New Roman" panose="02020603050405020304" pitchFamily="18" charset="0"/>
                        </a:rPr>
                        <a:t> Tchad</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382979">
                <a:tc>
                  <a:txBody>
                    <a:bodyPr/>
                    <a:lstStyle/>
                    <a:p>
                      <a:pPr algn="l">
                        <a:spcAft>
                          <a:spcPts val="0"/>
                        </a:spcAft>
                      </a:pPr>
                      <a:r>
                        <a:rPr lang="fr-FR" sz="2000" b="1" dirty="0">
                          <a:solidFill>
                            <a:srgbClr val="FFFFFF"/>
                          </a:solidFill>
                          <a:effectLst/>
                          <a:latin typeface="GillSans Light"/>
                          <a:ea typeface="Calibri" panose="020F0502020204030204" pitchFamily="34" charset="0"/>
                          <a:cs typeface="Times New Roman" panose="02020603050405020304" pitchFamily="18" charset="0"/>
                        </a:rPr>
                        <a:t>Mathématiques</a:t>
                      </a:r>
                      <a:endParaRPr lang="fr-FR" sz="2000" dirty="0">
                        <a:effectLst/>
                        <a:latin typeface="GillSans Ligh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00C459"/>
                    </a:solidFill>
                  </a:tcPr>
                </a:tc>
                <a:tc>
                  <a:txBody>
                    <a:bodyPr/>
                    <a:lstStyle/>
                    <a:p>
                      <a:pPr algn="ctr">
                        <a:spcAft>
                          <a:spcPts val="0"/>
                        </a:spcAft>
                      </a:pPr>
                      <a:r>
                        <a:rPr lang="fr-FR" sz="1800" dirty="0" smtClean="0">
                          <a:effectLst/>
                          <a:latin typeface="GillSans Light"/>
                          <a:ea typeface="Calibri" panose="020F0502020204030204" pitchFamily="34" charset="0"/>
                          <a:cs typeface="Times New Roman" panose="02020603050405020304" pitchFamily="18" charset="0"/>
                        </a:rPr>
                        <a:t>Bénin, Burkina</a:t>
                      </a:r>
                      <a:r>
                        <a:rPr lang="fr-FR" sz="1800" baseline="0" dirty="0" smtClean="0">
                          <a:effectLst/>
                          <a:latin typeface="GillSans Light"/>
                          <a:ea typeface="Calibri" panose="020F0502020204030204" pitchFamily="34" charset="0"/>
                          <a:cs typeface="Times New Roman" panose="02020603050405020304" pitchFamily="18" charset="0"/>
                        </a:rPr>
                        <a:t> Faso, Burundi, Cameroun, Sénégal, Togo</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fr-FR" sz="1800" baseline="0" dirty="0" smtClean="0">
                          <a:effectLst/>
                          <a:latin typeface="GillSans Light"/>
                          <a:ea typeface="Calibri" panose="020F0502020204030204" pitchFamily="34" charset="0"/>
                          <a:cs typeface="Times New Roman" panose="02020603050405020304" pitchFamily="18" charset="0"/>
                        </a:rPr>
                        <a:t>Côte d’Ivoire</a:t>
                      </a:r>
                      <a:r>
                        <a:rPr lang="fr-FR" sz="1800" dirty="0" smtClean="0">
                          <a:effectLst/>
                          <a:latin typeface="GillSans Light"/>
                          <a:ea typeface="Calibri" panose="020F0502020204030204" pitchFamily="34" charset="0"/>
                          <a:cs typeface="Times New Roman" panose="02020603050405020304" pitchFamily="18" charset="0"/>
                        </a:rPr>
                        <a:t>, Congo, </a:t>
                      </a:r>
                      <a:r>
                        <a:rPr lang="fr-FR" sz="1800" baseline="0" dirty="0" smtClean="0">
                          <a:effectLst/>
                          <a:latin typeface="GillSans Light"/>
                          <a:ea typeface="Calibri" panose="020F0502020204030204" pitchFamily="34" charset="0"/>
                          <a:cs typeface="Times New Roman" panose="02020603050405020304" pitchFamily="18" charset="0"/>
                        </a:rPr>
                        <a:t>Tchad</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800" dirty="0" smtClean="0">
                          <a:effectLst/>
                          <a:latin typeface="GillSans Light"/>
                          <a:ea typeface="Calibri" panose="020F0502020204030204" pitchFamily="34" charset="0"/>
                          <a:cs typeface="Times New Roman" panose="02020603050405020304" pitchFamily="18" charset="0"/>
                        </a:rPr>
                        <a:t>Niger</a:t>
                      </a:r>
                      <a:endParaRPr lang="fr-FR" sz="1800" dirty="0">
                        <a:effectLst/>
                        <a:latin typeface="GillSans Ligh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53367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84213" y="120650"/>
            <a:ext cx="2528887" cy="57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fr-FR" sz="3600" b="1" dirty="0" smtClean="0">
                <a:solidFill>
                  <a:schemeClr val="tx1">
                    <a:lumMod val="50000"/>
                    <a:lumOff val="50000"/>
                  </a:schemeClr>
                </a:solidFill>
                <a:latin typeface="Century Gothic"/>
                <a:cs typeface="Century Gothic"/>
              </a:rPr>
              <a:t>Sommaire</a:t>
            </a:r>
            <a:endParaRPr lang="fr-FR" sz="3600" b="1" dirty="0">
              <a:solidFill>
                <a:schemeClr val="tx1">
                  <a:lumMod val="50000"/>
                  <a:lumOff val="50000"/>
                </a:schemeClr>
              </a:solidFill>
              <a:latin typeface="Century Gothic"/>
              <a:cs typeface="Century Gothic"/>
            </a:endParaRPr>
          </a:p>
        </p:txBody>
      </p:sp>
      <p:grpSp>
        <p:nvGrpSpPr>
          <p:cNvPr id="6" name="Groupe 5"/>
          <p:cNvGrpSpPr/>
          <p:nvPr/>
        </p:nvGrpSpPr>
        <p:grpSpPr>
          <a:xfrm>
            <a:off x="467544" y="1423753"/>
            <a:ext cx="8280920" cy="821832"/>
            <a:chOff x="471488" y="1268760"/>
            <a:chExt cx="8072437" cy="591324"/>
          </a:xfrm>
          <a:effectLst/>
        </p:grpSpPr>
        <p:sp>
          <p:nvSpPr>
            <p:cNvPr id="19" name="Rectangle à coins arrondis 18"/>
            <p:cNvSpPr/>
            <p:nvPr/>
          </p:nvSpPr>
          <p:spPr>
            <a:xfrm>
              <a:off x="876300" y="1268760"/>
              <a:ext cx="7667625" cy="59132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2800" dirty="0">
                  <a:solidFill>
                    <a:schemeClr val="tx1"/>
                  </a:solidFill>
                  <a:latin typeface="GillSans Light" panose="020B0402020204020204" pitchFamily="34" charset="0"/>
                  <a:ea typeface="ＭＳ Ｐゴシック" charset="0"/>
                  <a:cs typeface="Gill Sans"/>
                </a:rPr>
                <a:t>Contexte, objectifs et méthodologie </a:t>
              </a:r>
              <a:endParaRPr lang="fr-FR" sz="2800" dirty="0" smtClean="0">
                <a:solidFill>
                  <a:schemeClr val="tx1"/>
                </a:solidFill>
                <a:latin typeface="GillSans Light" panose="020B0402020204020204" pitchFamily="34" charset="0"/>
                <a:ea typeface="ＭＳ Ｐゴシック" charset="0"/>
                <a:cs typeface="Gill Sans"/>
              </a:endParaRPr>
            </a:p>
            <a:p>
              <a:pPr marL="358775"/>
              <a:r>
                <a:rPr lang="fr-FR" sz="2800" dirty="0" smtClean="0">
                  <a:solidFill>
                    <a:schemeClr val="tx1"/>
                  </a:solidFill>
                  <a:latin typeface="GillSans Light" panose="020B0402020204020204" pitchFamily="34" charset="0"/>
                  <a:ea typeface="ＭＳ Ｐゴシック" charset="0"/>
                  <a:cs typeface="Gill Sans"/>
                </a:rPr>
                <a:t>de </a:t>
              </a:r>
              <a:r>
                <a:rPr lang="fr-FR" sz="2800" dirty="0">
                  <a:solidFill>
                    <a:schemeClr val="tx1"/>
                  </a:solidFill>
                  <a:latin typeface="GillSans Light" panose="020B0402020204020204" pitchFamily="34" charset="0"/>
                  <a:ea typeface="ＭＳ Ｐゴシック" charset="0"/>
                  <a:cs typeface="Gill Sans"/>
                </a:rPr>
                <a:t>l’enquête </a:t>
              </a:r>
              <a:r>
                <a:rPr lang="fr-FR" sz="2800" dirty="0" smtClean="0">
                  <a:solidFill>
                    <a:schemeClr val="tx1"/>
                  </a:solidFill>
                  <a:latin typeface="GillSans Light" panose="020B0402020204020204" pitchFamily="34" charset="0"/>
                  <a:ea typeface="ＭＳ Ｐゴシック" charset="0"/>
                  <a:cs typeface="Gill Sans"/>
                </a:rPr>
                <a:t>PASEC</a:t>
              </a:r>
              <a:endParaRPr lang="fr-FR" sz="2800" i="1" dirty="0">
                <a:solidFill>
                  <a:schemeClr val="tx1"/>
                </a:solidFill>
                <a:latin typeface="GillSans Light" panose="020B0402020204020204" pitchFamily="34" charset="0"/>
                <a:ea typeface="ＭＳ Ｐゴシック" charset="0"/>
                <a:cs typeface="Gill Sans"/>
              </a:endParaRPr>
            </a:p>
          </p:txBody>
        </p:sp>
        <p:sp>
          <p:nvSpPr>
            <p:cNvPr id="24" name="Rectangle à coins arrondis 23"/>
            <p:cNvSpPr>
              <a:spLocks noChangeArrowheads="1"/>
            </p:cNvSpPr>
            <p:nvPr/>
          </p:nvSpPr>
          <p:spPr bwMode="auto">
            <a:xfrm>
              <a:off x="471488" y="1268760"/>
              <a:ext cx="787400" cy="591324"/>
            </a:xfrm>
            <a:prstGeom prst="roundRect">
              <a:avLst>
                <a:gd name="adj" fmla="val 0"/>
              </a:avLst>
            </a:prstGeom>
            <a:solidFill>
              <a:srgbClr val="62A1DD"/>
            </a:solidFill>
            <a:ln w="9525">
              <a:noFill/>
              <a:round/>
              <a:headEnd/>
              <a:tailEnd/>
            </a:ln>
            <a:effectLst/>
          </p:spPr>
          <p:txBody>
            <a:bodyPr anchor="ctr"/>
            <a:lstStyle/>
            <a:p>
              <a:pPr algn="ctr" fontAlgn="auto">
                <a:spcBef>
                  <a:spcPts val="0"/>
                </a:spcBef>
                <a:spcAft>
                  <a:spcPts val="0"/>
                </a:spcAft>
                <a:defRPr/>
              </a:pPr>
              <a:r>
                <a:rPr lang="fr-FR" sz="2800" b="1" dirty="0">
                  <a:solidFill>
                    <a:schemeClr val="bg1"/>
                  </a:solidFill>
                  <a:latin typeface="Trebuchet MS" panose="020B0603020202020204" pitchFamily="34" charset="0"/>
                  <a:ea typeface="+mn-ea"/>
                  <a:cs typeface="+mn-cs"/>
                </a:rPr>
                <a:t>1</a:t>
              </a:r>
            </a:p>
          </p:txBody>
        </p:sp>
      </p:grpSp>
      <p:grpSp>
        <p:nvGrpSpPr>
          <p:cNvPr id="5" name="Groupe 4"/>
          <p:cNvGrpSpPr/>
          <p:nvPr/>
        </p:nvGrpSpPr>
        <p:grpSpPr>
          <a:xfrm>
            <a:off x="467544" y="2610862"/>
            <a:ext cx="8280920" cy="820185"/>
            <a:chOff x="471488" y="2075758"/>
            <a:chExt cx="8676456" cy="590139"/>
          </a:xfrm>
        </p:grpSpPr>
        <p:sp>
          <p:nvSpPr>
            <p:cNvPr id="21" name="Rectangle à coins arrondis 20"/>
            <p:cNvSpPr/>
            <p:nvPr/>
          </p:nvSpPr>
          <p:spPr>
            <a:xfrm>
              <a:off x="876300" y="2075758"/>
              <a:ext cx="8271644" cy="5901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2800" dirty="0">
                  <a:solidFill>
                    <a:srgbClr val="000000"/>
                  </a:solidFill>
                  <a:latin typeface="GillSans Light" panose="020B0402020204020204" pitchFamily="34" charset="0"/>
                  <a:ea typeface="ＭＳ Ｐゴシック" charset="0"/>
                  <a:cs typeface="Gill Sans"/>
                </a:rPr>
                <a:t>Compétences des élèves </a:t>
              </a:r>
              <a:r>
                <a:rPr lang="fr-FR" sz="2800" dirty="0" smtClean="0">
                  <a:solidFill>
                    <a:srgbClr val="000000"/>
                  </a:solidFill>
                  <a:latin typeface="GillSans Light" panose="020B0402020204020204" pitchFamily="34" charset="0"/>
                  <a:ea typeface="ＭＳ Ｐゴシック" charset="0"/>
                  <a:cs typeface="Gill Sans"/>
                </a:rPr>
                <a:t>au primaire : comparaison internationale et comparaison dans le pays </a:t>
              </a:r>
            </a:p>
          </p:txBody>
        </p:sp>
        <p:sp>
          <p:nvSpPr>
            <p:cNvPr id="25" name="Rectangle à coins arrondis 24"/>
            <p:cNvSpPr>
              <a:spLocks noChangeArrowheads="1"/>
            </p:cNvSpPr>
            <p:nvPr/>
          </p:nvSpPr>
          <p:spPr bwMode="auto">
            <a:xfrm>
              <a:off x="471488" y="2075758"/>
              <a:ext cx="787400" cy="590139"/>
            </a:xfrm>
            <a:prstGeom prst="roundRect">
              <a:avLst>
                <a:gd name="adj" fmla="val 0"/>
              </a:avLst>
            </a:prstGeom>
            <a:solidFill>
              <a:srgbClr val="CE6362"/>
            </a:solidFill>
            <a:ln w="9525">
              <a:noFill/>
              <a:round/>
              <a:headEnd/>
              <a:tailEnd/>
            </a:ln>
            <a:effectLst/>
          </p:spPr>
          <p:txBody>
            <a:bodyPr anchor="ctr"/>
            <a:lstStyle/>
            <a:p>
              <a:pPr marL="365125" indent="-365125" algn="ctr" fontAlgn="auto">
                <a:spcBef>
                  <a:spcPts val="0"/>
                </a:spcBef>
                <a:spcAft>
                  <a:spcPts val="0"/>
                </a:spcAft>
                <a:defRPr/>
              </a:pPr>
              <a:r>
                <a:rPr lang="fr-FR" sz="2800" b="1" dirty="0">
                  <a:solidFill>
                    <a:schemeClr val="bg1"/>
                  </a:solidFill>
                  <a:latin typeface="Trebuchet MS" panose="020B0603020202020204" pitchFamily="34" charset="0"/>
                  <a:ea typeface="+mn-ea"/>
                  <a:cs typeface="+mn-cs"/>
                </a:rPr>
                <a:t>2</a:t>
              </a:r>
            </a:p>
          </p:txBody>
        </p:sp>
      </p:grpSp>
      <p:grpSp>
        <p:nvGrpSpPr>
          <p:cNvPr id="3" name="Groupe 2"/>
          <p:cNvGrpSpPr/>
          <p:nvPr/>
        </p:nvGrpSpPr>
        <p:grpSpPr>
          <a:xfrm>
            <a:off x="467544" y="4983432"/>
            <a:ext cx="8280920" cy="821832"/>
            <a:chOff x="471488" y="3687382"/>
            <a:chExt cx="8072437" cy="591324"/>
          </a:xfrm>
        </p:grpSpPr>
        <p:sp>
          <p:nvSpPr>
            <p:cNvPr id="23" name="Rectangle à coins arrondis 22"/>
            <p:cNvSpPr/>
            <p:nvPr/>
          </p:nvSpPr>
          <p:spPr>
            <a:xfrm>
              <a:off x="876300" y="3687382"/>
              <a:ext cx="7667625" cy="59132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fontAlgn="auto">
                <a:spcBef>
                  <a:spcPts val="0"/>
                </a:spcBef>
                <a:spcAft>
                  <a:spcPts val="0"/>
                </a:spcAft>
                <a:defRPr/>
              </a:pPr>
              <a:r>
                <a:rPr lang="fr-FR" sz="2800" dirty="0">
                  <a:solidFill>
                    <a:srgbClr val="000000"/>
                  </a:solidFill>
                  <a:latin typeface="GillSans Light" panose="020B0402020204020204" pitchFamily="34" charset="0"/>
                  <a:cs typeface="Gill Sans"/>
                </a:rPr>
                <a:t>P</a:t>
              </a:r>
              <a:r>
                <a:rPr lang="fr-FR" sz="2800" dirty="0" smtClean="0">
                  <a:solidFill>
                    <a:srgbClr val="000000"/>
                  </a:solidFill>
                  <a:latin typeface="GillSans Light" panose="020B0402020204020204" pitchFamily="34" charset="0"/>
                  <a:cs typeface="Gill Sans"/>
                </a:rPr>
                <a:t>istes de réflexion et d’action</a:t>
              </a:r>
              <a:endParaRPr lang="fr-FR" sz="2800" dirty="0">
                <a:solidFill>
                  <a:srgbClr val="000000"/>
                </a:solidFill>
                <a:latin typeface="GillSans Light" panose="020B0402020204020204" pitchFamily="34" charset="0"/>
                <a:cs typeface="Gill Sans"/>
              </a:endParaRPr>
            </a:p>
          </p:txBody>
        </p:sp>
        <p:sp>
          <p:nvSpPr>
            <p:cNvPr id="27" name="Rectangle à coins arrondis 26"/>
            <p:cNvSpPr>
              <a:spLocks noChangeArrowheads="1"/>
            </p:cNvSpPr>
            <p:nvPr/>
          </p:nvSpPr>
          <p:spPr bwMode="auto">
            <a:xfrm>
              <a:off x="471488" y="3687382"/>
              <a:ext cx="787400" cy="591324"/>
            </a:xfrm>
            <a:prstGeom prst="roundRect">
              <a:avLst>
                <a:gd name="adj" fmla="val 0"/>
              </a:avLst>
            </a:prstGeom>
            <a:solidFill>
              <a:srgbClr val="9ACB64"/>
            </a:solidFill>
            <a:ln w="9525">
              <a:noFill/>
              <a:round/>
              <a:headEnd/>
              <a:tailEnd/>
            </a:ln>
            <a:effectLst/>
          </p:spPr>
          <p:txBody>
            <a:bodyPr anchor="ctr"/>
            <a:lstStyle/>
            <a:p>
              <a:pPr algn="ctr" fontAlgn="auto">
                <a:spcBef>
                  <a:spcPts val="0"/>
                </a:spcBef>
                <a:spcAft>
                  <a:spcPts val="0"/>
                </a:spcAft>
                <a:defRPr/>
              </a:pPr>
              <a:r>
                <a:rPr lang="fr-FR" sz="2800" b="1" dirty="0" smtClean="0">
                  <a:solidFill>
                    <a:schemeClr val="bg1"/>
                  </a:solidFill>
                  <a:latin typeface="Trebuchet MS" panose="020B0603020202020204" pitchFamily="34" charset="0"/>
                  <a:ea typeface="+mn-ea"/>
                  <a:cs typeface="+mn-cs"/>
                </a:rPr>
                <a:t>4</a:t>
              </a:r>
              <a:endParaRPr lang="fr-FR" sz="2800" b="1" dirty="0">
                <a:solidFill>
                  <a:schemeClr val="bg1"/>
                </a:solidFill>
                <a:latin typeface="Trebuchet MS" panose="020B0603020202020204" pitchFamily="34" charset="0"/>
                <a:ea typeface="+mn-ea"/>
                <a:cs typeface="+mn-cs"/>
              </a:endParaRPr>
            </a:p>
          </p:txBody>
        </p:sp>
      </p:grpSp>
      <p:grpSp>
        <p:nvGrpSpPr>
          <p:cNvPr id="29" name="Groupe 28"/>
          <p:cNvGrpSpPr/>
          <p:nvPr/>
        </p:nvGrpSpPr>
        <p:grpSpPr>
          <a:xfrm>
            <a:off x="467544" y="3796322"/>
            <a:ext cx="8280920" cy="821833"/>
            <a:chOff x="471488" y="3687382"/>
            <a:chExt cx="8280920" cy="591325"/>
          </a:xfrm>
        </p:grpSpPr>
        <p:sp>
          <p:nvSpPr>
            <p:cNvPr id="30" name="Rectangle à coins arrondis 29"/>
            <p:cNvSpPr/>
            <p:nvPr/>
          </p:nvSpPr>
          <p:spPr>
            <a:xfrm>
              <a:off x="876300" y="3687383"/>
              <a:ext cx="7876108" cy="59132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2800" dirty="0">
                  <a:solidFill>
                    <a:schemeClr val="tx1"/>
                  </a:solidFill>
                  <a:latin typeface="GillSans Light" panose="020B0402020204020204" pitchFamily="34" charset="0"/>
                  <a:ea typeface="ＭＳ Ｐゴシック" charset="0"/>
                  <a:cs typeface="Gill Sans"/>
                </a:rPr>
                <a:t>Profil des élèves, environnement scolaire et facteurs de réussite </a:t>
              </a:r>
            </a:p>
          </p:txBody>
        </p:sp>
        <p:sp>
          <p:nvSpPr>
            <p:cNvPr id="31" name="Rectangle à coins arrondis 30"/>
            <p:cNvSpPr>
              <a:spLocks noChangeArrowheads="1"/>
            </p:cNvSpPr>
            <p:nvPr/>
          </p:nvSpPr>
          <p:spPr bwMode="auto">
            <a:xfrm>
              <a:off x="471488" y="3687382"/>
              <a:ext cx="787400" cy="591324"/>
            </a:xfrm>
            <a:prstGeom prst="roundRect">
              <a:avLst>
                <a:gd name="adj" fmla="val 0"/>
              </a:avLst>
            </a:prstGeom>
            <a:solidFill>
              <a:srgbClr val="755A96"/>
            </a:solidFill>
            <a:ln w="9525">
              <a:noFill/>
              <a:round/>
              <a:headEnd/>
              <a:tailEnd/>
            </a:ln>
            <a:effectLst/>
          </p:spPr>
          <p:txBody>
            <a:bodyPr anchor="ctr"/>
            <a:lstStyle/>
            <a:p>
              <a:pPr algn="ctr" fontAlgn="auto">
                <a:spcBef>
                  <a:spcPts val="0"/>
                </a:spcBef>
                <a:spcAft>
                  <a:spcPts val="0"/>
                </a:spcAft>
                <a:defRPr/>
              </a:pPr>
              <a:r>
                <a:rPr lang="fr-FR" sz="2800" b="1" dirty="0" smtClean="0">
                  <a:solidFill>
                    <a:schemeClr val="bg1"/>
                  </a:solidFill>
                  <a:latin typeface="Trebuchet MS" panose="020B0603020202020204" pitchFamily="34" charset="0"/>
                  <a:ea typeface="+mn-ea"/>
                  <a:cs typeface="+mn-cs"/>
                </a:rPr>
                <a:t>3</a:t>
              </a:r>
              <a:endParaRPr lang="fr-FR" sz="2800" b="1" dirty="0">
                <a:solidFill>
                  <a:schemeClr val="bg1"/>
                </a:solidFill>
                <a:latin typeface="Trebuchet MS" panose="020B0603020202020204" pitchFamily="34" charset="0"/>
                <a:ea typeface="+mn-ea"/>
                <a:cs typeface="+mn-cs"/>
              </a:endParaRPr>
            </a:p>
          </p:txBody>
        </p:sp>
      </p:grpSp>
      <p:cxnSp>
        <p:nvCxnSpPr>
          <p:cNvPr id="7" name="Straight Connector 6"/>
          <p:cNvCxnSpPr/>
          <p:nvPr/>
        </p:nvCxnSpPr>
        <p:spPr>
          <a:xfrm>
            <a:off x="107504" y="764704"/>
            <a:ext cx="8856984"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88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576" y="0"/>
            <a:ext cx="9756576" cy="6850360"/>
          </a:xfrm>
          <a:prstGeom prst="rect">
            <a:avLst/>
          </a:prstGeom>
        </p:spPr>
      </p:pic>
      <p:sp>
        <p:nvSpPr>
          <p:cNvPr id="4" name="Rectangle 3"/>
          <p:cNvSpPr/>
          <p:nvPr/>
        </p:nvSpPr>
        <p:spPr>
          <a:xfrm>
            <a:off x="5508104" y="-1467544"/>
            <a:ext cx="3635896" cy="875756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4400" dirty="0">
                <a:solidFill>
                  <a:srgbClr val="404040"/>
                </a:solidFill>
                <a:latin typeface="GillSans Light" panose="020B0402020204020204" pitchFamily="34" charset="0"/>
                <a:ea typeface="ＭＳ Ｐゴシック" charset="0"/>
                <a:cs typeface="Gill Sans"/>
              </a:rPr>
              <a:t>Compétences </a:t>
            </a:r>
            <a:br>
              <a:rPr lang="fr-FR" sz="4400" dirty="0">
                <a:solidFill>
                  <a:srgbClr val="404040"/>
                </a:solidFill>
                <a:latin typeface="GillSans Light" panose="020B0402020204020204" pitchFamily="34" charset="0"/>
                <a:ea typeface="ＭＳ Ｐゴシック" charset="0"/>
                <a:cs typeface="Gill Sans"/>
              </a:rPr>
            </a:br>
            <a:r>
              <a:rPr lang="fr-FR" sz="4400" dirty="0">
                <a:solidFill>
                  <a:srgbClr val="404040"/>
                </a:solidFill>
                <a:latin typeface="GillSans Light" panose="020B0402020204020204" pitchFamily="34" charset="0"/>
                <a:ea typeface="ＭＳ Ｐゴシック" charset="0"/>
                <a:cs typeface="Gill Sans"/>
              </a:rPr>
              <a:t>des élèves </a:t>
            </a:r>
            <a:r>
              <a:rPr lang="fr-FR" sz="4400" dirty="0" smtClean="0">
                <a:solidFill>
                  <a:srgbClr val="404040"/>
                </a:solidFill>
                <a:latin typeface="GillSans Light" panose="020B0402020204020204" pitchFamily="34" charset="0"/>
                <a:ea typeface="ＭＳ Ｐゴシック" charset="0"/>
                <a:cs typeface="Gill Sans"/>
              </a:rPr>
              <a:t>au primaire – comparaison dans le pays</a:t>
            </a:r>
            <a:endParaRPr lang="fr-FR" sz="4400" dirty="0">
              <a:solidFill>
                <a:srgbClr val="404040"/>
              </a:solidFill>
              <a:latin typeface="GillSans Light" panose="020B0402020204020204" pitchFamily="34" charset="0"/>
              <a:ea typeface="ＭＳ Ｐゴシック" charset="0"/>
              <a:cs typeface="Gill Sans"/>
            </a:endParaRPr>
          </a:p>
        </p:txBody>
      </p:sp>
      <p:sp>
        <p:nvSpPr>
          <p:cNvPr id="6" name="Rectangle à coins arrondis 24"/>
          <p:cNvSpPr>
            <a:spLocks noChangeArrowheads="1"/>
          </p:cNvSpPr>
          <p:nvPr/>
        </p:nvSpPr>
        <p:spPr bwMode="auto">
          <a:xfrm>
            <a:off x="7956376" y="116632"/>
            <a:ext cx="1007997" cy="1007997"/>
          </a:xfrm>
          <a:prstGeom prst="roundRect">
            <a:avLst>
              <a:gd name="adj" fmla="val 0"/>
            </a:avLst>
          </a:prstGeom>
          <a:solidFill>
            <a:srgbClr val="CE6362"/>
          </a:solidFill>
          <a:ln w="9525">
            <a:noFill/>
            <a:round/>
            <a:headEnd/>
            <a:tailEnd/>
          </a:ln>
          <a:effectLst/>
        </p:spPr>
        <p:txBody>
          <a:bodyPr anchor="ctr"/>
          <a:lstStyle/>
          <a:p>
            <a:pPr marL="365125" indent="-365125" algn="ctr" fontAlgn="auto">
              <a:spcBef>
                <a:spcPts val="0"/>
              </a:spcBef>
              <a:spcAft>
                <a:spcPts val="0"/>
              </a:spcAft>
              <a:defRPr/>
            </a:pPr>
            <a:r>
              <a:rPr lang="fr-FR" sz="3600" b="1" dirty="0" smtClean="0">
                <a:solidFill>
                  <a:schemeClr val="bg1"/>
                </a:solidFill>
                <a:latin typeface="Trebuchet MS" panose="020B0603020202020204" pitchFamily="34" charset="0"/>
                <a:ea typeface="+mn-ea"/>
                <a:cs typeface="+mn-cs"/>
              </a:rPr>
              <a:t>2b</a:t>
            </a:r>
            <a:endParaRPr lang="fr-FR" sz="3600" b="1" dirty="0">
              <a:solidFill>
                <a:schemeClr val="bg1"/>
              </a:solidFill>
              <a:latin typeface="Trebuchet MS" panose="020B0603020202020204" pitchFamily="34" charset="0"/>
              <a:ea typeface="+mn-ea"/>
              <a:cs typeface="+mn-cs"/>
            </a:endParaRPr>
          </a:p>
        </p:txBody>
      </p:sp>
    </p:spTree>
    <p:extLst>
      <p:ext uri="{BB962C8B-B14F-4D97-AF65-F5344CB8AC3E}">
        <p14:creationId xmlns:p14="http://schemas.microsoft.com/office/powerpoint/2010/main" val="3633697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513793" y="5364104"/>
            <a:ext cx="50405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3"/>
          <p:cNvSpPr>
            <a:spLocks noChangeArrowheads="1"/>
          </p:cNvSpPr>
          <p:nvPr/>
        </p:nvSpPr>
        <p:spPr bwMode="auto">
          <a:xfrm>
            <a:off x="1763688" y="39380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 name="Image 9"/>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93404" y="6165304"/>
            <a:ext cx="6120680" cy="529918"/>
          </a:xfrm>
          <a:prstGeom prst="rect">
            <a:avLst/>
          </a:prstGeom>
          <a:noFill/>
          <a:ln>
            <a:noFill/>
          </a:ln>
        </p:spPr>
      </p:pic>
      <p:sp>
        <p:nvSpPr>
          <p:cNvPr id="12" name="ZoneTexte 11"/>
          <p:cNvSpPr txBox="1"/>
          <p:nvPr/>
        </p:nvSpPr>
        <p:spPr>
          <a:xfrm>
            <a:off x="395536" y="168941"/>
            <a:ext cx="8316416" cy="461665"/>
          </a:xfrm>
          <a:prstGeom prst="rect">
            <a:avLst/>
          </a:prstGeom>
          <a:noFill/>
        </p:spPr>
        <p:txBody>
          <a:bodyPr wrap="square" rtlCol="0">
            <a:spAutoFit/>
          </a:bodyPr>
          <a:lstStyle/>
          <a:p>
            <a:pPr algn="ctr"/>
            <a:r>
              <a:rPr lang="fr-FR" sz="2400" b="1" dirty="0" smtClean="0">
                <a:latin typeface="GillSans Light" panose="020B0402020204020204" pitchFamily="34" charset="0"/>
              </a:rPr>
              <a:t>Résultats </a:t>
            </a:r>
            <a:r>
              <a:rPr lang="fr-FR" sz="2400" b="1" dirty="0">
                <a:latin typeface="GillSans Light" panose="020B0402020204020204" pitchFamily="34" charset="0"/>
              </a:rPr>
              <a:t>des élèves par </a:t>
            </a:r>
            <a:r>
              <a:rPr lang="fr-FR" sz="2400" b="1" dirty="0" smtClean="0">
                <a:latin typeface="GillSans Light" panose="020B0402020204020204" pitchFamily="34" charset="0"/>
              </a:rPr>
              <a:t>province en fin </a:t>
            </a:r>
            <a:r>
              <a:rPr lang="fr-FR" sz="2400" b="1" dirty="0">
                <a:latin typeface="GillSans Light" panose="020B0402020204020204" pitchFamily="34" charset="0"/>
              </a:rPr>
              <a:t>de </a:t>
            </a:r>
            <a:r>
              <a:rPr lang="fr-FR" sz="2400" b="1" dirty="0" smtClean="0">
                <a:latin typeface="GillSans Light" panose="020B0402020204020204" pitchFamily="34" charset="0"/>
              </a:rPr>
              <a:t>scolarité</a:t>
            </a:r>
            <a:endParaRPr lang="fr-FR" sz="2400" b="1" dirty="0">
              <a:latin typeface="GillSans Light" panose="020B0402020204020204" pitchFamily="34" charset="0"/>
            </a:endParaRPr>
          </a:p>
        </p:txBody>
      </p:sp>
      <p:pic>
        <p:nvPicPr>
          <p:cNvPr id="13" name="Image 12"/>
          <p:cNvPicPr/>
          <p:nvPr/>
        </p:nvPicPr>
        <p:blipFill>
          <a:blip r:embed="rId4">
            <a:extLst>
              <a:ext uri="{28A0092B-C50C-407E-A947-70E740481C1C}">
                <a14:useLocalDpi xmlns:a14="http://schemas.microsoft.com/office/drawing/2010/main" val="0"/>
              </a:ext>
            </a:extLst>
          </a:blip>
          <a:srcRect/>
          <a:stretch>
            <a:fillRect/>
          </a:stretch>
        </p:blipFill>
        <p:spPr bwMode="auto">
          <a:xfrm>
            <a:off x="81314" y="538272"/>
            <a:ext cx="11691486" cy="5483015"/>
          </a:xfrm>
          <a:prstGeom prst="rect">
            <a:avLst/>
          </a:prstGeom>
          <a:noFill/>
          <a:ln>
            <a:noFill/>
          </a:ln>
        </p:spPr>
      </p:pic>
    </p:spTree>
    <p:extLst>
      <p:ext uri="{BB962C8B-B14F-4D97-AF65-F5344CB8AC3E}">
        <p14:creationId xmlns:p14="http://schemas.microsoft.com/office/powerpoint/2010/main" val="939799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extLst>
              <p:ext uri="{D42A27DB-BD31-4B8C-83A1-F6EECF244321}">
                <p14:modId xmlns:p14="http://schemas.microsoft.com/office/powerpoint/2010/main" val="3124178905"/>
              </p:ext>
            </p:extLst>
          </p:nvPr>
        </p:nvGraphicFramePr>
        <p:xfrm>
          <a:off x="282902" y="1512917"/>
          <a:ext cx="4073074" cy="42923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phique 4"/>
          <p:cNvGraphicFramePr/>
          <p:nvPr>
            <p:extLst>
              <p:ext uri="{D42A27DB-BD31-4B8C-83A1-F6EECF244321}">
                <p14:modId xmlns:p14="http://schemas.microsoft.com/office/powerpoint/2010/main" val="150910883"/>
              </p:ext>
            </p:extLst>
          </p:nvPr>
        </p:nvGraphicFramePr>
        <p:xfrm>
          <a:off x="4355976" y="1484783"/>
          <a:ext cx="4392488" cy="4320481"/>
        </p:xfrm>
        <a:graphic>
          <a:graphicData uri="http://schemas.openxmlformats.org/drawingml/2006/chart">
            <c:chart xmlns:c="http://schemas.openxmlformats.org/drawingml/2006/chart" xmlns:r="http://schemas.openxmlformats.org/officeDocument/2006/relationships" r:id="rId4"/>
          </a:graphicData>
        </a:graphic>
      </p:graphicFrame>
      <p:sp>
        <p:nvSpPr>
          <p:cNvPr id="6" name="ZoneTexte 5"/>
          <p:cNvSpPr txBox="1"/>
          <p:nvPr/>
        </p:nvSpPr>
        <p:spPr>
          <a:xfrm>
            <a:off x="2316874" y="1124744"/>
            <a:ext cx="886974" cy="369332"/>
          </a:xfrm>
          <a:prstGeom prst="rect">
            <a:avLst/>
          </a:prstGeom>
          <a:noFill/>
        </p:spPr>
        <p:txBody>
          <a:bodyPr wrap="none" rtlCol="0">
            <a:spAutoFit/>
          </a:bodyPr>
          <a:lstStyle/>
          <a:p>
            <a:r>
              <a:rPr lang="fr-FR" dirty="0" smtClean="0"/>
              <a:t>Lecture</a:t>
            </a:r>
            <a:endParaRPr lang="fr-FR" dirty="0"/>
          </a:p>
        </p:txBody>
      </p:sp>
      <p:sp>
        <p:nvSpPr>
          <p:cNvPr id="7" name="ZoneTexte 6"/>
          <p:cNvSpPr txBox="1"/>
          <p:nvPr/>
        </p:nvSpPr>
        <p:spPr>
          <a:xfrm>
            <a:off x="5784697" y="1124744"/>
            <a:ext cx="1676036" cy="369332"/>
          </a:xfrm>
          <a:prstGeom prst="rect">
            <a:avLst/>
          </a:prstGeom>
          <a:noFill/>
        </p:spPr>
        <p:txBody>
          <a:bodyPr wrap="none" rtlCol="0">
            <a:spAutoFit/>
          </a:bodyPr>
          <a:lstStyle/>
          <a:p>
            <a:r>
              <a:rPr lang="fr-FR" dirty="0" smtClean="0"/>
              <a:t>Mathématiques</a:t>
            </a:r>
            <a:endParaRPr lang="fr-FR" dirty="0"/>
          </a:p>
        </p:txBody>
      </p:sp>
      <p:sp>
        <p:nvSpPr>
          <p:cNvPr id="8" name="ZoneTexte 7"/>
          <p:cNvSpPr txBox="1"/>
          <p:nvPr/>
        </p:nvSpPr>
        <p:spPr>
          <a:xfrm>
            <a:off x="323528" y="298393"/>
            <a:ext cx="8316416" cy="707886"/>
          </a:xfrm>
          <a:prstGeom prst="rect">
            <a:avLst/>
          </a:prstGeom>
          <a:noFill/>
        </p:spPr>
        <p:txBody>
          <a:bodyPr wrap="square" rtlCol="0">
            <a:spAutoFit/>
          </a:bodyPr>
          <a:lstStyle/>
          <a:p>
            <a:pPr algn="ctr"/>
            <a:r>
              <a:rPr lang="fr-FR" sz="2000" b="1" dirty="0"/>
              <a:t>Écarts de performance </a:t>
            </a:r>
            <a:r>
              <a:rPr lang="fr-FR" sz="2000" b="1" dirty="0" smtClean="0"/>
              <a:t>entre </a:t>
            </a:r>
            <a:r>
              <a:rPr lang="fr-FR" sz="2000" b="1" dirty="0"/>
              <a:t>chaque province et le score moyen national </a:t>
            </a:r>
            <a:endParaRPr lang="fr-FR" sz="2000" b="1" dirty="0" smtClean="0"/>
          </a:p>
          <a:p>
            <a:pPr algn="ctr"/>
            <a:r>
              <a:rPr lang="fr-FR" sz="2000" b="1" dirty="0" smtClean="0"/>
              <a:t>en fin </a:t>
            </a:r>
            <a:r>
              <a:rPr lang="fr-FR" sz="2000" b="1" dirty="0"/>
              <a:t>de </a:t>
            </a:r>
            <a:r>
              <a:rPr lang="fr-FR" sz="2000" b="1" dirty="0" smtClean="0"/>
              <a:t>scolarité</a:t>
            </a:r>
            <a:endParaRPr lang="fr-FR" sz="2000" b="1" dirty="0"/>
          </a:p>
        </p:txBody>
      </p:sp>
      <p:graphicFrame>
        <p:nvGraphicFramePr>
          <p:cNvPr id="10" name="Tableau 9"/>
          <p:cNvGraphicFramePr>
            <a:graphicFrameLocks noGrp="1"/>
          </p:cNvGraphicFramePr>
          <p:nvPr>
            <p:extLst>
              <p:ext uri="{D42A27DB-BD31-4B8C-83A1-F6EECF244321}">
                <p14:modId xmlns:p14="http://schemas.microsoft.com/office/powerpoint/2010/main" val="3780294371"/>
              </p:ext>
            </p:extLst>
          </p:nvPr>
        </p:nvGraphicFramePr>
        <p:xfrm>
          <a:off x="911359" y="6013993"/>
          <a:ext cx="7643190" cy="331330"/>
        </p:xfrm>
        <a:graphic>
          <a:graphicData uri="http://schemas.openxmlformats.org/drawingml/2006/table">
            <a:tbl>
              <a:tblPr firstRow="1" firstCol="1" bandRow="1"/>
              <a:tblGrid>
                <a:gridCol w="460951"/>
                <a:gridCol w="1468807"/>
                <a:gridCol w="1347460"/>
                <a:gridCol w="569658"/>
                <a:gridCol w="455052"/>
                <a:gridCol w="1443526"/>
                <a:gridCol w="1328078"/>
                <a:gridCol w="569658"/>
              </a:tblGrid>
              <a:tr h="331330">
                <a:tc>
                  <a:txBody>
                    <a:bodyPr/>
                    <a:lstStyle/>
                    <a:p>
                      <a:pPr algn="just">
                        <a:spcAft>
                          <a:spcPts val="0"/>
                        </a:spcAft>
                      </a:pPr>
                      <a:r>
                        <a:rPr lang="fr-FR" sz="1600" i="1" u="none" strike="noStrike" dirty="0">
                          <a:effectLst/>
                          <a:latin typeface="GillSans Light" panose="020B0402020204020204" pitchFamily="34" charset="0"/>
                          <a:ea typeface="Calibri" panose="020F0502020204030204" pitchFamily="34" charset="0"/>
                          <a:cs typeface="Cambria Math" panose="02040503050406030204" pitchFamily="18" charset="0"/>
                        </a:rPr>
                        <a:t> </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tcPr>
                </a:tc>
                <a:tc>
                  <a:txBody>
                    <a:bodyPr/>
                    <a:lstStyle/>
                    <a:p>
                      <a:pPr algn="ctr">
                        <a:spcAft>
                          <a:spcPts val="0"/>
                        </a:spcAft>
                      </a:pPr>
                      <a:r>
                        <a:rPr lang="fr-FR" sz="1600" i="0" u="none" strike="noStrike" dirty="0" smtClean="0">
                          <a:solidFill>
                            <a:srgbClr val="FFFFFF"/>
                          </a:solidFill>
                          <a:effectLst/>
                          <a:latin typeface="Gill Sans MT" panose="020B0502020104020203" pitchFamily="34" charset="0"/>
                          <a:ea typeface="Times New Roman" panose="02020603050405020304" pitchFamily="18" charset="0"/>
                          <a:cs typeface="Cambria Math" panose="02040503050406030204" pitchFamily="18" charset="0"/>
                        </a:rPr>
                        <a:t>Significatif</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solidFill>
                      <a:srgbClr val="00B0F0"/>
                    </a:solidFill>
                  </a:tcPr>
                </a:tc>
                <a:tc>
                  <a:txBody>
                    <a:bodyPr/>
                    <a:lstStyle/>
                    <a:p>
                      <a:pPr algn="ctr">
                        <a:spcAft>
                          <a:spcPts val="0"/>
                        </a:spcAft>
                      </a:pPr>
                      <a:r>
                        <a:rPr lang="fr-FR" sz="1600" i="0" u="none" strike="noStrike" dirty="0">
                          <a:solidFill>
                            <a:srgbClr val="005874"/>
                          </a:solidFill>
                          <a:effectLst/>
                          <a:latin typeface="Gill Sans MT" panose="020B0502020104020203" pitchFamily="34" charset="0"/>
                          <a:ea typeface="Times New Roman" panose="02020603050405020304" pitchFamily="18" charset="0"/>
                          <a:cs typeface="Cambria Math" panose="02040503050406030204" pitchFamily="18" charset="0"/>
                        </a:rPr>
                        <a:t>Non significatif</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solidFill>
                      <a:srgbClr val="D1E3F3"/>
                    </a:solidFill>
                  </a:tcPr>
                </a:tc>
                <a:tc>
                  <a:txBody>
                    <a:bodyPr/>
                    <a:lstStyle/>
                    <a:p>
                      <a:pPr algn="just">
                        <a:spcAft>
                          <a:spcPts val="0"/>
                        </a:spcAft>
                      </a:pPr>
                      <a:r>
                        <a:rPr lang="fr-FR" sz="1600" i="1" u="none" strike="noStrike">
                          <a:effectLst/>
                          <a:latin typeface="GillSans Light" panose="020B0402020204020204" pitchFamily="34" charset="0"/>
                          <a:ea typeface="Calibri" panose="020F0502020204030204" pitchFamily="34" charset="0"/>
                          <a:cs typeface="Cambria Math" panose="02040503050406030204" pitchFamily="18" charset="0"/>
                        </a:rPr>
                        <a:t> </a:t>
                      </a:r>
                      <a:endParaRPr lang="fr-FR" sz="1600" i="1" u="sng">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nchor="ctr">
                    <a:lnL>
                      <a:noFill/>
                    </a:lnL>
                    <a:lnR>
                      <a:noFill/>
                    </a:lnR>
                    <a:lnT>
                      <a:noFill/>
                    </a:lnT>
                    <a:lnB>
                      <a:noFill/>
                    </a:lnB>
                  </a:tcPr>
                </a:tc>
                <a:tc>
                  <a:txBody>
                    <a:bodyPr/>
                    <a:lstStyle/>
                    <a:p>
                      <a:pPr algn="ctr">
                        <a:spcAft>
                          <a:spcPts val="0"/>
                        </a:spcAft>
                      </a:pPr>
                      <a:r>
                        <a:rPr lang="fr-FR" sz="1600">
                          <a:effectLst/>
                          <a:latin typeface="GillSans Light" panose="020B0402020204020204" pitchFamily="34" charset="0"/>
                          <a:ea typeface="Calibri" panose="020F0502020204030204" pitchFamily="34" charset="0"/>
                          <a:cs typeface="Times New Roman" panose="02020603050405020304" pitchFamily="18" charset="0"/>
                        </a:rPr>
                        <a:t> </a:t>
                      </a:r>
                    </a:p>
                  </a:txBody>
                  <a:tcPr marL="44450" marR="44450" marT="0" marB="0" anchor="ctr">
                    <a:lnL>
                      <a:noFill/>
                    </a:lnL>
                    <a:lnR>
                      <a:noFill/>
                    </a:lnR>
                    <a:lnT>
                      <a:noFill/>
                    </a:lnT>
                    <a:lnB>
                      <a:noFill/>
                    </a:lnB>
                  </a:tcPr>
                </a:tc>
                <a:tc>
                  <a:txBody>
                    <a:bodyPr/>
                    <a:lstStyle/>
                    <a:p>
                      <a:pPr algn="ctr">
                        <a:spcAft>
                          <a:spcPts val="0"/>
                        </a:spcAft>
                      </a:pPr>
                      <a:r>
                        <a:rPr lang="fr-FR" sz="1600">
                          <a:solidFill>
                            <a:srgbClr val="FFFFFF"/>
                          </a:solidFill>
                          <a:effectLst/>
                          <a:latin typeface="Gill Sans MT" panose="020B0502020104020203" pitchFamily="34" charset="0"/>
                          <a:ea typeface="Times New Roman" panose="02020603050405020304" pitchFamily="18" charset="0"/>
                          <a:cs typeface="Times New Roman" panose="02020603050405020304" pitchFamily="18" charset="0"/>
                        </a:rPr>
                        <a:t>Significatif</a:t>
                      </a:r>
                      <a:endParaRPr lang="fr-FR" sz="1600">
                        <a:effectLst/>
                        <a:latin typeface="GillSans Light" panose="020B0402020204020204" pitchFamily="34" charset="0"/>
                        <a:ea typeface="Calibri" panose="020F0502020204030204" pitchFamily="34" charset="0"/>
                        <a:cs typeface="Times New Roman" panose="02020603050405020304" pitchFamily="18" charset="0"/>
                      </a:endParaRPr>
                    </a:p>
                  </a:txBody>
                  <a:tcPr marL="44450" marR="44450" marT="0" marB="0">
                    <a:lnL>
                      <a:noFill/>
                    </a:lnL>
                    <a:lnR>
                      <a:noFill/>
                    </a:lnR>
                    <a:lnT>
                      <a:noFill/>
                    </a:lnT>
                    <a:lnB>
                      <a:noFill/>
                    </a:lnB>
                    <a:solidFill>
                      <a:srgbClr val="00C459"/>
                    </a:solidFill>
                  </a:tcPr>
                </a:tc>
                <a:tc>
                  <a:txBody>
                    <a:bodyPr/>
                    <a:lstStyle/>
                    <a:p>
                      <a:pPr algn="ctr">
                        <a:spcAft>
                          <a:spcPts val="0"/>
                        </a:spcAft>
                      </a:pPr>
                      <a:r>
                        <a:rPr lang="fr-FR" sz="1600" dirty="0">
                          <a:solidFill>
                            <a:srgbClr val="1C5837"/>
                          </a:solidFill>
                          <a:effectLst/>
                          <a:latin typeface="Gill Sans MT" panose="020B0502020104020203" pitchFamily="34" charset="0"/>
                          <a:ea typeface="Times New Roman" panose="02020603050405020304" pitchFamily="18" charset="0"/>
                          <a:cs typeface="Times New Roman" panose="02020603050405020304" pitchFamily="18" charset="0"/>
                        </a:rPr>
                        <a:t>Non significatif</a:t>
                      </a:r>
                      <a:endParaRPr lang="fr-FR" sz="16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44450" marR="44450" marT="0" marB="0">
                    <a:lnL>
                      <a:noFill/>
                    </a:lnL>
                    <a:lnR>
                      <a:noFill/>
                    </a:lnR>
                    <a:lnT>
                      <a:noFill/>
                    </a:lnT>
                    <a:lnB>
                      <a:noFill/>
                    </a:lnB>
                    <a:solidFill>
                      <a:srgbClr val="B0DD7F"/>
                    </a:solidFill>
                  </a:tcPr>
                </a:tc>
                <a:tc>
                  <a:txBody>
                    <a:bodyPr/>
                    <a:lstStyle/>
                    <a:p>
                      <a:pPr algn="just">
                        <a:spcAft>
                          <a:spcPts val="0"/>
                        </a:spcAft>
                      </a:pPr>
                      <a:r>
                        <a:rPr lang="fr-FR" sz="1600" dirty="0">
                          <a:effectLst/>
                          <a:latin typeface="GillSans Light" panose="020B0402020204020204" pitchFamily="34" charset="0"/>
                          <a:ea typeface="Calibri" panose="020F0502020204030204" pitchFamily="34" charset="0"/>
                          <a:cs typeface="Times New Roman" panose="02020603050405020304" pitchFamily="18" charset="0"/>
                        </a:rPr>
                        <a:t> </a:t>
                      </a:r>
                    </a:p>
                  </a:txBody>
                  <a:tcPr marL="44450" marR="44450" marT="0" marB="0">
                    <a:lnL>
                      <a:noFill/>
                    </a:lnL>
                    <a:lnR>
                      <a:noFill/>
                    </a:lnR>
                    <a:lnT>
                      <a:noFill/>
                    </a:lnT>
                    <a:lnB>
                      <a:noFill/>
                    </a:lnB>
                  </a:tcPr>
                </a:tc>
              </a:tr>
            </a:tbl>
          </a:graphicData>
        </a:graphic>
      </p:graphicFrame>
    </p:spTree>
    <p:extLst>
      <p:ext uri="{BB962C8B-B14F-4D97-AF65-F5344CB8AC3E}">
        <p14:creationId xmlns:p14="http://schemas.microsoft.com/office/powerpoint/2010/main" val="304685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850" y="0"/>
            <a:ext cx="9640427" cy="6857999"/>
          </a:xfrm>
          <a:prstGeom prst="rect">
            <a:avLst/>
          </a:prstGeom>
        </p:spPr>
      </p:pic>
      <p:sp>
        <p:nvSpPr>
          <p:cNvPr id="4" name="Rectangle 3"/>
          <p:cNvSpPr/>
          <p:nvPr/>
        </p:nvSpPr>
        <p:spPr>
          <a:xfrm>
            <a:off x="-36512" y="1"/>
            <a:ext cx="3888429" cy="685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3600" dirty="0">
                <a:solidFill>
                  <a:srgbClr val="404040"/>
                </a:solidFill>
                <a:latin typeface="Gill Sans"/>
                <a:ea typeface="ＭＳ Ｐゴシック" charset="0"/>
                <a:cs typeface="Gill Sans"/>
              </a:rPr>
              <a:t>Profil des élèves, environnement scolaire et </a:t>
            </a:r>
            <a:r>
              <a:rPr lang="fr-FR" sz="3600" dirty="0" smtClean="0">
                <a:solidFill>
                  <a:srgbClr val="404040"/>
                </a:solidFill>
                <a:latin typeface="Gill Sans"/>
                <a:ea typeface="ＭＳ Ｐゴシック" charset="0"/>
                <a:cs typeface="Gill Sans"/>
              </a:rPr>
              <a:t>facteurs de réussite </a:t>
            </a:r>
            <a:endParaRPr lang="fr-FR" sz="3600" dirty="0">
              <a:solidFill>
                <a:srgbClr val="404040"/>
              </a:solidFill>
              <a:latin typeface="Gill Sans"/>
              <a:ea typeface="ＭＳ Ｐゴシック" charset="0"/>
              <a:cs typeface="Gill Sans"/>
            </a:endParaRPr>
          </a:p>
        </p:txBody>
      </p:sp>
      <p:sp>
        <p:nvSpPr>
          <p:cNvPr id="6" name="Rectangle à coins arrondis 30"/>
          <p:cNvSpPr>
            <a:spLocks noChangeArrowheads="1"/>
          </p:cNvSpPr>
          <p:nvPr/>
        </p:nvSpPr>
        <p:spPr bwMode="auto">
          <a:xfrm>
            <a:off x="0" y="-1"/>
            <a:ext cx="1007997" cy="1007997"/>
          </a:xfrm>
          <a:prstGeom prst="roundRect">
            <a:avLst>
              <a:gd name="adj" fmla="val 0"/>
            </a:avLst>
          </a:prstGeom>
          <a:solidFill>
            <a:srgbClr val="755A96"/>
          </a:solidFill>
          <a:ln w="9525">
            <a:noFill/>
            <a:round/>
            <a:headEnd/>
            <a:tailEnd/>
          </a:ln>
          <a:effectLst/>
        </p:spPr>
        <p:txBody>
          <a:bodyPr anchor="ctr"/>
          <a:lstStyle/>
          <a:p>
            <a:pPr algn="ctr" fontAlgn="auto">
              <a:spcBef>
                <a:spcPts val="0"/>
              </a:spcBef>
              <a:spcAft>
                <a:spcPts val="0"/>
              </a:spcAft>
              <a:defRPr/>
            </a:pPr>
            <a:r>
              <a:rPr lang="fr-FR" sz="3600" b="1" dirty="0">
                <a:solidFill>
                  <a:schemeClr val="bg1"/>
                </a:solidFill>
                <a:latin typeface="Trebuchet MS" panose="020B0603020202020204" pitchFamily="34" charset="0"/>
                <a:ea typeface="+mn-ea"/>
                <a:cs typeface="+mn-cs"/>
              </a:rPr>
              <a:t>3</a:t>
            </a:r>
          </a:p>
        </p:txBody>
      </p:sp>
    </p:spTree>
    <p:extLst>
      <p:ext uri="{BB962C8B-B14F-4D97-AF65-F5344CB8AC3E}">
        <p14:creationId xmlns:p14="http://schemas.microsoft.com/office/powerpoint/2010/main" val="2639868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5496" y="44624"/>
            <a:ext cx="9144000" cy="648072"/>
          </a:xfrm>
        </p:spPr>
        <p:txBody>
          <a:bodyPr>
            <a:noAutofit/>
          </a:bodyPr>
          <a:lstStyle/>
          <a:p>
            <a:r>
              <a:rPr lang="fr-FR" sz="2400" b="1" dirty="0" smtClean="0">
                <a:latin typeface="GillSans Light" panose="020B0402020204020204" pitchFamily="34" charset="0"/>
              </a:rPr>
              <a:t>Redoublement</a:t>
            </a:r>
            <a:endParaRPr lang="fr-FR" sz="2400" b="1" dirty="0">
              <a:latin typeface="GillSans Light" panose="020B0402020204020204" pitchFamily="34" charset="0"/>
            </a:endParaRPr>
          </a:p>
        </p:txBody>
      </p:sp>
      <p:sp>
        <p:nvSpPr>
          <p:cNvPr id="6" name="Espace réservé du contenu 2"/>
          <p:cNvSpPr>
            <a:spLocks noGrp="1"/>
          </p:cNvSpPr>
          <p:nvPr>
            <p:ph idx="1"/>
          </p:nvPr>
        </p:nvSpPr>
        <p:spPr>
          <a:xfrm>
            <a:off x="564704" y="680542"/>
            <a:ext cx="8579296" cy="664320"/>
          </a:xfrm>
        </p:spPr>
        <p:txBody>
          <a:bodyPr>
            <a:normAutofit/>
          </a:bodyPr>
          <a:lstStyle/>
          <a:p>
            <a:pPr marL="0" indent="0" algn="ctr">
              <a:buNone/>
            </a:pPr>
            <a:r>
              <a:rPr lang="fr-FR" sz="1800" i="1" u="sng" dirty="0" smtClean="0"/>
              <a:t>Graphique : Répartition des élèves en fonction du nombre de redoublements</a:t>
            </a:r>
          </a:p>
        </p:txBody>
      </p:sp>
      <p:graphicFrame>
        <p:nvGraphicFramePr>
          <p:cNvPr id="9" name="Graphique 8"/>
          <p:cNvGraphicFramePr/>
          <p:nvPr>
            <p:extLst>
              <p:ext uri="{D42A27DB-BD31-4B8C-83A1-F6EECF244321}">
                <p14:modId xmlns:p14="http://schemas.microsoft.com/office/powerpoint/2010/main" val="2176051088"/>
              </p:ext>
            </p:extLst>
          </p:nvPr>
        </p:nvGraphicFramePr>
        <p:xfrm>
          <a:off x="268153" y="1046504"/>
          <a:ext cx="8208912" cy="400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335229668"/>
              </p:ext>
            </p:extLst>
          </p:nvPr>
        </p:nvGraphicFramePr>
        <p:xfrm>
          <a:off x="700201" y="5289496"/>
          <a:ext cx="7344816" cy="490344"/>
        </p:xfrm>
        <a:graphic>
          <a:graphicData uri="http://schemas.openxmlformats.org/drawingml/2006/table">
            <a:tbl>
              <a:tblPr firstRow="1" firstCol="1" bandRow="1"/>
              <a:tblGrid>
                <a:gridCol w="1305336"/>
                <a:gridCol w="1272745"/>
                <a:gridCol w="1516764"/>
                <a:gridCol w="1576934"/>
                <a:gridCol w="1673037"/>
              </a:tblGrid>
              <a:tr h="490344">
                <a:tc>
                  <a:txBody>
                    <a:bodyPr/>
                    <a:lstStyle/>
                    <a:p>
                      <a:pPr algn="ctr">
                        <a:spcAft>
                          <a:spcPts val="0"/>
                        </a:spcAft>
                      </a:pPr>
                      <a:r>
                        <a:rPr lang="fr-FR" sz="800">
                          <a:solidFill>
                            <a:srgbClr val="9E1F06"/>
                          </a:solidFill>
                          <a:effectLst/>
                          <a:latin typeface="GillSans Light" panose="020B0402020204020204" pitchFamily="34" charset="0"/>
                          <a:ea typeface="Times New Roman" panose="02020603050405020304" pitchFamily="18" charset="0"/>
                          <a:cs typeface="Arial" panose="020B0604020202020204" pitchFamily="34" charset="0"/>
                        </a:rPr>
                        <a:t> </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a:txBody>
                    <a:bodyPr/>
                    <a:lstStyle/>
                    <a:p>
                      <a:pPr algn="ctr">
                        <a:spcAft>
                          <a:spcPts val="0"/>
                        </a:spcAft>
                      </a:pPr>
                      <a:r>
                        <a:rPr lang="fr-FR" sz="1600" dirty="0">
                          <a:solidFill>
                            <a:srgbClr val="9E1F06"/>
                          </a:solidFill>
                          <a:effectLst/>
                          <a:latin typeface="GillSans Light" panose="020B0402020204020204" pitchFamily="34" charset="0"/>
                          <a:ea typeface="Times New Roman" panose="02020603050405020304" pitchFamily="18" charset="0"/>
                          <a:cs typeface="Arial" panose="020B0604020202020204" pitchFamily="34" charset="0"/>
                        </a:rPr>
                        <a:t>L’élève n’a jamais redoublé</a:t>
                      </a:r>
                      <a:endParaRPr lang="fr-FR" sz="2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BE4D5"/>
                    </a:solidFill>
                  </a:tcPr>
                </a:tc>
                <a:tc>
                  <a:txBody>
                    <a:bodyPr/>
                    <a:lstStyle/>
                    <a:p>
                      <a:pPr algn="ctr">
                        <a:spcAft>
                          <a:spcPts val="0"/>
                        </a:spcAft>
                      </a:pPr>
                      <a:r>
                        <a:rPr lang="fr-FR" sz="1600" dirty="0">
                          <a:solidFill>
                            <a:srgbClr val="FFFFFF"/>
                          </a:solidFill>
                          <a:effectLst/>
                          <a:latin typeface="GillSans Light" panose="020B0402020204020204" pitchFamily="34" charset="0"/>
                          <a:ea typeface="Times New Roman" panose="02020603050405020304" pitchFamily="18" charset="0"/>
                          <a:cs typeface="Arial" panose="020B0604020202020204" pitchFamily="34" charset="0"/>
                        </a:rPr>
                        <a:t>L’élève a redoublé une fois</a:t>
                      </a:r>
                      <a:endParaRPr lang="fr-FR" sz="2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4B083"/>
                    </a:solidFill>
                  </a:tcPr>
                </a:tc>
                <a:tc>
                  <a:txBody>
                    <a:bodyPr/>
                    <a:lstStyle/>
                    <a:p>
                      <a:pPr algn="ctr">
                        <a:spcAft>
                          <a:spcPts val="0"/>
                        </a:spcAft>
                      </a:pPr>
                      <a:r>
                        <a:rPr lang="fr-FR" sz="1600" dirty="0">
                          <a:solidFill>
                            <a:srgbClr val="FFFFFF"/>
                          </a:solidFill>
                          <a:effectLst/>
                          <a:latin typeface="GillSans Light" panose="020B0402020204020204" pitchFamily="34" charset="0"/>
                          <a:ea typeface="Times New Roman" panose="02020603050405020304" pitchFamily="18" charset="0"/>
                          <a:cs typeface="Arial" panose="020B0604020202020204" pitchFamily="34" charset="0"/>
                        </a:rPr>
                        <a:t>L’élève a redoublé deux fois</a:t>
                      </a:r>
                      <a:endParaRPr lang="fr-FR" sz="2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0664A"/>
                    </a:solidFill>
                  </a:tcPr>
                </a:tc>
                <a:tc>
                  <a:txBody>
                    <a:bodyPr/>
                    <a:lstStyle/>
                    <a:p>
                      <a:pPr algn="ctr">
                        <a:spcAft>
                          <a:spcPts val="0"/>
                        </a:spcAft>
                      </a:pPr>
                      <a:r>
                        <a:rPr lang="fr-FR" sz="1600" dirty="0">
                          <a:solidFill>
                            <a:srgbClr val="FFFFFF"/>
                          </a:solidFill>
                          <a:effectLst/>
                          <a:latin typeface="GillSans Light" panose="020B0402020204020204" pitchFamily="34" charset="0"/>
                          <a:ea typeface="Times New Roman" panose="02020603050405020304" pitchFamily="18" charset="0"/>
                          <a:cs typeface="Arial" panose="020B0604020202020204" pitchFamily="34" charset="0"/>
                        </a:rPr>
                        <a:t>L’élève a redoublé plus de deux fois</a:t>
                      </a:r>
                      <a:endParaRPr lang="fr-FR" sz="2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9E1F06"/>
                    </a:solidFill>
                  </a:tcPr>
                </a:tc>
              </a:tr>
            </a:tbl>
          </a:graphicData>
        </a:graphic>
      </p:graphicFrame>
    </p:spTree>
    <p:extLst>
      <p:ext uri="{BB962C8B-B14F-4D97-AF65-F5344CB8AC3E}">
        <p14:creationId xmlns:p14="http://schemas.microsoft.com/office/powerpoint/2010/main" val="2714568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0902" y="108271"/>
            <a:ext cx="2232248" cy="648072"/>
          </a:xfrm>
        </p:spPr>
        <p:txBody>
          <a:bodyPr>
            <a:noAutofit/>
          </a:bodyPr>
          <a:lstStyle/>
          <a:p>
            <a:pPr marL="0" lvl="0" indent="0" algn="just">
              <a:buNone/>
            </a:pPr>
            <a:r>
              <a:rPr lang="fr-FR" sz="2400" b="1" dirty="0" smtClean="0">
                <a:solidFill>
                  <a:prstClr val="black"/>
                </a:solidFill>
                <a:latin typeface="GillSans Light" panose="020B0402020204020204" pitchFamily="34" charset="0"/>
              </a:rPr>
              <a:t>Redoublement</a:t>
            </a:r>
          </a:p>
        </p:txBody>
      </p:sp>
      <p:graphicFrame>
        <p:nvGraphicFramePr>
          <p:cNvPr id="6" name="Graphique 5"/>
          <p:cNvGraphicFramePr/>
          <p:nvPr>
            <p:extLst/>
          </p:nvPr>
        </p:nvGraphicFramePr>
        <p:xfrm>
          <a:off x="582570" y="1124744"/>
          <a:ext cx="8208912" cy="44644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2780716243"/>
              </p:ext>
            </p:extLst>
          </p:nvPr>
        </p:nvGraphicFramePr>
        <p:xfrm>
          <a:off x="213657" y="5877272"/>
          <a:ext cx="8946739" cy="847030"/>
        </p:xfrm>
        <a:graphic>
          <a:graphicData uri="http://schemas.openxmlformats.org/drawingml/2006/table">
            <a:tbl>
              <a:tblPr firstRow="1" firstCol="1" bandRow="1"/>
              <a:tblGrid>
                <a:gridCol w="514597"/>
                <a:gridCol w="406136"/>
                <a:gridCol w="732172"/>
                <a:gridCol w="202965"/>
                <a:gridCol w="2257415"/>
                <a:gridCol w="577447"/>
                <a:gridCol w="505430"/>
                <a:gridCol w="406136"/>
                <a:gridCol w="721859"/>
                <a:gridCol w="171376"/>
                <a:gridCol w="2451206"/>
              </a:tblGrid>
              <a:tr h="158418">
                <a:tc gridSpan="2">
                  <a:txBody>
                    <a:bodyPr/>
                    <a:lstStyle/>
                    <a:p>
                      <a:pPr algn="just">
                        <a:spcAft>
                          <a:spcPts val="0"/>
                        </a:spcAft>
                      </a:pPr>
                      <a:r>
                        <a:rPr lang="fr-FR" sz="1400" dirty="0">
                          <a:solidFill>
                            <a:srgbClr val="2E74B5"/>
                          </a:solidFill>
                          <a:effectLst/>
                          <a:latin typeface="Gill Sans MT" panose="020B0502020104020203" pitchFamily="34" charset="0"/>
                          <a:ea typeface="Times New Roman" panose="02020603050405020304" pitchFamily="18" charset="0"/>
                          <a:cs typeface="Arial" panose="020B0604020202020204" pitchFamily="34" charset="0"/>
                        </a:rPr>
                        <a:t>L</a:t>
                      </a:r>
                      <a:r>
                        <a:rPr lang="fr-FR" sz="1400" dirty="0">
                          <a:effectLst/>
                          <a:latin typeface="Gill Sans MT" panose="020B0502020104020203" pitchFamily="34" charset="0"/>
                          <a:ea typeface="Times New Roman" panose="02020603050405020304" pitchFamily="18" charset="0"/>
                          <a:cs typeface="Arial" panose="020B0604020202020204" pitchFamily="34" charset="0"/>
                        </a:rPr>
                        <a:t> lecture </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gridSpan="3">
                  <a:txBody>
                    <a:bodyPr/>
                    <a:lstStyle/>
                    <a:p>
                      <a:pPr algn="r">
                        <a:spcAft>
                          <a:spcPts val="0"/>
                        </a:spcAft>
                      </a:pPr>
                      <a:r>
                        <a:rPr lang="fr-FR" sz="1400">
                          <a:solidFill>
                            <a:srgbClr val="2E74B5"/>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400">
                          <a:effectLst/>
                          <a:latin typeface="Gill Sans MT" panose="020B0502020104020203" pitchFamily="34" charset="0"/>
                          <a:ea typeface="Times New Roman" panose="02020603050405020304" pitchFamily="18" charset="0"/>
                          <a:cs typeface="Arial" panose="020B0604020202020204" pitchFamily="34" charset="0"/>
                        </a:rPr>
                        <a:t> Significatif </a:t>
                      </a:r>
                      <a:r>
                        <a:rPr lang="fr-FR" sz="1400">
                          <a:solidFill>
                            <a:srgbClr val="BDD6EE"/>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400">
                          <a:effectLst/>
                          <a:latin typeface="Gill Sans MT" panose="020B0502020104020203" pitchFamily="34" charset="0"/>
                          <a:ea typeface="Times New Roman" panose="02020603050405020304" pitchFamily="18" charset="0"/>
                          <a:cs typeface="Arial" panose="020B0604020202020204" pitchFamily="34" charset="0"/>
                        </a:rPr>
                        <a:t> Non significatif</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a:txBody>
                    <a:bodyPr/>
                    <a:lstStyle/>
                    <a:p>
                      <a:pPr algn="just">
                        <a:spcAft>
                          <a:spcPts val="0"/>
                        </a:spcAft>
                      </a:pPr>
                      <a:r>
                        <a:rPr lang="fr-FR" sz="1400">
                          <a:effectLst/>
                          <a:latin typeface="Gill Sans MT" panose="020B0502020104020203" pitchFamily="34" charset="0"/>
                          <a:ea typeface="Times New Roman" panose="02020603050405020304" pitchFamily="18" charset="0"/>
                          <a:cs typeface="Arial" panose="020B0604020202020204" pitchFamily="34" charset="0"/>
                        </a:rPr>
                        <a:t> </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2">
                  <a:txBody>
                    <a:bodyPr/>
                    <a:lstStyle/>
                    <a:p>
                      <a:pPr algn="just">
                        <a:spcAft>
                          <a:spcPts val="0"/>
                        </a:spcAft>
                      </a:pPr>
                      <a:r>
                        <a:rPr lang="fr-FR" sz="1400" dirty="0">
                          <a:solidFill>
                            <a:srgbClr val="33A52D"/>
                          </a:solidFill>
                          <a:effectLst/>
                          <a:latin typeface="Gill Sans MT" panose="020B0502020104020203" pitchFamily="34" charset="0"/>
                          <a:ea typeface="Times New Roman" panose="02020603050405020304" pitchFamily="18" charset="0"/>
                          <a:cs typeface="Arial" panose="020B0604020202020204" pitchFamily="34" charset="0"/>
                        </a:rPr>
                        <a:t>M</a:t>
                      </a:r>
                      <a:r>
                        <a:rPr lang="fr-FR" sz="1400" dirty="0">
                          <a:effectLst/>
                          <a:latin typeface="Gill Sans MT" panose="020B0502020104020203" pitchFamily="34" charset="0"/>
                          <a:ea typeface="Times New Roman" panose="02020603050405020304" pitchFamily="18" charset="0"/>
                          <a:cs typeface="Arial" panose="020B0604020202020204" pitchFamily="34" charset="0"/>
                        </a:rPr>
                        <a:t> </a:t>
                      </a:r>
                      <a:r>
                        <a:rPr lang="fr-FR" sz="1400" dirty="0" smtClean="0">
                          <a:effectLst/>
                          <a:latin typeface="Gill Sans MT" panose="020B0502020104020203" pitchFamily="34" charset="0"/>
                          <a:ea typeface="Times New Roman" panose="02020603050405020304" pitchFamily="18" charset="0"/>
                          <a:cs typeface="Arial" panose="020B0604020202020204" pitchFamily="34" charset="0"/>
                        </a:rPr>
                        <a:t>Maths</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D9D9D9"/>
                      </a:solidFill>
                      <a:prstDash val="solid"/>
                      <a:round/>
                      <a:headEnd type="none" w="med" len="med"/>
                      <a:tailEnd type="none" w="med" len="med"/>
                    </a:lnB>
                  </a:tcPr>
                </a:tc>
                <a:tc hMerge="1">
                  <a:txBody>
                    <a:bodyPr/>
                    <a:lstStyle/>
                    <a:p>
                      <a:endParaRPr lang="fr-FR"/>
                    </a:p>
                  </a:txBody>
                  <a:tcPr/>
                </a:tc>
                <a:tc gridSpan="3">
                  <a:txBody>
                    <a:bodyPr/>
                    <a:lstStyle/>
                    <a:p>
                      <a:pPr algn="r">
                        <a:spcAft>
                          <a:spcPts val="0"/>
                        </a:spcAft>
                      </a:pPr>
                      <a:r>
                        <a:rPr lang="fr-FR" sz="1400" dirty="0">
                          <a:solidFill>
                            <a:srgbClr val="33A52D"/>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400" dirty="0">
                          <a:effectLst/>
                          <a:latin typeface="Gill Sans MT" panose="020B0502020104020203" pitchFamily="34" charset="0"/>
                          <a:ea typeface="Times New Roman" panose="02020603050405020304" pitchFamily="18" charset="0"/>
                          <a:cs typeface="Arial" panose="020B0604020202020204" pitchFamily="34" charset="0"/>
                        </a:rPr>
                        <a:t> Significatif </a:t>
                      </a:r>
                      <a:r>
                        <a:rPr lang="fr-FR" sz="1400" dirty="0">
                          <a:solidFill>
                            <a:srgbClr val="C5E0B3"/>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400" dirty="0">
                          <a:effectLst/>
                          <a:latin typeface="Gill Sans MT" panose="020B0502020104020203" pitchFamily="34" charset="0"/>
                          <a:ea typeface="Times New Roman" panose="02020603050405020304" pitchFamily="18" charset="0"/>
                          <a:cs typeface="Arial" panose="020B0604020202020204" pitchFamily="34" charset="0"/>
                        </a:rPr>
                        <a:t> Non significatif</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r>
              <a:tr h="633670">
                <a:tc>
                  <a:txBody>
                    <a:bodyPr/>
                    <a:lstStyle/>
                    <a:p>
                      <a:pPr algn="ctr">
                        <a:spcAft>
                          <a:spcPts val="0"/>
                        </a:spcAft>
                      </a:pPr>
                      <a:r>
                        <a:rPr lang="fr-FR" sz="1200">
                          <a:solidFill>
                            <a:srgbClr val="2E74B5"/>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2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gridSpan="2">
                  <a:txBody>
                    <a:bodyPr/>
                    <a:lstStyle/>
                    <a:p>
                      <a:pPr algn="just">
                        <a:spcAft>
                          <a:spcPts val="0"/>
                        </a:spcAft>
                      </a:pPr>
                      <a:r>
                        <a:rPr lang="fr-FR" sz="1200" dirty="0">
                          <a:effectLst/>
                          <a:latin typeface="Gill Sans MT" panose="020B0502020104020203" pitchFamily="34" charset="0"/>
                          <a:ea typeface="Times New Roman" panose="02020603050405020304" pitchFamily="18" charset="0"/>
                          <a:cs typeface="Arial" panose="020B0604020202020204" pitchFamily="34" charset="0"/>
                        </a:rPr>
                        <a:t>L’élève a </a:t>
                      </a:r>
                      <a:r>
                        <a:rPr lang="fr-FR" sz="1100" dirty="0">
                          <a:effectLst/>
                          <a:latin typeface="Gill Sans MT" panose="020B0502020104020203" pitchFamily="34" charset="0"/>
                          <a:ea typeface="Times New Roman" panose="02020603050405020304" pitchFamily="18" charset="0"/>
                          <a:cs typeface="Arial" panose="020B0604020202020204" pitchFamily="34" charset="0"/>
                        </a:rPr>
                        <a:t>redoublé</a:t>
                      </a:r>
                      <a:r>
                        <a:rPr lang="fr-FR" sz="1200" dirty="0">
                          <a:effectLst/>
                          <a:latin typeface="Gill Sans MT" panose="020B0502020104020203" pitchFamily="34" charset="0"/>
                          <a:ea typeface="Times New Roman" panose="02020603050405020304" pitchFamily="18" charset="0"/>
                          <a:cs typeface="Arial" panose="020B0604020202020204" pitchFamily="34" charset="0"/>
                        </a:rPr>
                        <a:t> </a:t>
                      </a:r>
                      <a:r>
                        <a:rPr lang="fr-FR" sz="1200" dirty="0" smtClean="0">
                          <a:effectLst/>
                          <a:latin typeface="Gill Sans MT" panose="020B0502020104020203" pitchFamily="34" charset="0"/>
                          <a:ea typeface="Times New Roman" panose="02020603050405020304" pitchFamily="18" charset="0"/>
                          <a:cs typeface="Arial" panose="020B0604020202020204" pitchFamily="34" charset="0"/>
                        </a:rPr>
                        <a:t>une </a:t>
                      </a:r>
                      <a:r>
                        <a:rPr lang="fr-FR" sz="1200" dirty="0">
                          <a:effectLst/>
                          <a:latin typeface="Gill Sans MT" panose="020B0502020104020203" pitchFamily="34" charset="0"/>
                          <a:ea typeface="Times New Roman" panose="02020603050405020304" pitchFamily="18" charset="0"/>
                          <a:cs typeface="Arial" panose="020B0604020202020204" pitchFamily="34" charset="0"/>
                        </a:rPr>
                        <a:t>fois</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hMerge="1">
                  <a:txBody>
                    <a:bodyPr/>
                    <a:lstStyle/>
                    <a:p>
                      <a:endParaRPr lang="fr-FR"/>
                    </a:p>
                  </a:txBody>
                  <a:tcPr/>
                </a:tc>
                <a:tc>
                  <a:txBody>
                    <a:bodyPr/>
                    <a:lstStyle/>
                    <a:p>
                      <a:pPr algn="ctr">
                        <a:spcAft>
                          <a:spcPts val="0"/>
                        </a:spcAft>
                      </a:pPr>
                      <a:r>
                        <a:rPr lang="fr-FR" sz="1200" b="1">
                          <a:solidFill>
                            <a:srgbClr val="2E74B5"/>
                          </a:solidFill>
                          <a:effectLst/>
                          <a:latin typeface="Gill Sans MT" panose="020B0502020104020203" pitchFamily="34" charset="0"/>
                          <a:ea typeface="Times New Roman" panose="02020603050405020304" pitchFamily="18" charset="0"/>
                          <a:cs typeface="Arial" panose="020B0604020202020204" pitchFamily="34" charset="0"/>
                        </a:rPr>
                        <a:t>•</a:t>
                      </a:r>
                      <a:endParaRPr lang="fr-FR" sz="12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200" dirty="0">
                          <a:effectLst/>
                          <a:latin typeface="Gill Sans MT" panose="020B0502020104020203" pitchFamily="34" charset="0"/>
                          <a:ea typeface="Times New Roman" panose="02020603050405020304" pitchFamily="18" charset="0"/>
                          <a:cs typeface="Arial" panose="020B0604020202020204" pitchFamily="34" charset="0"/>
                        </a:rPr>
                        <a:t>L’élève n’a jamais redoublé</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200">
                          <a:effectLst/>
                          <a:latin typeface="Gill Sans MT" panose="020B0502020104020203" pitchFamily="34" charset="0"/>
                          <a:ea typeface="Times New Roman" panose="02020603050405020304" pitchFamily="18" charset="0"/>
                          <a:cs typeface="Arial" panose="020B0604020202020204" pitchFamily="34" charset="0"/>
                        </a:rPr>
                        <a:t> </a:t>
                      </a:r>
                      <a:endParaRPr lang="fr-FR" sz="12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fr-FR" sz="1200">
                          <a:solidFill>
                            <a:srgbClr val="33A52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2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D9D9D9"/>
                      </a:solidFill>
                      <a:prstDash val="solid"/>
                      <a:round/>
                      <a:headEnd type="none" w="med" len="med"/>
                      <a:tailEnd type="none" w="med" len="med"/>
                    </a:lnT>
                    <a:lnB>
                      <a:noFill/>
                    </a:lnB>
                  </a:tcPr>
                </a:tc>
                <a:tc gridSpan="2">
                  <a:txBody>
                    <a:bodyPr/>
                    <a:lstStyle/>
                    <a:p>
                      <a:pPr algn="just">
                        <a:spcAft>
                          <a:spcPts val="0"/>
                        </a:spcAft>
                      </a:pPr>
                      <a:r>
                        <a:rPr lang="fr-FR" sz="1200" dirty="0">
                          <a:effectLst/>
                          <a:latin typeface="Gill Sans MT" panose="020B0502020104020203" pitchFamily="34" charset="0"/>
                          <a:ea typeface="Times New Roman" panose="02020603050405020304" pitchFamily="18" charset="0"/>
                          <a:cs typeface="Arial" panose="020B0604020202020204" pitchFamily="34" charset="0"/>
                        </a:rPr>
                        <a:t>L’élève a redoublé </a:t>
                      </a:r>
                      <a:r>
                        <a:rPr lang="fr-FR" sz="1200" dirty="0" smtClean="0">
                          <a:effectLst/>
                          <a:latin typeface="Gill Sans MT" panose="020B0502020104020203" pitchFamily="34" charset="0"/>
                          <a:ea typeface="Times New Roman" panose="02020603050405020304" pitchFamily="18" charset="0"/>
                          <a:cs typeface="Arial" panose="020B0604020202020204" pitchFamily="34" charset="0"/>
                        </a:rPr>
                        <a:t>une </a:t>
                      </a:r>
                      <a:r>
                        <a:rPr lang="fr-FR" sz="1200" dirty="0">
                          <a:effectLst/>
                          <a:latin typeface="Gill Sans MT" panose="020B0502020104020203" pitchFamily="34" charset="0"/>
                          <a:ea typeface="Times New Roman" panose="02020603050405020304" pitchFamily="18" charset="0"/>
                          <a:cs typeface="Arial" panose="020B0604020202020204" pitchFamily="34" charset="0"/>
                        </a:rPr>
                        <a:t>fois</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hMerge="1">
                  <a:txBody>
                    <a:bodyPr/>
                    <a:lstStyle/>
                    <a:p>
                      <a:endParaRPr lang="fr-FR"/>
                    </a:p>
                  </a:txBody>
                  <a:tcPr/>
                </a:tc>
                <a:tc>
                  <a:txBody>
                    <a:bodyPr/>
                    <a:lstStyle/>
                    <a:p>
                      <a:pPr algn="ctr">
                        <a:spcAft>
                          <a:spcPts val="0"/>
                        </a:spcAft>
                      </a:pPr>
                      <a:r>
                        <a:rPr lang="fr-FR" sz="1200" b="1">
                          <a:solidFill>
                            <a:srgbClr val="33A52D"/>
                          </a:solidFill>
                          <a:effectLst/>
                          <a:latin typeface="Gill Sans MT" panose="020B0502020104020203" pitchFamily="34" charset="0"/>
                          <a:ea typeface="Times New Roman" panose="02020603050405020304" pitchFamily="18" charset="0"/>
                          <a:cs typeface="Arial" panose="020B0604020202020204" pitchFamily="34" charset="0"/>
                        </a:rPr>
                        <a:t>•</a:t>
                      </a:r>
                      <a:endParaRPr lang="fr-FR" sz="12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200" dirty="0">
                          <a:effectLst/>
                          <a:latin typeface="Gill Sans MT" panose="020B0502020104020203" pitchFamily="34" charset="0"/>
                          <a:ea typeface="Times New Roman" panose="02020603050405020304" pitchFamily="18" charset="0"/>
                          <a:cs typeface="Arial" panose="020B0604020202020204" pitchFamily="34" charset="0"/>
                        </a:rPr>
                        <a:t>L’élève n’a jamais redoublé</a:t>
                      </a:r>
                      <a:endParaRPr lang="fr-FR" sz="12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r>
            </a:tbl>
          </a:graphicData>
        </a:graphic>
      </p:graphicFrame>
      <p:sp>
        <p:nvSpPr>
          <p:cNvPr id="7" name="Rectangle 6"/>
          <p:cNvSpPr/>
          <p:nvPr/>
        </p:nvSpPr>
        <p:spPr>
          <a:xfrm>
            <a:off x="864096" y="663079"/>
            <a:ext cx="7927386" cy="338554"/>
          </a:xfrm>
          <a:prstGeom prst="rect">
            <a:avLst/>
          </a:prstGeom>
        </p:spPr>
        <p:txBody>
          <a:bodyPr wrap="square">
            <a:spAutoFit/>
          </a:bodyPr>
          <a:lstStyle/>
          <a:p>
            <a:pPr algn="ctr"/>
            <a:r>
              <a:rPr lang="fr-FR" sz="1600" i="1" u="sng" dirty="0" smtClean="0">
                <a:latin typeface="GillSans Light" panose="020B0402020204020204" pitchFamily="34" charset="0"/>
              </a:rPr>
              <a:t>Graphique </a:t>
            </a:r>
            <a:r>
              <a:rPr lang="fr-FR" sz="1600" i="1" u="sng" dirty="0">
                <a:latin typeface="GillSans Light" panose="020B0402020204020204" pitchFamily="34" charset="0"/>
              </a:rPr>
              <a:t>: s</a:t>
            </a:r>
            <a:r>
              <a:rPr lang="fr-FR" sz="1600" i="1" u="sng" dirty="0" smtClean="0">
                <a:latin typeface="GillSans Light" panose="020B0402020204020204" pitchFamily="34" charset="0"/>
              </a:rPr>
              <a:t>cores moyens des élèves en fonction du redoublement et différence de scores</a:t>
            </a:r>
            <a:endParaRPr lang="fr-FR" sz="1600" i="1" u="sng" dirty="0">
              <a:latin typeface="GillSans Light" panose="020B0402020204020204" pitchFamily="34" charset="0"/>
            </a:endParaRPr>
          </a:p>
        </p:txBody>
      </p:sp>
    </p:spTree>
    <p:extLst>
      <p:ext uri="{BB962C8B-B14F-4D97-AF65-F5344CB8AC3E}">
        <p14:creationId xmlns:p14="http://schemas.microsoft.com/office/powerpoint/2010/main" val="442937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79348"/>
            <a:ext cx="8291264" cy="513348"/>
          </a:xfrm>
        </p:spPr>
        <p:txBody>
          <a:bodyPr>
            <a:noAutofit/>
          </a:bodyPr>
          <a:lstStyle/>
          <a:p>
            <a:pPr marL="0" indent="0" algn="ctr">
              <a:buNone/>
            </a:pPr>
            <a:r>
              <a:rPr lang="fr-FR" sz="2400" b="1" dirty="0" smtClean="0">
                <a:latin typeface="GillSans Light" panose="020B0402020204020204" pitchFamily="34" charset="0"/>
              </a:rPr>
              <a:t>Genre</a:t>
            </a:r>
            <a:endParaRPr lang="fr-FR" sz="2000" dirty="0" smtClean="0">
              <a:latin typeface="GillSans Light" panose="020B0402020204020204" pitchFamily="34" charset="0"/>
            </a:endParaRPr>
          </a:p>
        </p:txBody>
      </p:sp>
      <p:graphicFrame>
        <p:nvGraphicFramePr>
          <p:cNvPr id="5" name="Graphique 4"/>
          <p:cNvGraphicFramePr/>
          <p:nvPr>
            <p:extLst>
              <p:ext uri="{D42A27DB-BD31-4B8C-83A1-F6EECF244321}">
                <p14:modId xmlns:p14="http://schemas.microsoft.com/office/powerpoint/2010/main" val="565509545"/>
              </p:ext>
            </p:extLst>
          </p:nvPr>
        </p:nvGraphicFramePr>
        <p:xfrm>
          <a:off x="323528" y="1412776"/>
          <a:ext cx="4032448" cy="3888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513457910"/>
              </p:ext>
            </p:extLst>
          </p:nvPr>
        </p:nvGraphicFramePr>
        <p:xfrm>
          <a:off x="971600" y="5545942"/>
          <a:ext cx="7643190" cy="331330"/>
        </p:xfrm>
        <a:graphic>
          <a:graphicData uri="http://schemas.openxmlformats.org/drawingml/2006/table">
            <a:tbl>
              <a:tblPr firstRow="1" firstCol="1" bandRow="1"/>
              <a:tblGrid>
                <a:gridCol w="460951"/>
                <a:gridCol w="1468807"/>
                <a:gridCol w="1347460"/>
                <a:gridCol w="569658"/>
                <a:gridCol w="455052"/>
                <a:gridCol w="1443526"/>
                <a:gridCol w="1328078"/>
                <a:gridCol w="569658"/>
              </a:tblGrid>
              <a:tr h="331330">
                <a:tc>
                  <a:txBody>
                    <a:bodyPr/>
                    <a:lstStyle/>
                    <a:p>
                      <a:pPr algn="just">
                        <a:spcAft>
                          <a:spcPts val="0"/>
                        </a:spcAft>
                      </a:pPr>
                      <a:r>
                        <a:rPr lang="fr-FR" sz="1600" i="1" u="none" strike="noStrike" dirty="0">
                          <a:effectLst/>
                          <a:latin typeface="GillSans Light" panose="020B0402020204020204" pitchFamily="34" charset="0"/>
                          <a:ea typeface="Calibri" panose="020F0502020204030204" pitchFamily="34" charset="0"/>
                          <a:cs typeface="Cambria Math" panose="02040503050406030204" pitchFamily="18" charset="0"/>
                        </a:rPr>
                        <a:t> </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tcPr>
                </a:tc>
                <a:tc>
                  <a:txBody>
                    <a:bodyPr/>
                    <a:lstStyle/>
                    <a:p>
                      <a:pPr algn="ctr">
                        <a:spcAft>
                          <a:spcPts val="0"/>
                        </a:spcAft>
                      </a:pPr>
                      <a:r>
                        <a:rPr lang="fr-FR" sz="1600" i="0" u="none" strike="noStrike" dirty="0" smtClean="0">
                          <a:solidFill>
                            <a:srgbClr val="FFFFFF"/>
                          </a:solidFill>
                          <a:effectLst/>
                          <a:latin typeface="Gill Sans MT" panose="020B0502020104020203" pitchFamily="34" charset="0"/>
                          <a:ea typeface="Times New Roman" panose="02020603050405020304" pitchFamily="18" charset="0"/>
                          <a:cs typeface="Cambria Math" panose="02040503050406030204" pitchFamily="18" charset="0"/>
                        </a:rPr>
                        <a:t>Significatif</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solidFill>
                      <a:srgbClr val="00B0F0"/>
                    </a:solidFill>
                  </a:tcPr>
                </a:tc>
                <a:tc>
                  <a:txBody>
                    <a:bodyPr/>
                    <a:lstStyle/>
                    <a:p>
                      <a:pPr algn="ctr">
                        <a:spcAft>
                          <a:spcPts val="0"/>
                        </a:spcAft>
                      </a:pPr>
                      <a:r>
                        <a:rPr lang="fr-FR" sz="1600" i="0" u="none" strike="noStrike" dirty="0">
                          <a:solidFill>
                            <a:srgbClr val="005874"/>
                          </a:solidFill>
                          <a:effectLst/>
                          <a:latin typeface="Gill Sans MT" panose="020B0502020104020203" pitchFamily="34" charset="0"/>
                          <a:ea typeface="Times New Roman" panose="02020603050405020304" pitchFamily="18" charset="0"/>
                          <a:cs typeface="Cambria Math" panose="02040503050406030204" pitchFamily="18" charset="0"/>
                        </a:rPr>
                        <a:t>Non significatif</a:t>
                      </a:r>
                      <a:endParaRPr lang="fr-FR" sz="1600" i="1" u="sng" dirty="0">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lnL>
                      <a:noFill/>
                    </a:lnL>
                    <a:lnR>
                      <a:noFill/>
                    </a:lnR>
                    <a:lnT>
                      <a:noFill/>
                    </a:lnT>
                    <a:lnB>
                      <a:noFill/>
                    </a:lnB>
                    <a:solidFill>
                      <a:srgbClr val="D1E3F3"/>
                    </a:solidFill>
                  </a:tcPr>
                </a:tc>
                <a:tc>
                  <a:txBody>
                    <a:bodyPr/>
                    <a:lstStyle/>
                    <a:p>
                      <a:pPr algn="just">
                        <a:spcAft>
                          <a:spcPts val="0"/>
                        </a:spcAft>
                      </a:pPr>
                      <a:r>
                        <a:rPr lang="fr-FR" sz="1600" i="1" u="none" strike="noStrike">
                          <a:effectLst/>
                          <a:latin typeface="GillSans Light" panose="020B0402020204020204" pitchFamily="34" charset="0"/>
                          <a:ea typeface="Calibri" panose="020F0502020204030204" pitchFamily="34" charset="0"/>
                          <a:cs typeface="Cambria Math" panose="02040503050406030204" pitchFamily="18" charset="0"/>
                        </a:rPr>
                        <a:t> </a:t>
                      </a:r>
                      <a:endParaRPr lang="fr-FR" sz="1600" i="1" u="sng">
                        <a:effectLst/>
                        <a:latin typeface="GillSans Light" panose="020B0402020204020204" pitchFamily="34" charset="0"/>
                        <a:ea typeface="Calibri" panose="020F0502020204030204" pitchFamily="34" charset="0"/>
                        <a:cs typeface="Cambria Math" panose="02040503050406030204" pitchFamily="18" charset="0"/>
                      </a:endParaRPr>
                    </a:p>
                  </a:txBody>
                  <a:tcPr marL="44450" marR="44450" marT="0" marB="0" anchor="ctr">
                    <a:lnL>
                      <a:noFill/>
                    </a:lnL>
                    <a:lnR>
                      <a:noFill/>
                    </a:lnR>
                    <a:lnT>
                      <a:noFill/>
                    </a:lnT>
                    <a:lnB>
                      <a:noFill/>
                    </a:lnB>
                  </a:tcPr>
                </a:tc>
                <a:tc>
                  <a:txBody>
                    <a:bodyPr/>
                    <a:lstStyle/>
                    <a:p>
                      <a:pPr algn="ctr">
                        <a:spcAft>
                          <a:spcPts val="0"/>
                        </a:spcAft>
                      </a:pPr>
                      <a:r>
                        <a:rPr lang="fr-FR" sz="1600">
                          <a:effectLst/>
                          <a:latin typeface="GillSans Light" panose="020B0402020204020204" pitchFamily="34" charset="0"/>
                          <a:ea typeface="Calibri" panose="020F0502020204030204" pitchFamily="34" charset="0"/>
                          <a:cs typeface="Times New Roman" panose="02020603050405020304" pitchFamily="18" charset="0"/>
                        </a:rPr>
                        <a:t> </a:t>
                      </a:r>
                    </a:p>
                  </a:txBody>
                  <a:tcPr marL="44450" marR="44450" marT="0" marB="0" anchor="ctr">
                    <a:lnL>
                      <a:noFill/>
                    </a:lnL>
                    <a:lnR>
                      <a:noFill/>
                    </a:lnR>
                    <a:lnT>
                      <a:noFill/>
                    </a:lnT>
                    <a:lnB>
                      <a:noFill/>
                    </a:lnB>
                  </a:tcPr>
                </a:tc>
                <a:tc>
                  <a:txBody>
                    <a:bodyPr/>
                    <a:lstStyle/>
                    <a:p>
                      <a:pPr algn="ctr">
                        <a:spcAft>
                          <a:spcPts val="0"/>
                        </a:spcAft>
                      </a:pPr>
                      <a:r>
                        <a:rPr lang="fr-FR" sz="1600">
                          <a:solidFill>
                            <a:srgbClr val="FFFFFF"/>
                          </a:solidFill>
                          <a:effectLst/>
                          <a:latin typeface="Gill Sans MT" panose="020B0502020104020203" pitchFamily="34" charset="0"/>
                          <a:ea typeface="Times New Roman" panose="02020603050405020304" pitchFamily="18" charset="0"/>
                          <a:cs typeface="Times New Roman" panose="02020603050405020304" pitchFamily="18" charset="0"/>
                        </a:rPr>
                        <a:t>Significatif</a:t>
                      </a:r>
                      <a:endParaRPr lang="fr-FR" sz="1600">
                        <a:effectLst/>
                        <a:latin typeface="GillSans Light" panose="020B0402020204020204" pitchFamily="34" charset="0"/>
                        <a:ea typeface="Calibri" panose="020F0502020204030204" pitchFamily="34" charset="0"/>
                        <a:cs typeface="Times New Roman" panose="02020603050405020304" pitchFamily="18" charset="0"/>
                      </a:endParaRPr>
                    </a:p>
                  </a:txBody>
                  <a:tcPr marL="44450" marR="44450" marT="0" marB="0">
                    <a:lnL>
                      <a:noFill/>
                    </a:lnL>
                    <a:lnR>
                      <a:noFill/>
                    </a:lnR>
                    <a:lnT>
                      <a:noFill/>
                    </a:lnT>
                    <a:lnB>
                      <a:noFill/>
                    </a:lnB>
                    <a:solidFill>
                      <a:srgbClr val="00C459"/>
                    </a:solidFill>
                  </a:tcPr>
                </a:tc>
                <a:tc>
                  <a:txBody>
                    <a:bodyPr/>
                    <a:lstStyle/>
                    <a:p>
                      <a:pPr algn="ctr">
                        <a:spcAft>
                          <a:spcPts val="0"/>
                        </a:spcAft>
                      </a:pPr>
                      <a:r>
                        <a:rPr lang="fr-FR" sz="1600" dirty="0">
                          <a:solidFill>
                            <a:srgbClr val="1C5837"/>
                          </a:solidFill>
                          <a:effectLst/>
                          <a:latin typeface="Gill Sans MT" panose="020B0502020104020203" pitchFamily="34" charset="0"/>
                          <a:ea typeface="Times New Roman" panose="02020603050405020304" pitchFamily="18" charset="0"/>
                          <a:cs typeface="Times New Roman" panose="02020603050405020304" pitchFamily="18" charset="0"/>
                        </a:rPr>
                        <a:t>Non significatif</a:t>
                      </a:r>
                      <a:endParaRPr lang="fr-FR" sz="16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44450" marR="44450" marT="0" marB="0">
                    <a:lnL>
                      <a:noFill/>
                    </a:lnL>
                    <a:lnR>
                      <a:noFill/>
                    </a:lnR>
                    <a:lnT>
                      <a:noFill/>
                    </a:lnT>
                    <a:lnB>
                      <a:noFill/>
                    </a:lnB>
                    <a:solidFill>
                      <a:srgbClr val="B0DD7F"/>
                    </a:solidFill>
                  </a:tcPr>
                </a:tc>
                <a:tc>
                  <a:txBody>
                    <a:bodyPr/>
                    <a:lstStyle/>
                    <a:p>
                      <a:pPr algn="just">
                        <a:spcAft>
                          <a:spcPts val="0"/>
                        </a:spcAft>
                      </a:pPr>
                      <a:r>
                        <a:rPr lang="fr-FR" sz="1600" dirty="0">
                          <a:effectLst/>
                          <a:latin typeface="GillSans Light" panose="020B0402020204020204" pitchFamily="34" charset="0"/>
                          <a:ea typeface="Calibri" panose="020F0502020204030204" pitchFamily="34" charset="0"/>
                          <a:cs typeface="Times New Roman" panose="02020603050405020304" pitchFamily="18" charset="0"/>
                        </a:rPr>
                        <a:t> </a:t>
                      </a:r>
                    </a:p>
                  </a:txBody>
                  <a:tcPr marL="44450" marR="44450" marT="0" marB="0">
                    <a:lnL>
                      <a:noFill/>
                    </a:lnL>
                    <a:lnR>
                      <a:noFill/>
                    </a:lnR>
                    <a:lnT>
                      <a:noFill/>
                    </a:lnT>
                    <a:lnB>
                      <a:noFill/>
                    </a:lnB>
                  </a:tcPr>
                </a:tc>
              </a:tr>
            </a:tbl>
          </a:graphicData>
        </a:graphic>
      </p:graphicFrame>
      <p:sp>
        <p:nvSpPr>
          <p:cNvPr id="9" name="ZoneTexte 8"/>
          <p:cNvSpPr txBox="1"/>
          <p:nvPr/>
        </p:nvSpPr>
        <p:spPr>
          <a:xfrm>
            <a:off x="1057101" y="836866"/>
            <a:ext cx="7605861" cy="369332"/>
          </a:xfrm>
          <a:prstGeom prst="rect">
            <a:avLst/>
          </a:prstGeom>
          <a:noFill/>
        </p:spPr>
        <p:txBody>
          <a:bodyPr wrap="square" rtlCol="0">
            <a:spAutoFit/>
          </a:bodyPr>
          <a:lstStyle/>
          <a:p>
            <a:pPr algn="ctr"/>
            <a:r>
              <a:rPr lang="fr-FR" u="sng" dirty="0" smtClean="0">
                <a:latin typeface="GillSans Light" panose="020B0402020204020204" pitchFamily="34" charset="0"/>
              </a:rPr>
              <a:t>Graphique : écarts </a:t>
            </a:r>
            <a:r>
              <a:rPr lang="fr-FR" u="sng" dirty="0">
                <a:latin typeface="GillSans Light" panose="020B0402020204020204" pitchFamily="34" charset="0"/>
              </a:rPr>
              <a:t>d</a:t>
            </a:r>
            <a:r>
              <a:rPr lang="fr-FR" u="sng" dirty="0" smtClean="0">
                <a:latin typeface="GillSans Light" panose="020B0402020204020204" pitchFamily="34" charset="0"/>
              </a:rPr>
              <a:t>es </a:t>
            </a:r>
            <a:r>
              <a:rPr lang="fr-FR" u="sng" dirty="0">
                <a:latin typeface="GillSans Light" panose="020B0402020204020204" pitchFamily="34" charset="0"/>
              </a:rPr>
              <a:t>scores en lecture </a:t>
            </a:r>
            <a:r>
              <a:rPr lang="fr-FR" u="sng" dirty="0" smtClean="0">
                <a:latin typeface="GillSans Light" panose="020B0402020204020204" pitchFamily="34" charset="0"/>
              </a:rPr>
              <a:t>et maths entre filles et garçons</a:t>
            </a:r>
            <a:endParaRPr lang="fr-FR" u="sng" dirty="0">
              <a:latin typeface="GillSans Light" panose="020B0402020204020204" pitchFamily="34" charset="0"/>
            </a:endParaRPr>
          </a:p>
        </p:txBody>
      </p:sp>
      <p:graphicFrame>
        <p:nvGraphicFramePr>
          <p:cNvPr id="12" name="Graphique 11"/>
          <p:cNvGraphicFramePr/>
          <p:nvPr>
            <p:extLst>
              <p:ext uri="{D42A27DB-BD31-4B8C-83A1-F6EECF244321}">
                <p14:modId xmlns:p14="http://schemas.microsoft.com/office/powerpoint/2010/main" val="893025606"/>
              </p:ext>
            </p:extLst>
          </p:nvPr>
        </p:nvGraphicFramePr>
        <p:xfrm>
          <a:off x="4860032" y="1412776"/>
          <a:ext cx="3888432" cy="38884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13822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0344" y="260648"/>
            <a:ext cx="8291264" cy="504056"/>
          </a:xfrm>
        </p:spPr>
        <p:txBody>
          <a:bodyPr>
            <a:noAutofit/>
          </a:bodyPr>
          <a:lstStyle/>
          <a:p>
            <a:pPr marL="0" indent="0" algn="ctr">
              <a:buNone/>
            </a:pPr>
            <a:r>
              <a:rPr lang="fr-FR" sz="2400" b="1" dirty="0" smtClean="0">
                <a:latin typeface="GillSans Light" panose="020B0402020204020204" pitchFamily="34" charset="0"/>
              </a:rPr>
              <a:t>Préscolaire</a:t>
            </a:r>
          </a:p>
        </p:txBody>
      </p:sp>
      <p:graphicFrame>
        <p:nvGraphicFramePr>
          <p:cNvPr id="6" name="Graphique 5"/>
          <p:cNvGraphicFramePr/>
          <p:nvPr>
            <p:extLst>
              <p:ext uri="{D42A27DB-BD31-4B8C-83A1-F6EECF244321}">
                <p14:modId xmlns:p14="http://schemas.microsoft.com/office/powerpoint/2010/main" val="1269329294"/>
              </p:ext>
            </p:extLst>
          </p:nvPr>
        </p:nvGraphicFramePr>
        <p:xfrm>
          <a:off x="244578" y="2023999"/>
          <a:ext cx="4255414" cy="42133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p:nvPr>
            <p:extLst>
              <p:ext uri="{D42A27DB-BD31-4B8C-83A1-F6EECF244321}">
                <p14:modId xmlns:p14="http://schemas.microsoft.com/office/powerpoint/2010/main" val="1475118577"/>
              </p:ext>
            </p:extLst>
          </p:nvPr>
        </p:nvGraphicFramePr>
        <p:xfrm>
          <a:off x="4499992" y="1997552"/>
          <a:ext cx="4141823" cy="4239760"/>
        </p:xfrm>
        <a:graphic>
          <a:graphicData uri="http://schemas.openxmlformats.org/drawingml/2006/chart">
            <c:chart xmlns:c="http://schemas.openxmlformats.org/drawingml/2006/chart" xmlns:r="http://schemas.openxmlformats.org/officeDocument/2006/relationships" r:id="rId4"/>
          </a:graphicData>
        </a:graphic>
      </p:graphicFrame>
      <p:sp>
        <p:nvSpPr>
          <p:cNvPr id="9" name="ZoneTexte 8"/>
          <p:cNvSpPr txBox="1"/>
          <p:nvPr/>
        </p:nvSpPr>
        <p:spPr>
          <a:xfrm>
            <a:off x="122920" y="908720"/>
            <a:ext cx="8754144" cy="584775"/>
          </a:xfrm>
          <a:prstGeom prst="rect">
            <a:avLst/>
          </a:prstGeom>
          <a:noFill/>
        </p:spPr>
        <p:txBody>
          <a:bodyPr wrap="square" rtlCol="0">
            <a:spAutoFit/>
          </a:bodyPr>
          <a:lstStyle/>
          <a:p>
            <a:pPr algn="ctr"/>
            <a:r>
              <a:rPr lang="fr-FR" sz="1600" i="1" u="sng" dirty="0" smtClean="0"/>
              <a:t>Graphiques : écarts des </a:t>
            </a:r>
            <a:r>
              <a:rPr lang="fr-FR" sz="1600" i="1" u="sng" dirty="0"/>
              <a:t>scores en lecture </a:t>
            </a:r>
            <a:r>
              <a:rPr lang="fr-FR" sz="1600" i="1" u="sng" dirty="0" smtClean="0"/>
              <a:t>et maths en faveur des élèves </a:t>
            </a:r>
          </a:p>
          <a:p>
            <a:pPr algn="ctr"/>
            <a:r>
              <a:rPr lang="fr-FR" sz="1600" i="1" u="sng" dirty="0" smtClean="0"/>
              <a:t>ayant fréquenté le préscolaire</a:t>
            </a:r>
            <a:endParaRPr lang="fr-FR" sz="1600" i="1" u="sng" dirty="0"/>
          </a:p>
        </p:txBody>
      </p:sp>
      <p:sp>
        <p:nvSpPr>
          <p:cNvPr id="2" name="ZoneTexte 1"/>
          <p:cNvSpPr txBox="1"/>
          <p:nvPr/>
        </p:nvSpPr>
        <p:spPr>
          <a:xfrm>
            <a:off x="1259632" y="1844824"/>
            <a:ext cx="2770117" cy="369332"/>
          </a:xfrm>
          <a:prstGeom prst="rect">
            <a:avLst/>
          </a:prstGeom>
          <a:noFill/>
        </p:spPr>
        <p:txBody>
          <a:bodyPr wrap="none" rtlCol="0">
            <a:spAutoFit/>
          </a:bodyPr>
          <a:lstStyle/>
          <a:p>
            <a:r>
              <a:rPr lang="fr-FR" u="sng" dirty="0" smtClean="0"/>
              <a:t>Ecarts des scores de lecture</a:t>
            </a:r>
            <a:endParaRPr lang="fr-FR" u="sng" dirty="0"/>
          </a:p>
        </p:txBody>
      </p:sp>
      <p:sp>
        <p:nvSpPr>
          <p:cNvPr id="7" name="ZoneTexte 6"/>
          <p:cNvSpPr txBox="1"/>
          <p:nvPr/>
        </p:nvSpPr>
        <p:spPr>
          <a:xfrm>
            <a:off x="5220072" y="1844824"/>
            <a:ext cx="2694071" cy="369332"/>
          </a:xfrm>
          <a:prstGeom prst="rect">
            <a:avLst/>
          </a:prstGeom>
          <a:noFill/>
        </p:spPr>
        <p:txBody>
          <a:bodyPr wrap="none" rtlCol="0">
            <a:spAutoFit/>
          </a:bodyPr>
          <a:lstStyle/>
          <a:p>
            <a:r>
              <a:rPr lang="fr-FR" u="sng" dirty="0" smtClean="0"/>
              <a:t>Ecarts des scores de maths</a:t>
            </a:r>
            <a:endParaRPr lang="fr-FR" u="sng" dirty="0"/>
          </a:p>
        </p:txBody>
      </p:sp>
    </p:spTree>
    <p:extLst>
      <p:ext uri="{BB962C8B-B14F-4D97-AF65-F5344CB8AC3E}">
        <p14:creationId xmlns:p14="http://schemas.microsoft.com/office/powerpoint/2010/main" val="1950487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37614" y="632473"/>
            <a:ext cx="9144000" cy="648072"/>
          </a:xfrm>
        </p:spPr>
        <p:txBody>
          <a:bodyPr>
            <a:noAutofit/>
          </a:bodyPr>
          <a:lstStyle/>
          <a:p>
            <a:r>
              <a:rPr lang="fr-FR" sz="1600" i="1" u="sng" dirty="0" smtClean="0"/>
              <a:t>Graphiques : répartition </a:t>
            </a:r>
            <a:r>
              <a:rPr lang="fr-FR" sz="1600" i="1" u="sng" dirty="0"/>
              <a:t>(en %) </a:t>
            </a:r>
            <a:r>
              <a:rPr lang="fr-FR" sz="1600" i="1" u="sng" dirty="0" smtClean="0"/>
              <a:t>selon </a:t>
            </a:r>
            <a:r>
              <a:rPr lang="fr-FR" sz="1600" i="1" u="sng" dirty="0"/>
              <a:t>le nombre d’élèves par manuel </a:t>
            </a:r>
            <a:r>
              <a:rPr lang="fr-FR" sz="1600" i="1" u="sng" dirty="0" smtClean="0"/>
              <a:t>en fin </a:t>
            </a:r>
            <a:r>
              <a:rPr lang="fr-FR" sz="1600" i="1" u="sng" dirty="0"/>
              <a:t>de </a:t>
            </a:r>
            <a:r>
              <a:rPr lang="fr-FR" sz="1600" i="1" u="sng" dirty="0" smtClean="0"/>
              <a:t>scolarité</a:t>
            </a:r>
            <a:endParaRPr lang="fr-FR" sz="1600" i="1" u="sng" dirty="0"/>
          </a:p>
        </p:txBody>
      </p:sp>
      <p:sp>
        <p:nvSpPr>
          <p:cNvPr id="6" name="Espace réservé du contenu 2"/>
          <p:cNvSpPr>
            <a:spLocks noGrp="1"/>
          </p:cNvSpPr>
          <p:nvPr>
            <p:ph idx="1"/>
          </p:nvPr>
        </p:nvSpPr>
        <p:spPr>
          <a:xfrm>
            <a:off x="564704" y="1171716"/>
            <a:ext cx="8579296" cy="530320"/>
          </a:xfrm>
        </p:spPr>
        <p:txBody>
          <a:bodyPr>
            <a:normAutofit fontScale="92500" lnSpcReduction="10000"/>
          </a:bodyPr>
          <a:lstStyle/>
          <a:p>
            <a:pPr marL="0" indent="0">
              <a:buNone/>
            </a:pPr>
            <a:r>
              <a:rPr lang="fr-FR" b="1" dirty="0" smtClean="0">
                <a:latin typeface="GillSans Light" panose="020B0402020204020204" pitchFamily="34" charset="0"/>
              </a:rPr>
              <a:t>  		  </a:t>
            </a:r>
            <a:r>
              <a:rPr lang="fr-FR" sz="1800" b="1" dirty="0" smtClean="0">
                <a:latin typeface="GillSans Light" panose="020B0402020204020204" pitchFamily="34" charset="0"/>
              </a:rPr>
              <a:t>Manuels de lecture   </a:t>
            </a:r>
            <a:r>
              <a:rPr lang="fr-FR" dirty="0" smtClean="0">
                <a:latin typeface="GillSans Light" panose="020B0402020204020204" pitchFamily="34" charset="0"/>
              </a:rPr>
              <a:t>					</a:t>
            </a:r>
            <a:r>
              <a:rPr lang="fr-FR" sz="1800" b="1" dirty="0" smtClean="0">
                <a:latin typeface="GillSans Light" panose="020B0402020204020204" pitchFamily="34" charset="0"/>
              </a:rPr>
              <a:t>Manuels de mathématiques</a:t>
            </a:r>
            <a:r>
              <a:rPr lang="fr-FR" dirty="0" smtClean="0">
                <a:latin typeface="GillSans Light" panose="020B0402020204020204" pitchFamily="34" charset="0"/>
              </a:rPr>
              <a:t>  </a:t>
            </a:r>
          </a:p>
        </p:txBody>
      </p:sp>
      <p:graphicFrame>
        <p:nvGraphicFramePr>
          <p:cNvPr id="8" name="Graphique 7"/>
          <p:cNvGraphicFramePr/>
          <p:nvPr>
            <p:extLst/>
          </p:nvPr>
        </p:nvGraphicFramePr>
        <p:xfrm>
          <a:off x="325782" y="1731849"/>
          <a:ext cx="4032448" cy="3790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Graphique 13"/>
          <p:cNvGraphicFramePr/>
          <p:nvPr>
            <p:extLst/>
          </p:nvPr>
        </p:nvGraphicFramePr>
        <p:xfrm>
          <a:off x="4644007" y="1728144"/>
          <a:ext cx="3960440" cy="3790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au 4"/>
          <p:cNvGraphicFramePr>
            <a:graphicFrameLocks noGrp="1"/>
          </p:cNvGraphicFramePr>
          <p:nvPr>
            <p:extLst/>
          </p:nvPr>
        </p:nvGraphicFramePr>
        <p:xfrm>
          <a:off x="1725766" y="5733256"/>
          <a:ext cx="5836483" cy="853440"/>
        </p:xfrm>
        <a:graphic>
          <a:graphicData uri="http://schemas.openxmlformats.org/drawingml/2006/table">
            <a:tbl>
              <a:tblPr firstRow="1" firstCol="1" bandRow="1"/>
              <a:tblGrid>
                <a:gridCol w="2787650"/>
                <a:gridCol w="231973"/>
                <a:gridCol w="2816860"/>
              </a:tblGrid>
              <a:tr h="204066">
                <a:tc>
                  <a:txBody>
                    <a:bodyPr/>
                    <a:lstStyle/>
                    <a:p>
                      <a:pPr algn="ctr">
                        <a:spcAft>
                          <a:spcPts val="0"/>
                        </a:spcAft>
                      </a:pPr>
                      <a:r>
                        <a:rPr lang="fr-FR" sz="1400">
                          <a:solidFill>
                            <a:srgbClr val="2F75B5"/>
                          </a:solidFill>
                          <a:effectLst/>
                          <a:latin typeface="GillSans Light" panose="020B0402020204020204" pitchFamily="34" charset="0"/>
                          <a:ea typeface="Calibri" panose="020F0502020204030204" pitchFamily="34" charset="0"/>
                          <a:cs typeface="Times New Roman" panose="02020603050405020304" pitchFamily="18" charset="0"/>
                        </a:rPr>
                        <a:t>Aucun manuel</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FFFFFF"/>
                      </a:solidFill>
                      <a:prstDash val="solid"/>
                      <a:round/>
                      <a:headEnd type="none" w="med" len="med"/>
                      <a:tailEnd type="none" w="med" len="med"/>
                    </a:lnB>
                    <a:solidFill>
                      <a:srgbClr val="DDEBF7"/>
                    </a:solidFill>
                  </a:tcPr>
                </a:tc>
                <a:tc>
                  <a:txBody>
                    <a:bodyPr/>
                    <a:lstStyle/>
                    <a:p>
                      <a:pPr algn="ctr">
                        <a:spcAft>
                          <a:spcPts val="0"/>
                        </a:spcAft>
                      </a:pPr>
                      <a:r>
                        <a:rPr lang="fr-FR" sz="1400">
                          <a:solidFill>
                            <a:srgbClr val="35A226"/>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FFFFFF"/>
                    </a:solidFill>
                  </a:tcPr>
                </a:tc>
                <a:tc>
                  <a:txBody>
                    <a:bodyPr/>
                    <a:lstStyle/>
                    <a:p>
                      <a:pPr algn="ctr">
                        <a:spcAft>
                          <a:spcPts val="0"/>
                        </a:spcAft>
                      </a:pPr>
                      <a:r>
                        <a:rPr lang="fr-FR" sz="1400">
                          <a:solidFill>
                            <a:srgbClr val="35A226"/>
                          </a:solidFill>
                          <a:effectLst/>
                          <a:latin typeface="GillSans Light" panose="020B0402020204020204" pitchFamily="34" charset="0"/>
                          <a:ea typeface="Calibri" panose="020F0502020204030204" pitchFamily="34" charset="0"/>
                          <a:cs typeface="Times New Roman" panose="02020603050405020304" pitchFamily="18" charset="0"/>
                        </a:rPr>
                        <a:t>Aucun manuel</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FFFFFF"/>
                      </a:solidFill>
                      <a:prstDash val="solid"/>
                      <a:round/>
                      <a:headEnd type="none" w="med" len="med"/>
                      <a:tailEnd type="none" w="med" len="med"/>
                    </a:lnB>
                    <a:solidFill>
                      <a:srgbClr val="E2EFDA"/>
                    </a:solidFill>
                  </a:tcPr>
                </a:tc>
              </a:tr>
              <a:tr h="204066">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par élève</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C2E6"/>
                    </a:solidFill>
                  </a:tcPr>
                </a:tc>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par élève</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0B4"/>
                    </a:solidFill>
                  </a:tcPr>
                </a:tc>
              </a:tr>
              <a:tr h="204066">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pour deux élèves</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9A4D9"/>
                    </a:solidFill>
                  </a:tcPr>
                </a:tc>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pour deux élèves</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r>
              <a:tr h="204066">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pour trois élèves et plus</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ctr">
                        <a:spcAft>
                          <a:spcPts val="0"/>
                        </a:spcAft>
                      </a:pPr>
                      <a:r>
                        <a:rPr lang="fr-FR" sz="14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 </a:t>
                      </a:r>
                      <a:endParaRPr lang="fr-FR" sz="18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algn="ctr">
                        <a:spcAft>
                          <a:spcPts val="0"/>
                        </a:spcAft>
                      </a:pPr>
                      <a:r>
                        <a:rPr lang="fr-FR" sz="1400" dirty="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Un manuel pour trois élèves et plus</a:t>
                      </a:r>
                      <a:endParaRPr lang="fr-FR" sz="18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a:noFill/>
                    </a:lnB>
                    <a:solidFill>
                      <a:srgbClr val="35A226"/>
                    </a:solidFill>
                  </a:tcPr>
                </a:tc>
              </a:tr>
            </a:tbl>
          </a:graphicData>
        </a:graphic>
      </p:graphicFrame>
      <p:sp>
        <p:nvSpPr>
          <p:cNvPr id="10" name="Titre 1"/>
          <p:cNvSpPr txBox="1">
            <a:spLocks/>
          </p:cNvSpPr>
          <p:nvPr/>
        </p:nvSpPr>
        <p:spPr>
          <a:xfrm>
            <a:off x="35496" y="44624"/>
            <a:ext cx="9144000" cy="64807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fr-FR" sz="2400" b="1" dirty="0" smtClean="0">
                <a:latin typeface="GillSans Light" panose="020B0402020204020204" pitchFamily="34" charset="0"/>
              </a:rPr>
              <a:t>Disponibilité des manuels scolaires</a:t>
            </a:r>
            <a:endParaRPr lang="fr-FR" sz="2400" b="1" dirty="0">
              <a:latin typeface="GillSans Light" panose="020B0402020204020204" pitchFamily="34" charset="0"/>
            </a:endParaRPr>
          </a:p>
        </p:txBody>
      </p:sp>
    </p:spTree>
    <p:extLst>
      <p:ext uri="{BB962C8B-B14F-4D97-AF65-F5344CB8AC3E}">
        <p14:creationId xmlns:p14="http://schemas.microsoft.com/office/powerpoint/2010/main" val="3841948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94825" y="189021"/>
            <a:ext cx="7631832" cy="648072"/>
          </a:xfrm>
        </p:spPr>
        <p:txBody>
          <a:bodyPr>
            <a:noAutofit/>
          </a:bodyPr>
          <a:lstStyle/>
          <a:p>
            <a:r>
              <a:rPr lang="fr-FR" sz="2400" b="1" dirty="0" smtClean="0">
                <a:latin typeface="GillSans Light" panose="020B0402020204020204" pitchFamily="34" charset="0"/>
              </a:rPr>
              <a:t>Formation professionnelle initiale des enseignants</a:t>
            </a:r>
            <a:endParaRPr lang="fr-FR" sz="2400" b="1" dirty="0">
              <a:latin typeface="GillSans Light" panose="020B0402020204020204" pitchFamily="34" charset="0"/>
            </a:endParaRPr>
          </a:p>
        </p:txBody>
      </p:sp>
      <p:sp>
        <p:nvSpPr>
          <p:cNvPr id="6" name="Espace réservé du contenu 2"/>
          <p:cNvSpPr>
            <a:spLocks noGrp="1"/>
          </p:cNvSpPr>
          <p:nvPr>
            <p:ph idx="1"/>
          </p:nvPr>
        </p:nvSpPr>
        <p:spPr>
          <a:xfrm>
            <a:off x="821093" y="1157999"/>
            <a:ext cx="8579296" cy="530320"/>
          </a:xfrm>
        </p:spPr>
        <p:txBody>
          <a:bodyPr>
            <a:normAutofit fontScale="47500" lnSpcReduction="20000"/>
          </a:bodyPr>
          <a:lstStyle/>
          <a:p>
            <a:pPr marL="0" indent="0">
              <a:buNone/>
            </a:pPr>
            <a:r>
              <a:rPr lang="fr-FR" i="1" u="sng" dirty="0" smtClean="0"/>
              <a:t>Graphique </a:t>
            </a:r>
            <a:r>
              <a:rPr lang="fr-FR" i="1" u="sng" dirty="0"/>
              <a:t>: Répartition des élèves selon la durée de la formation </a:t>
            </a:r>
            <a:r>
              <a:rPr lang="fr-FR" i="1" u="sng" dirty="0" smtClean="0"/>
              <a:t>professionnelle initiale </a:t>
            </a:r>
            <a:r>
              <a:rPr lang="fr-FR" i="1" u="sng" dirty="0"/>
              <a:t>de </a:t>
            </a:r>
            <a:r>
              <a:rPr lang="fr-FR" i="1" u="sng" dirty="0" smtClean="0"/>
              <a:t>l’enseignant</a:t>
            </a:r>
            <a:endParaRPr lang="fr-FR" i="1" u="sng" dirty="0"/>
          </a:p>
        </p:txBody>
      </p:sp>
      <p:graphicFrame>
        <p:nvGraphicFramePr>
          <p:cNvPr id="8" name="Graphique 7"/>
          <p:cNvGraphicFramePr/>
          <p:nvPr>
            <p:extLst/>
          </p:nvPr>
        </p:nvGraphicFramePr>
        <p:xfrm>
          <a:off x="401010" y="1600305"/>
          <a:ext cx="8419462" cy="4204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au 2"/>
          <p:cNvGraphicFramePr>
            <a:graphicFrameLocks noGrp="1"/>
          </p:cNvGraphicFramePr>
          <p:nvPr>
            <p:extLst/>
          </p:nvPr>
        </p:nvGraphicFramePr>
        <p:xfrm>
          <a:off x="1835696" y="6047334"/>
          <a:ext cx="5581015" cy="426720"/>
        </p:xfrm>
        <a:graphic>
          <a:graphicData uri="http://schemas.openxmlformats.org/drawingml/2006/table">
            <a:tbl>
              <a:tblPr firstRow="1" firstCol="1" bandRow="1"/>
              <a:tblGrid>
                <a:gridCol w="810260"/>
                <a:gridCol w="1148715"/>
                <a:gridCol w="1152525"/>
                <a:gridCol w="1198245"/>
                <a:gridCol w="1271270"/>
              </a:tblGrid>
              <a:tr h="343406">
                <a:tc>
                  <a:txBody>
                    <a:bodyPr/>
                    <a:lstStyle/>
                    <a:p>
                      <a:pPr algn="ctr">
                        <a:spcAft>
                          <a:spcPts val="0"/>
                        </a:spcAft>
                      </a:pPr>
                      <a:r>
                        <a:rPr lang="fr-FR" sz="800" dirty="0">
                          <a:solidFill>
                            <a:srgbClr val="9E1F06"/>
                          </a:solidFill>
                          <a:effectLst/>
                          <a:latin typeface="GillSans Light" panose="020B0402020204020204" pitchFamily="34" charset="0"/>
                          <a:ea typeface="Times New Roman" panose="02020603050405020304" pitchFamily="18" charset="0"/>
                          <a:cs typeface="Arial" panose="020B0604020202020204" pitchFamily="34" charset="0"/>
                        </a:rPr>
                        <a:t> </a:t>
                      </a:r>
                      <a:endParaRPr lang="fr-FR" sz="11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a:txBody>
                    <a:bodyPr/>
                    <a:lstStyle/>
                    <a:p>
                      <a:pPr algn="ctr">
                        <a:spcAft>
                          <a:spcPts val="0"/>
                        </a:spcAft>
                      </a:pPr>
                      <a:r>
                        <a:rPr lang="fr-FR" sz="1400" b="0" dirty="0">
                          <a:solidFill>
                            <a:schemeClr val="tx1"/>
                          </a:solidFill>
                          <a:effectLst/>
                          <a:latin typeface="GillSans Light" panose="020B0402020204020204" pitchFamily="34" charset="0"/>
                          <a:ea typeface="Times New Roman" panose="02020603050405020304" pitchFamily="18" charset="0"/>
                          <a:cs typeface="Arial" panose="020B0604020202020204" pitchFamily="34" charset="0"/>
                        </a:rPr>
                        <a:t>Aucune formation</a:t>
                      </a:r>
                      <a:endParaRPr lang="fr-FR" sz="2000" b="0" dirty="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BE4D5"/>
                    </a:solidFill>
                  </a:tcPr>
                </a:tc>
                <a:tc>
                  <a:txBody>
                    <a:bodyPr/>
                    <a:lstStyle/>
                    <a:p>
                      <a:pPr algn="ctr">
                        <a:spcAft>
                          <a:spcPts val="0"/>
                        </a:spcAft>
                      </a:pPr>
                      <a:r>
                        <a:rPr lang="fr-FR" sz="1400" b="0" dirty="0">
                          <a:solidFill>
                            <a:schemeClr val="tx1"/>
                          </a:solidFill>
                          <a:effectLst/>
                          <a:latin typeface="GillSans Light" panose="020B0402020204020204" pitchFamily="34" charset="0"/>
                          <a:ea typeface="Times New Roman" panose="02020603050405020304" pitchFamily="18" charset="0"/>
                          <a:cs typeface="Arial" panose="020B0604020202020204" pitchFamily="34" charset="0"/>
                        </a:rPr>
                        <a:t>Moins de six mois</a:t>
                      </a:r>
                      <a:endParaRPr lang="fr-FR" sz="2000" b="0" dirty="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4B083"/>
                    </a:solidFill>
                  </a:tcPr>
                </a:tc>
                <a:tc>
                  <a:txBody>
                    <a:bodyPr/>
                    <a:lstStyle/>
                    <a:p>
                      <a:pPr algn="ctr">
                        <a:spcAft>
                          <a:spcPts val="0"/>
                        </a:spcAft>
                      </a:pPr>
                      <a:r>
                        <a:rPr lang="fr-FR" sz="1400" b="0">
                          <a:solidFill>
                            <a:srgbClr val="FFFFFF"/>
                          </a:solidFill>
                          <a:effectLst/>
                          <a:latin typeface="GillSans Light" panose="020B0402020204020204" pitchFamily="34" charset="0"/>
                          <a:ea typeface="Times New Roman" panose="02020603050405020304" pitchFamily="18" charset="0"/>
                          <a:cs typeface="Arial" panose="020B0604020202020204" pitchFamily="34" charset="0"/>
                        </a:rPr>
                        <a:t>Un an</a:t>
                      </a:r>
                      <a:endParaRPr lang="fr-FR" sz="2000" b="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0664A"/>
                    </a:solidFill>
                  </a:tcPr>
                </a:tc>
                <a:tc>
                  <a:txBody>
                    <a:bodyPr/>
                    <a:lstStyle/>
                    <a:p>
                      <a:pPr algn="ctr">
                        <a:spcAft>
                          <a:spcPts val="0"/>
                        </a:spcAft>
                      </a:pPr>
                      <a:r>
                        <a:rPr lang="fr-FR" sz="1400" b="0" dirty="0">
                          <a:solidFill>
                            <a:srgbClr val="FFFFFF"/>
                          </a:solidFill>
                          <a:effectLst/>
                          <a:latin typeface="GillSans Light" panose="020B0402020204020204" pitchFamily="34" charset="0"/>
                          <a:ea typeface="Times New Roman" panose="02020603050405020304" pitchFamily="18" charset="0"/>
                          <a:cs typeface="Arial" panose="020B0604020202020204" pitchFamily="34" charset="0"/>
                        </a:rPr>
                        <a:t>Deux ans et plus</a:t>
                      </a:r>
                      <a:endParaRPr lang="fr-FR" sz="2000" b="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9E1F06"/>
                    </a:solidFill>
                  </a:tcPr>
                </a:tc>
              </a:tr>
            </a:tbl>
          </a:graphicData>
        </a:graphic>
      </p:graphicFrame>
    </p:spTree>
    <p:extLst>
      <p:ext uri="{BB962C8B-B14F-4D97-AF65-F5344CB8AC3E}">
        <p14:creationId xmlns:p14="http://schemas.microsoft.com/office/powerpoint/2010/main" val="256861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8168"/>
            <a:ext cx="9144000" cy="6886168"/>
          </a:xfrm>
          <a:prstGeom prst="rect">
            <a:avLst/>
          </a:prstGeom>
        </p:spPr>
      </p:pic>
      <p:sp>
        <p:nvSpPr>
          <p:cNvPr id="4" name="Rectangle 3"/>
          <p:cNvSpPr/>
          <p:nvPr/>
        </p:nvSpPr>
        <p:spPr>
          <a:xfrm>
            <a:off x="0" y="-28168"/>
            <a:ext cx="3923928" cy="720158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a:r>
              <a:rPr lang="fr-FR" sz="4000" dirty="0" smtClean="0">
                <a:solidFill>
                  <a:srgbClr val="000000"/>
                </a:solidFill>
                <a:latin typeface="GillSans Light" panose="020B0402020204020204" pitchFamily="34" charset="0"/>
                <a:ea typeface="ＭＳ Ｐゴシック" charset="0"/>
                <a:cs typeface="Gill Sans"/>
              </a:rPr>
              <a:t>Contexte</a:t>
            </a:r>
            <a:r>
              <a:rPr lang="fr-FR" sz="4000" dirty="0">
                <a:solidFill>
                  <a:srgbClr val="000000"/>
                </a:solidFill>
                <a:latin typeface="GillSans Light" panose="020B0402020204020204" pitchFamily="34" charset="0"/>
                <a:ea typeface="ＭＳ Ｐゴシック" charset="0"/>
                <a:cs typeface="Gill Sans"/>
              </a:rPr>
              <a:t>, objectifs et méthodologie de l’enquête PASEC</a:t>
            </a:r>
            <a:r>
              <a:rPr lang="fr-FR" sz="4000" i="1" dirty="0">
                <a:solidFill>
                  <a:srgbClr val="000000"/>
                </a:solidFill>
                <a:latin typeface="GillSans Light" panose="020B0402020204020204" pitchFamily="34" charset="0"/>
                <a:ea typeface="ＭＳ Ｐゴシック" charset="0"/>
                <a:cs typeface="Gill Sans"/>
              </a:rPr>
              <a:t>2014</a:t>
            </a:r>
          </a:p>
          <a:p>
            <a:pPr marL="358775"/>
            <a:endParaRPr lang="en-US" sz="3600" dirty="0">
              <a:solidFill>
                <a:srgbClr val="000000"/>
              </a:solidFill>
              <a:latin typeface="GillSans Light" panose="020B0402020204020204" pitchFamily="34" charset="0"/>
              <a:ea typeface="ＭＳ Ｐゴシック" charset="0"/>
              <a:cs typeface="Gill Sans"/>
            </a:endParaRPr>
          </a:p>
          <a:p>
            <a:pPr marL="358775"/>
            <a:endParaRPr lang="en-US" sz="3600" dirty="0" smtClean="0">
              <a:solidFill>
                <a:srgbClr val="000000"/>
              </a:solidFill>
              <a:latin typeface="GillSans Light" panose="020B0402020204020204" pitchFamily="34" charset="0"/>
              <a:ea typeface="ＭＳ Ｐゴシック" charset="0"/>
              <a:cs typeface="Gill Sans"/>
            </a:endParaRPr>
          </a:p>
        </p:txBody>
      </p:sp>
      <p:sp>
        <p:nvSpPr>
          <p:cNvPr id="7" name="Rectangle à coins arrondis 23"/>
          <p:cNvSpPr>
            <a:spLocks noChangeArrowheads="1"/>
          </p:cNvSpPr>
          <p:nvPr/>
        </p:nvSpPr>
        <p:spPr bwMode="auto">
          <a:xfrm>
            <a:off x="0" y="0"/>
            <a:ext cx="1008112" cy="1008112"/>
          </a:xfrm>
          <a:prstGeom prst="roundRect">
            <a:avLst>
              <a:gd name="adj" fmla="val 0"/>
            </a:avLst>
          </a:prstGeom>
          <a:solidFill>
            <a:srgbClr val="62A1DD"/>
          </a:solidFill>
          <a:ln w="9525">
            <a:noFill/>
            <a:round/>
            <a:headEnd/>
            <a:tailEnd/>
          </a:ln>
          <a:effectLst/>
        </p:spPr>
        <p:txBody>
          <a:bodyPr anchor="ctr"/>
          <a:lstStyle/>
          <a:p>
            <a:pPr algn="ctr" fontAlgn="auto">
              <a:spcBef>
                <a:spcPts val="0"/>
              </a:spcBef>
              <a:spcAft>
                <a:spcPts val="0"/>
              </a:spcAft>
              <a:defRPr/>
            </a:pPr>
            <a:r>
              <a:rPr lang="fr-FR" sz="3600" b="1" dirty="0">
                <a:solidFill>
                  <a:schemeClr val="bg1"/>
                </a:solidFill>
                <a:latin typeface="Trebuchet MS" panose="020B0603020202020204" pitchFamily="34" charset="0"/>
                <a:ea typeface="+mn-ea"/>
                <a:cs typeface="+mn-cs"/>
              </a:rPr>
              <a:t>1</a:t>
            </a:r>
          </a:p>
        </p:txBody>
      </p:sp>
    </p:spTree>
    <p:extLst>
      <p:ext uri="{BB962C8B-B14F-4D97-AF65-F5344CB8AC3E}">
        <p14:creationId xmlns:p14="http://schemas.microsoft.com/office/powerpoint/2010/main" val="4040921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94825" y="189021"/>
            <a:ext cx="7631832" cy="648072"/>
          </a:xfrm>
        </p:spPr>
        <p:txBody>
          <a:bodyPr>
            <a:noAutofit/>
          </a:bodyPr>
          <a:lstStyle/>
          <a:p>
            <a:r>
              <a:rPr lang="fr-FR" sz="2400" b="1" dirty="0" smtClean="0">
                <a:latin typeface="GillSans Light" panose="020B0402020204020204" pitchFamily="34" charset="0"/>
              </a:rPr>
              <a:t>Public vs privé</a:t>
            </a:r>
            <a:endParaRPr lang="fr-FR" sz="2400" b="1" dirty="0">
              <a:latin typeface="GillSans Light" panose="020B0402020204020204" pitchFamily="34" charset="0"/>
            </a:endParaRPr>
          </a:p>
        </p:txBody>
      </p:sp>
      <p:sp>
        <p:nvSpPr>
          <p:cNvPr id="6" name="Espace réservé du contenu 2"/>
          <p:cNvSpPr>
            <a:spLocks noGrp="1"/>
          </p:cNvSpPr>
          <p:nvPr>
            <p:ph idx="1"/>
          </p:nvPr>
        </p:nvSpPr>
        <p:spPr>
          <a:xfrm>
            <a:off x="794825" y="855069"/>
            <a:ext cx="8579296" cy="530320"/>
          </a:xfrm>
        </p:spPr>
        <p:txBody>
          <a:bodyPr>
            <a:normAutofit fontScale="47500" lnSpcReduction="20000"/>
          </a:bodyPr>
          <a:lstStyle/>
          <a:p>
            <a:pPr marL="0" indent="0">
              <a:buNone/>
            </a:pPr>
            <a:r>
              <a:rPr lang="fr-FR" i="1" u="sng" dirty="0" smtClean="0"/>
              <a:t>Graphique </a:t>
            </a:r>
            <a:r>
              <a:rPr lang="fr-FR" i="1" u="sng" dirty="0"/>
              <a:t>: </a:t>
            </a:r>
            <a:r>
              <a:rPr lang="fr-FR" i="1" u="sng" dirty="0" smtClean="0"/>
              <a:t> performances </a:t>
            </a:r>
            <a:r>
              <a:rPr lang="fr-FR" i="1" u="sng" dirty="0"/>
              <a:t>des élèves en lecture et </a:t>
            </a:r>
            <a:r>
              <a:rPr lang="fr-CA" i="1" u="sng" dirty="0"/>
              <a:t>en </a:t>
            </a:r>
            <a:r>
              <a:rPr lang="fr-FR" i="1" u="sng" dirty="0"/>
              <a:t>mathématiques selon le type d’école</a:t>
            </a:r>
            <a:r>
              <a:rPr lang="fr-CA" i="1" u="sng" dirty="0"/>
              <a:t> fréquentée</a:t>
            </a:r>
            <a:endParaRPr lang="fr-FR" i="1" u="sng" dirty="0"/>
          </a:p>
          <a:p>
            <a:pPr marL="0" indent="0">
              <a:buNone/>
            </a:pPr>
            <a:endParaRPr lang="fr-FR" i="1" u="sng" dirty="0"/>
          </a:p>
        </p:txBody>
      </p:sp>
      <p:graphicFrame>
        <p:nvGraphicFramePr>
          <p:cNvPr id="9" name="Graphique 8"/>
          <p:cNvGraphicFramePr/>
          <p:nvPr>
            <p:extLst>
              <p:ext uri="{D42A27DB-BD31-4B8C-83A1-F6EECF244321}">
                <p14:modId xmlns:p14="http://schemas.microsoft.com/office/powerpoint/2010/main" val="1172399666"/>
              </p:ext>
            </p:extLst>
          </p:nvPr>
        </p:nvGraphicFramePr>
        <p:xfrm>
          <a:off x="539553" y="1401484"/>
          <a:ext cx="8025134" cy="41877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552598327"/>
              </p:ext>
            </p:extLst>
          </p:nvPr>
        </p:nvGraphicFramePr>
        <p:xfrm>
          <a:off x="213657" y="5877272"/>
          <a:ext cx="8946739" cy="877510"/>
        </p:xfrm>
        <a:graphic>
          <a:graphicData uri="http://schemas.openxmlformats.org/drawingml/2006/table">
            <a:tbl>
              <a:tblPr firstRow="1" firstCol="1" bandRow="1"/>
              <a:tblGrid>
                <a:gridCol w="514597"/>
                <a:gridCol w="406136"/>
                <a:gridCol w="732172"/>
                <a:gridCol w="202965"/>
                <a:gridCol w="2257415"/>
                <a:gridCol w="577447"/>
                <a:gridCol w="505430"/>
                <a:gridCol w="406136"/>
                <a:gridCol w="721859"/>
                <a:gridCol w="171376"/>
                <a:gridCol w="2451206"/>
              </a:tblGrid>
              <a:tr h="158418">
                <a:tc gridSpan="2">
                  <a:txBody>
                    <a:bodyPr/>
                    <a:lstStyle/>
                    <a:p>
                      <a:pPr algn="just">
                        <a:spcAft>
                          <a:spcPts val="0"/>
                        </a:spcAft>
                      </a:pPr>
                      <a:r>
                        <a:rPr lang="fr-FR" sz="1600" dirty="0">
                          <a:solidFill>
                            <a:srgbClr val="2E74B5"/>
                          </a:solidFill>
                          <a:effectLst/>
                          <a:latin typeface="Gill Sans MT" panose="020B0502020104020203" pitchFamily="34" charset="0"/>
                          <a:ea typeface="Times New Roman" panose="02020603050405020304" pitchFamily="18" charset="0"/>
                          <a:cs typeface="Arial" panose="020B0604020202020204" pitchFamily="34" charset="0"/>
                        </a:rPr>
                        <a:t>L</a:t>
                      </a:r>
                      <a:r>
                        <a:rPr lang="fr-FR" sz="1600" dirty="0">
                          <a:effectLst/>
                          <a:latin typeface="Gill Sans MT" panose="020B0502020104020203" pitchFamily="34" charset="0"/>
                          <a:ea typeface="Times New Roman" panose="02020603050405020304" pitchFamily="18" charset="0"/>
                          <a:cs typeface="Arial" panose="020B0604020202020204" pitchFamily="34" charset="0"/>
                        </a:rPr>
                        <a:t> lecture </a:t>
                      </a:r>
                      <a:endParaRPr lang="fr-FR" sz="16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gridSpan="3">
                  <a:txBody>
                    <a:bodyPr/>
                    <a:lstStyle/>
                    <a:p>
                      <a:pPr algn="r">
                        <a:spcAft>
                          <a:spcPts val="0"/>
                        </a:spcAft>
                      </a:pPr>
                      <a:r>
                        <a:rPr lang="fr-FR" sz="1600">
                          <a:solidFill>
                            <a:srgbClr val="2E74B5"/>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600">
                          <a:effectLst/>
                          <a:latin typeface="Gill Sans MT" panose="020B0502020104020203" pitchFamily="34" charset="0"/>
                          <a:ea typeface="Times New Roman" panose="02020603050405020304" pitchFamily="18" charset="0"/>
                          <a:cs typeface="Arial" panose="020B0604020202020204" pitchFamily="34" charset="0"/>
                        </a:rPr>
                        <a:t> Significatif </a:t>
                      </a:r>
                      <a:r>
                        <a:rPr lang="fr-FR" sz="1600">
                          <a:solidFill>
                            <a:srgbClr val="BDD6EE"/>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600">
                          <a:effectLst/>
                          <a:latin typeface="Gill Sans MT" panose="020B0502020104020203" pitchFamily="34" charset="0"/>
                          <a:ea typeface="Times New Roman" panose="02020603050405020304" pitchFamily="18" charset="0"/>
                          <a:cs typeface="Arial" panose="020B0604020202020204" pitchFamily="34" charset="0"/>
                        </a:rPr>
                        <a:t> Non significatif</a:t>
                      </a:r>
                      <a:endParaRPr lang="fr-FR" sz="16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a:txBody>
                    <a:bodyPr/>
                    <a:lstStyle/>
                    <a:p>
                      <a:pPr algn="just">
                        <a:spcAft>
                          <a:spcPts val="0"/>
                        </a:spcAft>
                      </a:pPr>
                      <a:r>
                        <a:rPr lang="fr-FR" sz="1600">
                          <a:effectLst/>
                          <a:latin typeface="Gill Sans MT" panose="020B0502020104020203" pitchFamily="34" charset="0"/>
                          <a:ea typeface="Times New Roman" panose="02020603050405020304" pitchFamily="18" charset="0"/>
                          <a:cs typeface="Arial" panose="020B0604020202020204" pitchFamily="34" charset="0"/>
                        </a:rPr>
                        <a:t> </a:t>
                      </a:r>
                      <a:endParaRPr lang="fr-FR" sz="16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2">
                  <a:txBody>
                    <a:bodyPr/>
                    <a:lstStyle/>
                    <a:p>
                      <a:pPr algn="just">
                        <a:spcAft>
                          <a:spcPts val="0"/>
                        </a:spcAft>
                      </a:pPr>
                      <a:r>
                        <a:rPr lang="fr-FR" sz="1600" dirty="0">
                          <a:solidFill>
                            <a:srgbClr val="33A52D"/>
                          </a:solidFill>
                          <a:effectLst/>
                          <a:latin typeface="Gill Sans MT" panose="020B0502020104020203" pitchFamily="34" charset="0"/>
                          <a:ea typeface="Times New Roman" panose="02020603050405020304" pitchFamily="18" charset="0"/>
                          <a:cs typeface="Arial" panose="020B0604020202020204" pitchFamily="34" charset="0"/>
                        </a:rPr>
                        <a:t>M</a:t>
                      </a:r>
                      <a:r>
                        <a:rPr lang="fr-FR" sz="1600" dirty="0">
                          <a:effectLst/>
                          <a:latin typeface="Gill Sans MT" panose="020B0502020104020203" pitchFamily="34" charset="0"/>
                          <a:ea typeface="Times New Roman" panose="02020603050405020304" pitchFamily="18" charset="0"/>
                          <a:cs typeface="Arial" panose="020B0604020202020204" pitchFamily="34" charset="0"/>
                        </a:rPr>
                        <a:t> </a:t>
                      </a:r>
                      <a:r>
                        <a:rPr lang="fr-FR" sz="1600" dirty="0" smtClean="0">
                          <a:effectLst/>
                          <a:latin typeface="Gill Sans MT" panose="020B0502020104020203" pitchFamily="34" charset="0"/>
                          <a:ea typeface="Times New Roman" panose="02020603050405020304" pitchFamily="18" charset="0"/>
                          <a:cs typeface="Arial" panose="020B0604020202020204" pitchFamily="34" charset="0"/>
                        </a:rPr>
                        <a:t>Maths</a:t>
                      </a:r>
                      <a:endParaRPr lang="fr-FR" sz="16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D9D9D9"/>
                      </a:solidFill>
                      <a:prstDash val="solid"/>
                      <a:round/>
                      <a:headEnd type="none" w="med" len="med"/>
                      <a:tailEnd type="none" w="med" len="med"/>
                    </a:lnB>
                  </a:tcPr>
                </a:tc>
                <a:tc hMerge="1">
                  <a:txBody>
                    <a:bodyPr/>
                    <a:lstStyle/>
                    <a:p>
                      <a:endParaRPr lang="fr-FR"/>
                    </a:p>
                  </a:txBody>
                  <a:tcPr/>
                </a:tc>
                <a:tc gridSpan="3">
                  <a:txBody>
                    <a:bodyPr/>
                    <a:lstStyle/>
                    <a:p>
                      <a:pPr algn="r">
                        <a:spcAft>
                          <a:spcPts val="0"/>
                        </a:spcAft>
                      </a:pPr>
                      <a:r>
                        <a:rPr lang="fr-FR" sz="1600" dirty="0">
                          <a:solidFill>
                            <a:srgbClr val="33A52D"/>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600" dirty="0">
                          <a:effectLst/>
                          <a:latin typeface="Gill Sans MT" panose="020B0502020104020203" pitchFamily="34" charset="0"/>
                          <a:ea typeface="Times New Roman" panose="02020603050405020304" pitchFamily="18" charset="0"/>
                          <a:cs typeface="Arial" panose="020B0604020202020204" pitchFamily="34" charset="0"/>
                        </a:rPr>
                        <a:t> Significatif </a:t>
                      </a:r>
                      <a:r>
                        <a:rPr lang="fr-FR" sz="1600" dirty="0">
                          <a:solidFill>
                            <a:srgbClr val="C5E0B3"/>
                          </a:solidFill>
                          <a:effectLst/>
                          <a:latin typeface="Arial" panose="020B0604020202020204" pitchFamily="34" charset="0"/>
                          <a:ea typeface="Times New Roman" panose="02020603050405020304" pitchFamily="18" charset="0"/>
                          <a:cs typeface="Times New Roman" panose="02020603050405020304" pitchFamily="18" charset="0"/>
                        </a:rPr>
                        <a:t>■</a:t>
                      </a:r>
                      <a:r>
                        <a:rPr lang="fr-FR" sz="1600" dirty="0">
                          <a:effectLst/>
                          <a:latin typeface="Gill Sans MT" panose="020B0502020104020203" pitchFamily="34" charset="0"/>
                          <a:ea typeface="Times New Roman" panose="02020603050405020304" pitchFamily="18" charset="0"/>
                          <a:cs typeface="Arial" panose="020B0604020202020204" pitchFamily="34" charset="0"/>
                        </a:rPr>
                        <a:t> Non significatif</a:t>
                      </a:r>
                      <a:endParaRPr lang="fr-FR" sz="16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A6A6A6"/>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r>
              <a:tr h="633670">
                <a:tc>
                  <a:txBody>
                    <a:bodyPr/>
                    <a:lstStyle/>
                    <a:p>
                      <a:pPr algn="ctr">
                        <a:spcAft>
                          <a:spcPts val="0"/>
                        </a:spcAft>
                      </a:pPr>
                      <a:r>
                        <a:rPr lang="fr-FR" sz="1400">
                          <a:solidFill>
                            <a:srgbClr val="2E74B5"/>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gridSpan="2">
                  <a:txBody>
                    <a:bodyPr/>
                    <a:lstStyle/>
                    <a:p>
                      <a:pPr algn="just">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Ecole</a:t>
                      </a:r>
                      <a:r>
                        <a:rPr lang="fr-FR" sz="1400" baseline="0" dirty="0" smtClean="0">
                          <a:effectLst/>
                          <a:latin typeface="GillSans Light" panose="020B0402020204020204" pitchFamily="34" charset="0"/>
                          <a:ea typeface="Calibri" panose="020F0502020204030204" pitchFamily="34" charset="0"/>
                          <a:cs typeface="Times New Roman" panose="02020603050405020304" pitchFamily="18" charset="0"/>
                        </a:rPr>
                        <a:t> privée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hMerge="1">
                  <a:txBody>
                    <a:bodyPr/>
                    <a:lstStyle/>
                    <a:p>
                      <a:endParaRPr lang="fr-FR"/>
                    </a:p>
                  </a:txBody>
                  <a:tcPr/>
                </a:tc>
                <a:tc>
                  <a:txBody>
                    <a:bodyPr/>
                    <a:lstStyle/>
                    <a:p>
                      <a:pPr algn="ctr">
                        <a:spcAft>
                          <a:spcPts val="0"/>
                        </a:spcAft>
                      </a:pPr>
                      <a:r>
                        <a:rPr lang="fr-FR" sz="1400" b="1" dirty="0">
                          <a:solidFill>
                            <a:srgbClr val="2E74B5"/>
                          </a:solidFill>
                          <a:effectLst/>
                          <a:latin typeface="Gill Sans MT" panose="020B0502020104020203" pitchFamily="34" charset="0"/>
                          <a:ea typeface="Times New Roman" panose="02020603050405020304" pitchFamily="18" charset="0"/>
                          <a:cs typeface="Arial" panose="020B0604020202020204" pitchFamily="34" charset="0"/>
                        </a:rPr>
                        <a:t>•</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400" dirty="0" smtClean="0">
                          <a:effectLst/>
                          <a:latin typeface="GillSans Light" panose="020B0402020204020204" pitchFamily="34" charset="0"/>
                          <a:ea typeface="Times New Roman" panose="02020603050405020304" pitchFamily="18" charset="0"/>
                          <a:cs typeface="Arial" panose="020B0604020202020204" pitchFamily="34" charset="0"/>
                        </a:rPr>
                        <a:t>Ecole publique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400">
                          <a:effectLst/>
                          <a:latin typeface="Gill Sans MT" panose="020B0502020104020203" pitchFamily="34" charset="0"/>
                          <a:ea typeface="Times New Roman" panose="02020603050405020304" pitchFamily="18" charset="0"/>
                          <a:cs typeface="Arial" panose="020B0604020202020204" pitchFamily="34" charset="0"/>
                        </a:rPr>
                        <a:t> </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fr-FR" sz="1400">
                          <a:solidFill>
                            <a:srgbClr val="33A52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D9D9D9"/>
                      </a:solidFill>
                      <a:prstDash val="solid"/>
                      <a:round/>
                      <a:headEnd type="none" w="med" len="med"/>
                      <a:tailEnd type="none" w="med" len="med"/>
                    </a:lnT>
                    <a:lnB>
                      <a:noFill/>
                    </a:lnB>
                  </a:tcPr>
                </a:tc>
                <a:tc gridSpan="2">
                  <a:txBody>
                    <a:bodyPr/>
                    <a:lstStyle/>
                    <a:p>
                      <a:pPr algn="just">
                        <a:spcAft>
                          <a:spcPts val="0"/>
                        </a:spcAft>
                      </a:pPr>
                      <a:r>
                        <a:rPr lang="fr-FR" sz="1400" dirty="0" smtClean="0">
                          <a:effectLst/>
                          <a:latin typeface="GillSans Light" panose="020B0402020204020204" pitchFamily="34" charset="0"/>
                          <a:ea typeface="Calibri" panose="020F0502020204030204" pitchFamily="34" charset="0"/>
                          <a:cs typeface="Times New Roman" panose="02020603050405020304" pitchFamily="18" charset="0"/>
                        </a:rPr>
                        <a:t>Ecole</a:t>
                      </a:r>
                      <a:r>
                        <a:rPr lang="fr-FR" sz="1400" baseline="0" dirty="0" smtClean="0">
                          <a:effectLst/>
                          <a:latin typeface="GillSans Light" panose="020B0402020204020204" pitchFamily="34" charset="0"/>
                          <a:ea typeface="Calibri" panose="020F0502020204030204" pitchFamily="34" charset="0"/>
                          <a:cs typeface="Times New Roman" panose="02020603050405020304" pitchFamily="18" charset="0"/>
                        </a:rPr>
                        <a:t> privée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hMerge="1">
                  <a:txBody>
                    <a:bodyPr/>
                    <a:lstStyle/>
                    <a:p>
                      <a:endParaRPr lang="fr-FR"/>
                    </a:p>
                  </a:txBody>
                  <a:tcPr/>
                </a:tc>
                <a:tc>
                  <a:txBody>
                    <a:bodyPr/>
                    <a:lstStyle/>
                    <a:p>
                      <a:pPr algn="ctr">
                        <a:spcAft>
                          <a:spcPts val="0"/>
                        </a:spcAft>
                      </a:pPr>
                      <a:r>
                        <a:rPr lang="fr-FR" sz="1400" b="1">
                          <a:solidFill>
                            <a:srgbClr val="33A52D"/>
                          </a:solidFill>
                          <a:effectLst/>
                          <a:latin typeface="Gill Sans MT" panose="020B0502020104020203" pitchFamily="34" charset="0"/>
                          <a:ea typeface="Times New Roman" panose="02020603050405020304" pitchFamily="18" charset="0"/>
                          <a:cs typeface="Arial" panose="020B0604020202020204" pitchFamily="34" charset="0"/>
                        </a:rPr>
                        <a:t>•</a:t>
                      </a:r>
                      <a:endParaRPr lang="fr-FR" sz="140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c>
                  <a:txBody>
                    <a:bodyPr/>
                    <a:lstStyle/>
                    <a:p>
                      <a:pPr algn="just">
                        <a:spcAft>
                          <a:spcPts val="0"/>
                        </a:spcAft>
                      </a:pPr>
                      <a:r>
                        <a:rPr lang="fr-FR" sz="1400" dirty="0" smtClean="0">
                          <a:effectLst/>
                          <a:latin typeface="GillSans Light" panose="020B0402020204020204" pitchFamily="34" charset="0"/>
                          <a:ea typeface="Calibri" panose="020F0502020204030204" pitchFamily="34" charset="0"/>
                          <a:cs typeface="Arial" panose="020B0604020202020204" pitchFamily="34" charset="0"/>
                        </a:rPr>
                        <a:t>Ecole</a:t>
                      </a:r>
                      <a:r>
                        <a:rPr lang="fr-FR" sz="1400" baseline="0" dirty="0" smtClean="0">
                          <a:effectLst/>
                          <a:latin typeface="GillSans Light" panose="020B0402020204020204" pitchFamily="34" charset="0"/>
                          <a:ea typeface="Calibri" panose="020F0502020204030204" pitchFamily="34" charset="0"/>
                          <a:cs typeface="Arial" panose="020B0604020202020204" pitchFamily="34" charset="0"/>
                        </a:rPr>
                        <a:t> publique</a:t>
                      </a:r>
                      <a:endParaRPr lang="fr-FR" sz="1400" dirty="0">
                        <a:effectLst/>
                        <a:latin typeface="GillSans Light" panose="020B0402020204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647629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1960" y="116632"/>
            <a:ext cx="8892480" cy="5544616"/>
          </a:xfrm>
        </p:spPr>
        <p:txBody>
          <a:bodyPr>
            <a:noAutofit/>
          </a:bodyPr>
          <a:lstStyle/>
          <a:p>
            <a:pPr marL="0" indent="0" algn="ctr">
              <a:buNone/>
            </a:pPr>
            <a:r>
              <a:rPr lang="fr-FR" sz="2800" b="1" dirty="0" smtClean="0">
                <a:latin typeface="GillSans Light" panose="020B0402020204020204" pitchFamily="34" charset="0"/>
              </a:rPr>
              <a:t>Quelques résultats supplémentaires</a:t>
            </a:r>
            <a:endParaRPr lang="fr-FR" sz="2800" dirty="0">
              <a:latin typeface="GillSans Light" panose="020B0402020204020204" pitchFamily="34" charset="0"/>
            </a:endParaRPr>
          </a:p>
          <a:p>
            <a:pPr lvl="0"/>
            <a:endParaRPr lang="fr-FR" sz="2400" dirty="0" smtClean="0">
              <a:latin typeface="GillSans Light" panose="020B0402020204020204" pitchFamily="34" charset="0"/>
            </a:endParaRPr>
          </a:p>
          <a:p>
            <a:pPr lvl="0"/>
            <a:r>
              <a:rPr lang="fr-FR" sz="2400" dirty="0" smtClean="0">
                <a:latin typeface="GillSans Light" panose="020B0402020204020204" pitchFamily="34" charset="0"/>
              </a:rPr>
              <a:t>Les </a:t>
            </a:r>
            <a:r>
              <a:rPr lang="fr-FR" sz="2400" dirty="0">
                <a:latin typeface="GillSans Light" panose="020B0402020204020204" pitchFamily="34" charset="0"/>
              </a:rPr>
              <a:t>élèves des zones urbaines ont de meilleurs résultats que ceux des zones rurales, toutes choses étant égales par ailleurs.  </a:t>
            </a:r>
          </a:p>
          <a:p>
            <a:pPr lvl="0"/>
            <a:endParaRPr lang="fr-FR" sz="2400" dirty="0" smtClean="0">
              <a:latin typeface="GillSans Light" panose="020B0402020204020204" pitchFamily="34" charset="0"/>
            </a:endParaRPr>
          </a:p>
          <a:p>
            <a:pPr lvl="0"/>
            <a:r>
              <a:rPr lang="fr-FR" sz="2400" dirty="0" smtClean="0">
                <a:latin typeface="GillSans Light" panose="020B0402020204020204" pitchFamily="34" charset="0"/>
              </a:rPr>
              <a:t>L’indice </a:t>
            </a:r>
            <a:r>
              <a:rPr lang="fr-FR" sz="2400" dirty="0">
                <a:latin typeface="GillSans Light" panose="020B0402020204020204" pitchFamily="34" charset="0"/>
              </a:rPr>
              <a:t>de ressources pédagogiques de l’école est positivement associé à des performances scolaires plus élevées tant en lecture qu’en mathématiques.</a:t>
            </a:r>
          </a:p>
          <a:p>
            <a:pPr lvl="0"/>
            <a:endParaRPr lang="fr-FR" sz="2400" dirty="0" smtClean="0">
              <a:latin typeface="GillSans Light" panose="020B0402020204020204" pitchFamily="34" charset="0"/>
            </a:endParaRPr>
          </a:p>
          <a:p>
            <a:pPr lvl="0"/>
            <a:r>
              <a:rPr lang="fr-FR" sz="2400" dirty="0" smtClean="0">
                <a:latin typeface="GillSans Light" panose="020B0402020204020204" pitchFamily="34" charset="0"/>
              </a:rPr>
              <a:t>La </a:t>
            </a:r>
            <a:r>
              <a:rPr lang="fr-FR" sz="2400" dirty="0">
                <a:latin typeface="GillSans Light" panose="020B0402020204020204" pitchFamily="34" charset="0"/>
              </a:rPr>
              <a:t>taille de la classe est négativement corrélée avec les performances des élèves.</a:t>
            </a:r>
          </a:p>
          <a:p>
            <a:pPr lvl="0"/>
            <a:endParaRPr lang="fr-FR" sz="2400" dirty="0" smtClean="0">
              <a:latin typeface="GillSans Light" panose="020B0402020204020204" pitchFamily="34" charset="0"/>
            </a:endParaRPr>
          </a:p>
          <a:p>
            <a:pPr lvl="0"/>
            <a:r>
              <a:rPr lang="fr-FR" sz="2400" dirty="0" smtClean="0">
                <a:latin typeface="GillSans Light" panose="020B0402020204020204" pitchFamily="34" charset="0"/>
              </a:rPr>
              <a:t>Les </a:t>
            </a:r>
            <a:r>
              <a:rPr lang="fr-FR" sz="2400" dirty="0">
                <a:latin typeface="GillSans Light" panose="020B0402020204020204" pitchFamily="34" charset="0"/>
              </a:rPr>
              <a:t>élèves qui fréquentent des classes où le niveau socioéconomique moyen est élevé sont plus performants en lecture et en mathématiques que les ceux fréquentant à les classes où le niveau socioéconomique est plus faible</a:t>
            </a:r>
            <a:r>
              <a:rPr lang="fr-FR" sz="2400" dirty="0" smtClean="0">
                <a:latin typeface="GillSans Light" panose="020B0402020204020204" pitchFamily="34" charset="0"/>
              </a:rPr>
              <a:t>.</a:t>
            </a:r>
            <a:endParaRPr lang="fr-FR" sz="2400" dirty="0">
              <a:latin typeface="GillSans Light" panose="020B0402020204020204" pitchFamily="34" charset="0"/>
            </a:endParaRPr>
          </a:p>
        </p:txBody>
      </p:sp>
    </p:spTree>
    <p:extLst>
      <p:ext uri="{BB962C8B-B14F-4D97-AF65-F5344CB8AC3E}">
        <p14:creationId xmlns:p14="http://schemas.microsoft.com/office/powerpoint/2010/main" val="1699473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 y="-1"/>
            <a:ext cx="9844018" cy="6857999"/>
          </a:xfrm>
          <a:prstGeom prst="rect">
            <a:avLst/>
          </a:prstGeom>
        </p:spPr>
      </p:pic>
      <p:sp>
        <p:nvSpPr>
          <p:cNvPr id="4" name="Rectangle 3"/>
          <p:cNvSpPr/>
          <p:nvPr/>
        </p:nvSpPr>
        <p:spPr>
          <a:xfrm>
            <a:off x="-36512" y="0"/>
            <a:ext cx="3938512" cy="685799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58775" fontAlgn="auto">
              <a:spcBef>
                <a:spcPts val="0"/>
              </a:spcBef>
              <a:spcAft>
                <a:spcPts val="0"/>
              </a:spcAft>
              <a:defRPr/>
            </a:pPr>
            <a:r>
              <a:rPr lang="fr-FR" sz="4400" dirty="0">
                <a:solidFill>
                  <a:srgbClr val="000000"/>
                </a:solidFill>
                <a:latin typeface="GillSans Light" panose="020B0402020204020204" pitchFamily="34" charset="0"/>
                <a:cs typeface="Gill Sans"/>
              </a:rPr>
              <a:t>P</a:t>
            </a:r>
            <a:r>
              <a:rPr lang="fr-FR" sz="4400" dirty="0" smtClean="0">
                <a:solidFill>
                  <a:srgbClr val="000000"/>
                </a:solidFill>
                <a:latin typeface="GillSans Light" panose="020B0402020204020204" pitchFamily="34" charset="0"/>
                <a:cs typeface="Gill Sans"/>
              </a:rPr>
              <a:t>istes de réflexion et d’action</a:t>
            </a:r>
            <a:endParaRPr lang="fr-FR" sz="4400" dirty="0">
              <a:solidFill>
                <a:srgbClr val="000000"/>
              </a:solidFill>
              <a:latin typeface="GillSans Light" panose="020B0402020204020204" pitchFamily="34" charset="0"/>
              <a:cs typeface="Gill Sans"/>
            </a:endParaRPr>
          </a:p>
        </p:txBody>
      </p:sp>
      <p:sp>
        <p:nvSpPr>
          <p:cNvPr id="6" name="Rectangle à coins arrondis 26"/>
          <p:cNvSpPr>
            <a:spLocks noChangeArrowheads="1"/>
          </p:cNvSpPr>
          <p:nvPr/>
        </p:nvSpPr>
        <p:spPr bwMode="auto">
          <a:xfrm>
            <a:off x="-34911" y="0"/>
            <a:ext cx="1007997" cy="1007997"/>
          </a:xfrm>
          <a:prstGeom prst="roundRect">
            <a:avLst>
              <a:gd name="adj" fmla="val 0"/>
            </a:avLst>
          </a:prstGeom>
          <a:solidFill>
            <a:srgbClr val="9ACB64"/>
          </a:solidFill>
          <a:ln w="9525">
            <a:noFill/>
            <a:round/>
            <a:headEnd/>
            <a:tailEnd/>
          </a:ln>
          <a:effectLst/>
        </p:spPr>
        <p:txBody>
          <a:bodyPr anchor="ctr"/>
          <a:lstStyle/>
          <a:p>
            <a:pPr algn="ctr" fontAlgn="auto">
              <a:spcBef>
                <a:spcPts val="0"/>
              </a:spcBef>
              <a:spcAft>
                <a:spcPts val="0"/>
              </a:spcAft>
              <a:defRPr/>
            </a:pPr>
            <a:r>
              <a:rPr lang="fr-FR" sz="3600" b="1" dirty="0" smtClean="0">
                <a:solidFill>
                  <a:schemeClr val="bg1"/>
                </a:solidFill>
                <a:latin typeface="Trebuchet MS" panose="020B0603020202020204" pitchFamily="34" charset="0"/>
                <a:ea typeface="+mn-ea"/>
                <a:cs typeface="+mn-cs"/>
              </a:rPr>
              <a:t>4</a:t>
            </a:r>
            <a:endParaRPr lang="fr-FR" sz="3600" b="1" dirty="0">
              <a:solidFill>
                <a:schemeClr val="bg1"/>
              </a:solidFill>
              <a:latin typeface="Trebuchet MS" panose="020B0603020202020204" pitchFamily="34" charset="0"/>
              <a:ea typeface="+mn-ea"/>
              <a:cs typeface="+mn-cs"/>
            </a:endParaRPr>
          </a:p>
        </p:txBody>
      </p:sp>
    </p:spTree>
    <p:extLst>
      <p:ext uri="{BB962C8B-B14F-4D97-AF65-F5344CB8AC3E}">
        <p14:creationId xmlns:p14="http://schemas.microsoft.com/office/powerpoint/2010/main" val="138951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2" y="972151"/>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hangingPunct="0"/>
            <a:endPar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endParaRPr>
          </a:p>
          <a:p>
            <a:pPr lvl="0" eaLnBrk="0" hangingPunct="0"/>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Améliorer </a:t>
            </a:r>
            <a:r>
              <a:rPr lang="fr-FR" altLang="fr-FR" sz="2400" b="1" dirty="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les possibilités d’apprentissage des disciplines fondamentales dès les premières années du primaire pour </a:t>
            </a:r>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tous</a:t>
            </a:r>
            <a:endParaRPr lang="fr-FR" altLang="fr-FR" sz="2800" dirty="0">
              <a:solidFill>
                <a:schemeClr val="bg1"/>
              </a:solidFill>
              <a:latin typeface="GillSans Light" panose="020B0402020204020204" pitchFamily="34" charset="0"/>
            </a:endParaRPr>
          </a:p>
          <a:p>
            <a:endParaRPr lang="fr-FR" sz="2200" b="1" dirty="0">
              <a:solidFill>
                <a:schemeClr val="bg1"/>
              </a:solidFill>
              <a:latin typeface="GillSans Light" panose="020B0402020204020204" pitchFamily="34" charset="0"/>
              <a:ea typeface="Calibri"/>
              <a:cs typeface="Times New Roman"/>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1</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8" name="Groupe 7"/>
          <p:cNvGrpSpPr/>
          <p:nvPr/>
        </p:nvGrpSpPr>
        <p:grpSpPr>
          <a:xfrm>
            <a:off x="7179310" y="8907780"/>
            <a:ext cx="438785" cy="1799590"/>
            <a:chOff x="66675" y="28575"/>
            <a:chExt cx="440515" cy="1795960"/>
          </a:xfrm>
        </p:grpSpPr>
        <p:sp>
          <p:nvSpPr>
            <p:cNvPr id="9" name="Rectangle 8"/>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0"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19" name="Rectangle 18"/>
          <p:cNvSpPr/>
          <p:nvPr/>
        </p:nvSpPr>
        <p:spPr>
          <a:xfrm>
            <a:off x="752522" y="2332218"/>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Améliorer la disponibilité, l’allocation, le suivi et la régulation des ressources éducatives surtout dans </a:t>
            </a:r>
            <a:r>
              <a:rPr lang="fr-FR" sz="2400" b="1" dirty="0" smtClean="0">
                <a:latin typeface="GillSans Light" panose="020B0402020204020204" pitchFamily="34" charset="0"/>
              </a:rPr>
              <a:t>des </a:t>
            </a:r>
            <a:r>
              <a:rPr lang="fr-FR" sz="2400" b="1" dirty="0">
                <a:latin typeface="GillSans Light" panose="020B0402020204020204" pitchFamily="34" charset="0"/>
              </a:rPr>
              <a:t>zones </a:t>
            </a:r>
            <a:r>
              <a:rPr lang="fr-FR" sz="2400" b="1" dirty="0" smtClean="0">
                <a:latin typeface="GillSans Light" panose="020B0402020204020204" pitchFamily="34" charset="0"/>
              </a:rPr>
              <a:t>prioritaires</a:t>
            </a:r>
            <a:endParaRPr lang="fr-FR" sz="2400" b="1" dirty="0">
              <a:latin typeface="GillSans Light" panose="020B0402020204020204" pitchFamily="34" charset="0"/>
            </a:endParaRPr>
          </a:p>
        </p:txBody>
      </p:sp>
      <p:sp>
        <p:nvSpPr>
          <p:cNvPr id="20" name="Rectangle 19"/>
          <p:cNvSpPr/>
          <p:nvPr/>
        </p:nvSpPr>
        <p:spPr>
          <a:xfrm>
            <a:off x="179512" y="2157870"/>
            <a:ext cx="492443" cy="830997"/>
          </a:xfrm>
          <a:prstGeom prst="rect">
            <a:avLst/>
          </a:prstGeom>
        </p:spPr>
        <p:txBody>
          <a:bodyPr wrap="none">
            <a:spAutoFit/>
          </a:bodyPr>
          <a:lstStyle/>
          <a:p>
            <a:r>
              <a:rPr lang="fr-FR" sz="4800" b="1" dirty="0">
                <a:solidFill>
                  <a:srgbClr val="FFC000"/>
                </a:solidFill>
                <a:latin typeface="GillSans Light" panose="020B0402020204020204" pitchFamily="34" charset="0"/>
                <a:ea typeface="Calibri"/>
                <a:cs typeface="Times New Roman"/>
              </a:rPr>
              <a:t>2</a:t>
            </a:r>
          </a:p>
        </p:txBody>
      </p:sp>
      <p:sp>
        <p:nvSpPr>
          <p:cNvPr id="21" name="Rectangle 20"/>
          <p:cNvSpPr/>
          <p:nvPr/>
        </p:nvSpPr>
        <p:spPr>
          <a:xfrm>
            <a:off x="752522" y="3730789"/>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Renforcer les compétences des enseignants et des encadreurs</a:t>
            </a:r>
          </a:p>
        </p:txBody>
      </p:sp>
      <p:sp>
        <p:nvSpPr>
          <p:cNvPr id="22" name="Rectangle 21"/>
          <p:cNvSpPr/>
          <p:nvPr/>
        </p:nvSpPr>
        <p:spPr>
          <a:xfrm>
            <a:off x="179511" y="3556441"/>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3</a:t>
            </a:r>
            <a:endParaRPr lang="fr-FR" sz="4800" b="1" dirty="0">
              <a:solidFill>
                <a:srgbClr val="FFC000"/>
              </a:solidFill>
              <a:latin typeface="GillSans Light" panose="020B0402020204020204" pitchFamily="34" charset="0"/>
              <a:ea typeface="Calibri"/>
              <a:cs typeface="Times New Roman"/>
            </a:endParaRPr>
          </a:p>
        </p:txBody>
      </p:sp>
      <p:sp>
        <p:nvSpPr>
          <p:cNvPr id="23" name="Rectangle 22"/>
          <p:cNvSpPr/>
          <p:nvPr/>
        </p:nvSpPr>
        <p:spPr>
          <a:xfrm>
            <a:off x="678315" y="4996781"/>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2400" b="1" dirty="0">
                <a:latin typeface="GillSans Light" panose="020B0402020204020204" pitchFamily="34" charset="0"/>
              </a:rPr>
              <a:t>Renforcer la disponibilité des données sur les apprentissages dans le suivi de la qualité, du niveau local au niveau central</a:t>
            </a:r>
          </a:p>
        </p:txBody>
      </p:sp>
      <p:sp>
        <p:nvSpPr>
          <p:cNvPr id="24" name="Rectangle 23"/>
          <p:cNvSpPr/>
          <p:nvPr/>
        </p:nvSpPr>
        <p:spPr>
          <a:xfrm>
            <a:off x="105304" y="4822433"/>
            <a:ext cx="492443" cy="830997"/>
          </a:xfrm>
          <a:prstGeom prst="rect">
            <a:avLst/>
          </a:prstGeom>
        </p:spPr>
        <p:txBody>
          <a:bodyPr wrap="none">
            <a:spAutoFit/>
          </a:bodyPr>
          <a:lstStyle/>
          <a:p>
            <a:r>
              <a:rPr lang="fr-FR" sz="4800" b="1" dirty="0">
                <a:solidFill>
                  <a:srgbClr val="FFC000"/>
                </a:solidFill>
                <a:latin typeface="GillSans Light" panose="020B0402020204020204" pitchFamily="34" charset="0"/>
                <a:ea typeface="Calibri"/>
                <a:cs typeface="Times New Roman"/>
              </a:rPr>
              <a:t>4</a:t>
            </a:r>
          </a:p>
        </p:txBody>
      </p:sp>
    </p:spTree>
    <p:extLst>
      <p:ext uri="{BB962C8B-B14F-4D97-AF65-F5344CB8AC3E}">
        <p14:creationId xmlns:p14="http://schemas.microsoft.com/office/powerpoint/2010/main" val="1329447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2" y="972151"/>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hangingPunct="0"/>
            <a:endPar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endParaRPr>
          </a:p>
          <a:p>
            <a:pPr lvl="0" eaLnBrk="0" hangingPunct="0"/>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Améliorer </a:t>
            </a:r>
            <a:r>
              <a:rPr lang="fr-FR" altLang="fr-FR" sz="2400" b="1" dirty="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les possibilités d’apprentissage des disciplines fondamentales dès les premières années du primaire pour </a:t>
            </a:r>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tous</a:t>
            </a:r>
            <a:endParaRPr lang="fr-FR" altLang="fr-FR" sz="2800" dirty="0">
              <a:solidFill>
                <a:schemeClr val="bg1"/>
              </a:solidFill>
              <a:latin typeface="GillSans Light" panose="020B0402020204020204" pitchFamily="34" charset="0"/>
            </a:endParaRPr>
          </a:p>
          <a:p>
            <a:endParaRPr lang="fr-FR" sz="2200" b="1" dirty="0">
              <a:solidFill>
                <a:schemeClr val="bg1"/>
              </a:solidFill>
              <a:latin typeface="GillSans Light" panose="020B0402020204020204" pitchFamily="34" charset="0"/>
              <a:ea typeface="Calibri"/>
              <a:cs typeface="Times New Roman"/>
            </a:endParaRPr>
          </a:p>
        </p:txBody>
      </p:sp>
      <p:sp>
        <p:nvSpPr>
          <p:cNvPr id="13" name="ZoneTexte 12"/>
          <p:cNvSpPr txBox="1"/>
          <p:nvPr/>
        </p:nvSpPr>
        <p:spPr>
          <a:xfrm>
            <a:off x="738223" y="2132856"/>
            <a:ext cx="8124219" cy="3036168"/>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200" dirty="0">
                <a:latin typeface="GillSans Light" panose="020B0402020204020204" pitchFamily="34" charset="0"/>
              </a:rPr>
              <a:t>Généraliser une année de préscolaire </a:t>
            </a:r>
            <a:r>
              <a:rPr lang="fr-FR" sz="2200" dirty="0" smtClean="0">
                <a:latin typeface="GillSans Light" panose="020B0402020204020204" pitchFamily="34" charset="0"/>
              </a:rPr>
              <a:t>dans les écoles primaires publiques ;</a:t>
            </a:r>
            <a:r>
              <a:rPr lang="fr-FR" sz="2200" dirty="0">
                <a:latin typeface="GillSans Light" panose="020B0402020204020204" pitchFamily="34" charset="0"/>
              </a:rPr>
              <a:t> </a:t>
            </a:r>
            <a:endParaRPr lang="fr-FR" sz="2200" dirty="0" smtClean="0">
              <a:latin typeface="GillSans Light" panose="020B0402020204020204" pitchFamily="34" charset="0"/>
            </a:endParaRPr>
          </a:p>
          <a:p>
            <a:pPr marL="342900" lvl="0" indent="-342900">
              <a:buFont typeface="Arial" panose="020B0604020202020204" pitchFamily="34" charset="0"/>
              <a:buChar char="•"/>
            </a:pPr>
            <a:endParaRPr lang="fr-FR" sz="2200" dirty="0">
              <a:latin typeface="GillSans Light" panose="020B0402020204020204" pitchFamily="34" charset="0"/>
            </a:endParaRPr>
          </a:p>
          <a:p>
            <a:pPr marL="342900" lvl="0" indent="-342900">
              <a:buFont typeface="Arial" panose="020B0604020202020204" pitchFamily="34" charset="0"/>
              <a:buChar char="•"/>
            </a:pPr>
            <a:r>
              <a:rPr lang="fr-FR" sz="2200" dirty="0">
                <a:latin typeface="GillSans Light" panose="020B0402020204020204" pitchFamily="34" charset="0"/>
              </a:rPr>
              <a:t>Renforcer la priorisation des objectifs pédagogiques fondamentaux dans </a:t>
            </a:r>
            <a:r>
              <a:rPr lang="fr-FR" sz="2200" dirty="0" smtClean="0">
                <a:latin typeface="GillSans Light" panose="020B0402020204020204" pitchFamily="34" charset="0"/>
              </a:rPr>
              <a:t>le curriculum des </a:t>
            </a:r>
            <a:r>
              <a:rPr lang="fr-FR" sz="2200" dirty="0">
                <a:latin typeface="GillSans Light" panose="020B0402020204020204" pitchFamily="34" charset="0"/>
              </a:rPr>
              <a:t>premiers apprentissages </a:t>
            </a:r>
            <a:r>
              <a:rPr lang="fr-FR" sz="2200" dirty="0" smtClean="0">
                <a:latin typeface="GillSans Light" panose="020B0402020204020204" pitchFamily="34" charset="0"/>
              </a:rPr>
              <a:t>;</a:t>
            </a:r>
          </a:p>
          <a:p>
            <a:pPr marL="342900" lvl="0" indent="-342900">
              <a:buFont typeface="Arial" panose="020B0604020202020204" pitchFamily="34" charset="0"/>
              <a:buChar char="•"/>
            </a:pPr>
            <a:endParaRPr lang="fr-FR" sz="2200" dirty="0">
              <a:latin typeface="GillSans Light" panose="020B0402020204020204" pitchFamily="34" charset="0"/>
            </a:endParaRPr>
          </a:p>
          <a:p>
            <a:pPr marL="342900" lvl="0" indent="-342900">
              <a:buFont typeface="Arial" panose="020B0604020202020204" pitchFamily="34" charset="0"/>
              <a:buChar char="•"/>
            </a:pPr>
            <a:r>
              <a:rPr lang="fr-FR" sz="2200" dirty="0">
                <a:latin typeface="GillSans Light" panose="020B0402020204020204" pitchFamily="34" charset="0"/>
              </a:rPr>
              <a:t>Intégrer des mécanismes de suivi et de remédiation dans les leçons le plus tôt possible dans la scolarité </a:t>
            </a:r>
            <a:r>
              <a:rPr lang="fr-FR" sz="2200" dirty="0" smtClean="0">
                <a:latin typeface="GillSans Light" panose="020B0402020204020204" pitchFamily="34" charset="0"/>
              </a:rPr>
              <a:t>;</a:t>
            </a:r>
          </a:p>
          <a:p>
            <a:pPr marL="342900" lvl="0" indent="-342900">
              <a:buFont typeface="Arial" panose="020B0604020202020204" pitchFamily="34" charset="0"/>
              <a:buChar char="•"/>
            </a:pPr>
            <a:endParaRPr lang="fr-FR" sz="22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1</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8" name="Groupe 7"/>
          <p:cNvGrpSpPr/>
          <p:nvPr/>
        </p:nvGrpSpPr>
        <p:grpSpPr>
          <a:xfrm>
            <a:off x="7179310" y="8907780"/>
            <a:ext cx="438785" cy="1799590"/>
            <a:chOff x="66675" y="28575"/>
            <a:chExt cx="440515" cy="1795960"/>
          </a:xfrm>
        </p:grpSpPr>
        <p:sp>
          <p:nvSpPr>
            <p:cNvPr id="9" name="Rectangle 8"/>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0"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544437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72699" y="940345"/>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hangingPunct="0"/>
            <a:endPar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endParaRPr>
          </a:p>
          <a:p>
            <a:pPr lvl="0" eaLnBrk="0" hangingPunct="0"/>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Améliorer </a:t>
            </a:r>
            <a:r>
              <a:rPr lang="fr-FR" altLang="fr-FR" sz="2400" b="1" dirty="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les possibilités d’apprentissage des disciplines fondamentales dès les premières années du primaire pour </a:t>
            </a:r>
            <a:r>
              <a:rPr lang="fr-FR" altLang="fr-FR" sz="2400" b="1" dirty="0" smtClean="0">
                <a:solidFill>
                  <a:schemeClr val="bg1"/>
                </a:solidFill>
                <a:latin typeface="GillSans Light" panose="020B0402020204020204" pitchFamily="34" charset="0"/>
                <a:ea typeface="Times New Roman" panose="02020603050405020304" pitchFamily="18" charset="0"/>
                <a:cs typeface="Times New Roman" panose="02020603050405020304" pitchFamily="18" charset="0"/>
              </a:rPr>
              <a:t>tous</a:t>
            </a:r>
            <a:endParaRPr lang="fr-FR" altLang="fr-FR" sz="2800" dirty="0">
              <a:solidFill>
                <a:schemeClr val="bg1"/>
              </a:solidFill>
              <a:latin typeface="GillSans Light" panose="020B0402020204020204" pitchFamily="34" charset="0"/>
            </a:endParaRPr>
          </a:p>
          <a:p>
            <a:endParaRPr lang="fr-FR" sz="2200" b="1" dirty="0">
              <a:solidFill>
                <a:schemeClr val="bg1"/>
              </a:solidFill>
              <a:latin typeface="GillSans Light" panose="020B0402020204020204" pitchFamily="34" charset="0"/>
              <a:ea typeface="Calibri"/>
              <a:cs typeface="Times New Roman"/>
            </a:endParaRPr>
          </a:p>
        </p:txBody>
      </p:sp>
      <p:sp>
        <p:nvSpPr>
          <p:cNvPr id="13" name="ZoneTexte 12"/>
          <p:cNvSpPr txBox="1"/>
          <p:nvPr/>
        </p:nvSpPr>
        <p:spPr>
          <a:xfrm>
            <a:off x="672699" y="2109314"/>
            <a:ext cx="8095619" cy="2903862"/>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200" dirty="0" smtClean="0">
                <a:latin typeface="GillSans Light" panose="020B0402020204020204" pitchFamily="34" charset="0"/>
              </a:rPr>
              <a:t>Promouvoir </a:t>
            </a:r>
            <a:r>
              <a:rPr lang="fr-FR" sz="2200" dirty="0">
                <a:latin typeface="GillSans Light" panose="020B0402020204020204" pitchFamily="34" charset="0"/>
              </a:rPr>
              <a:t>la mise en place de dispositifs de soutien scolaire supplémentaires et gratuits pour les élèves en difficultés </a:t>
            </a:r>
            <a:r>
              <a:rPr lang="fr-FR" sz="2200" dirty="0" smtClean="0">
                <a:latin typeface="GillSans Light" panose="020B0402020204020204" pitchFamily="34" charset="0"/>
              </a:rPr>
              <a:t>;</a:t>
            </a:r>
          </a:p>
          <a:p>
            <a:pPr marL="342900" lvl="0" indent="-342900">
              <a:buFont typeface="Arial" panose="020B0604020202020204" pitchFamily="34" charset="0"/>
              <a:buChar char="•"/>
            </a:pPr>
            <a:endParaRPr lang="fr-FR" sz="2200" dirty="0">
              <a:latin typeface="GillSans Light" panose="020B0402020204020204" pitchFamily="34" charset="0"/>
            </a:endParaRPr>
          </a:p>
          <a:p>
            <a:pPr marL="342900" lvl="0" indent="-342900">
              <a:buFont typeface="Arial" panose="020B0604020202020204" pitchFamily="34" charset="0"/>
              <a:buChar char="•"/>
            </a:pPr>
            <a:r>
              <a:rPr lang="fr-FR" sz="2200" dirty="0">
                <a:latin typeface="GillSans Light" panose="020B0402020204020204" pitchFamily="34" charset="0"/>
              </a:rPr>
              <a:t>Sensibiliser les acteurs sur les conséquences du redoublement et </a:t>
            </a:r>
            <a:r>
              <a:rPr lang="fr-FR" sz="2200" dirty="0" smtClean="0">
                <a:latin typeface="GillSans Light" panose="020B0402020204020204" pitchFamily="34" charset="0"/>
              </a:rPr>
              <a:t>l’importance </a:t>
            </a:r>
            <a:r>
              <a:rPr lang="fr-FR" sz="2200" dirty="0">
                <a:latin typeface="GillSans Light" panose="020B0402020204020204" pitchFamily="34" charset="0"/>
              </a:rPr>
              <a:t>du soutien scolaire (en termes d’efficacité pédagogique, de coût, de rétention, d’accès et d’équité) ;  </a:t>
            </a:r>
            <a:endParaRPr lang="fr-FR" sz="2200" dirty="0" smtClean="0">
              <a:latin typeface="GillSans Light" panose="020B0402020204020204" pitchFamily="34" charset="0"/>
            </a:endParaRPr>
          </a:p>
          <a:p>
            <a:pPr marL="342900" lvl="0" indent="-342900">
              <a:buFont typeface="Arial" panose="020B0604020202020204" pitchFamily="34" charset="0"/>
              <a:buChar char="•"/>
            </a:pPr>
            <a:endParaRPr lang="fr-FR" sz="22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1</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8" name="Groupe 7"/>
          <p:cNvGrpSpPr/>
          <p:nvPr/>
        </p:nvGrpSpPr>
        <p:grpSpPr>
          <a:xfrm>
            <a:off x="7179310" y="8907780"/>
            <a:ext cx="438785" cy="1799590"/>
            <a:chOff x="66675" y="28575"/>
            <a:chExt cx="440515" cy="1795960"/>
          </a:xfrm>
        </p:grpSpPr>
        <p:sp>
          <p:nvSpPr>
            <p:cNvPr id="9" name="Rectangle 8"/>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0"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7182069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2" y="972151"/>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Améliorer la disponibilité, l’allocation, le suivi et la régulation des ressources éducatives surtout dans </a:t>
            </a:r>
            <a:r>
              <a:rPr lang="fr-FR" sz="2400" b="1" dirty="0" smtClean="0">
                <a:latin typeface="GillSans Light" panose="020B0402020204020204" pitchFamily="34" charset="0"/>
              </a:rPr>
              <a:t>des zones prioritaires</a:t>
            </a:r>
            <a:endParaRPr lang="fr-FR" sz="2400" b="1" dirty="0">
              <a:latin typeface="GillSans Light" panose="020B0402020204020204" pitchFamily="34" charset="0"/>
            </a:endParaRPr>
          </a:p>
        </p:txBody>
      </p:sp>
      <p:sp>
        <p:nvSpPr>
          <p:cNvPr id="13" name="ZoneTexte 12"/>
          <p:cNvSpPr txBox="1"/>
          <p:nvPr/>
        </p:nvSpPr>
        <p:spPr>
          <a:xfrm>
            <a:off x="738223" y="2132856"/>
            <a:ext cx="8124219" cy="4536504"/>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200" dirty="0">
                <a:latin typeface="GillSans Light" panose="020B0402020204020204" pitchFamily="34" charset="0"/>
              </a:rPr>
              <a:t>Définir et cibler des zones prioritaires</a:t>
            </a:r>
            <a:endParaRPr lang="fr-FR" sz="2200" dirty="0" smtClean="0">
              <a:latin typeface="GillSans Light" panose="020B0402020204020204" pitchFamily="34" charset="0"/>
            </a:endParaRPr>
          </a:p>
          <a:p>
            <a:pPr marL="342900" lvl="0" indent="-342900">
              <a:buFont typeface="Arial" panose="020B0604020202020204" pitchFamily="34" charset="0"/>
              <a:buChar char="•"/>
            </a:pPr>
            <a:endParaRPr lang="fr-FR" sz="2200" dirty="0" smtClean="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Réduire </a:t>
            </a:r>
            <a:r>
              <a:rPr lang="fr-FR" sz="2200" dirty="0">
                <a:latin typeface="GillSans Light" panose="020B0402020204020204" pitchFamily="34" charset="0"/>
              </a:rPr>
              <a:t>les dysfonctionnements institutionnels qui diminuent chaque année les temps d’enseignement et </a:t>
            </a:r>
            <a:r>
              <a:rPr lang="fr-FR" sz="2200" dirty="0" smtClean="0">
                <a:latin typeface="GillSans Light" panose="020B0402020204020204" pitchFamily="34" charset="0"/>
              </a:rPr>
              <a:t>d’apprentissage ;</a:t>
            </a:r>
          </a:p>
          <a:p>
            <a:pPr marL="342900" lvl="0" indent="-342900">
              <a:buFont typeface="Arial" panose="020B0604020202020204" pitchFamily="34" charset="0"/>
              <a:buChar char="•"/>
            </a:pPr>
            <a:endParaRPr lang="fr-FR" sz="2200" dirty="0" smtClean="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Faire </a:t>
            </a:r>
            <a:r>
              <a:rPr lang="fr-FR" sz="2200" dirty="0">
                <a:latin typeface="GillSans Light" panose="020B0402020204020204" pitchFamily="34" charset="0"/>
              </a:rPr>
              <a:t>parvenir les dotations aux écoles avant la rentrée scolaire</a:t>
            </a:r>
          </a:p>
          <a:p>
            <a:pPr marL="342900" lvl="0" indent="-342900">
              <a:buFont typeface="Arial" panose="020B0604020202020204" pitchFamily="34" charset="0"/>
              <a:buChar char="•"/>
            </a:pPr>
            <a:endParaRPr lang="fr-FR" sz="2200" dirty="0" smtClean="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Réfléchir </a:t>
            </a:r>
            <a:r>
              <a:rPr lang="fr-FR" sz="2200" dirty="0">
                <a:latin typeface="GillSans Light" panose="020B0402020204020204" pitchFamily="34" charset="0"/>
              </a:rPr>
              <a:t>à de nouveaux mécanismes pour renforcer l’acheminement des ressources éducatives et des équipements jusque dans les </a:t>
            </a:r>
            <a:r>
              <a:rPr lang="fr-FR" sz="2200" dirty="0" smtClean="0">
                <a:latin typeface="GillSans Light" panose="020B0402020204020204" pitchFamily="34" charset="0"/>
              </a:rPr>
              <a:t>écoles;</a:t>
            </a:r>
          </a:p>
          <a:p>
            <a:pPr marL="342900" lvl="0" indent="-342900">
              <a:buFont typeface="Arial" panose="020B0604020202020204" pitchFamily="34" charset="0"/>
              <a:buChar char="•"/>
            </a:pPr>
            <a:endParaRPr lang="fr-FR" sz="2200" dirty="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Renforcer </a:t>
            </a:r>
            <a:r>
              <a:rPr lang="fr-FR" sz="2200" dirty="0">
                <a:latin typeface="GillSans Light" panose="020B0402020204020204" pitchFamily="34" charset="0"/>
              </a:rPr>
              <a:t>la dotation manuel/élèves dans </a:t>
            </a:r>
            <a:r>
              <a:rPr lang="fr-FR" sz="2200" dirty="0" smtClean="0">
                <a:latin typeface="GillSans Light" panose="020B0402020204020204" pitchFamily="34" charset="0"/>
              </a:rPr>
              <a:t>des zones prioritaires ;</a:t>
            </a:r>
            <a:endParaRPr lang="fr-FR" sz="2200" dirty="0">
              <a:latin typeface="GillSans Light" panose="020B0402020204020204" pitchFamily="34" charset="0"/>
            </a:endParaRPr>
          </a:p>
          <a:p>
            <a:pPr lvl="0"/>
            <a:endParaRPr lang="fr-FR" sz="22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a:solidFill>
                  <a:srgbClr val="FFC000"/>
                </a:solidFill>
                <a:latin typeface="GillSans Light" panose="020B0402020204020204" pitchFamily="34" charset="0"/>
                <a:ea typeface="Calibri"/>
                <a:cs typeface="Times New Roman"/>
              </a:rPr>
              <a:t>2</a:t>
            </a: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8" name="Groupe 7"/>
          <p:cNvGrpSpPr/>
          <p:nvPr/>
        </p:nvGrpSpPr>
        <p:grpSpPr>
          <a:xfrm>
            <a:off x="7179310" y="8907780"/>
            <a:ext cx="438785" cy="1799590"/>
            <a:chOff x="66675" y="28575"/>
            <a:chExt cx="440515" cy="1795960"/>
          </a:xfrm>
        </p:grpSpPr>
        <p:sp>
          <p:nvSpPr>
            <p:cNvPr id="9" name="Rectangle 8"/>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0"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948992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2" y="972151"/>
            <a:ext cx="8095619"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Améliorer la disponibilité, l’allocation, le suivi et la régulation des ressources éducatives surtout dans </a:t>
            </a:r>
            <a:r>
              <a:rPr lang="fr-FR" sz="2400" b="1" dirty="0" smtClean="0">
                <a:latin typeface="GillSans Light" panose="020B0402020204020204" pitchFamily="34" charset="0"/>
              </a:rPr>
              <a:t>des zones prioritaires</a:t>
            </a:r>
            <a:endParaRPr lang="fr-FR" sz="2400" b="1" dirty="0">
              <a:latin typeface="GillSans Light" panose="020B0402020204020204" pitchFamily="34" charset="0"/>
            </a:endParaRPr>
          </a:p>
        </p:txBody>
      </p:sp>
      <p:sp>
        <p:nvSpPr>
          <p:cNvPr id="13" name="ZoneTexte 12"/>
          <p:cNvSpPr txBox="1"/>
          <p:nvPr/>
        </p:nvSpPr>
        <p:spPr>
          <a:xfrm>
            <a:off x="738223" y="2132856"/>
            <a:ext cx="8109917" cy="2952328"/>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200" dirty="0" smtClean="0">
                <a:latin typeface="GillSans Light" panose="020B0402020204020204" pitchFamily="34" charset="0"/>
              </a:rPr>
              <a:t>Réfléchir </a:t>
            </a:r>
            <a:r>
              <a:rPr lang="fr-FR" sz="2200" dirty="0">
                <a:latin typeface="GillSans Light" panose="020B0402020204020204" pitchFamily="34" charset="0"/>
              </a:rPr>
              <a:t>aux mécanismes qui permettraient un renforcement du contrôle des ressources éducatives </a:t>
            </a:r>
            <a:r>
              <a:rPr lang="fr-FR" sz="2200" dirty="0" smtClean="0">
                <a:latin typeface="GillSans Light" panose="020B0402020204020204" pitchFamily="34" charset="0"/>
              </a:rPr>
              <a:t>jusqu’au </a:t>
            </a:r>
            <a:r>
              <a:rPr lang="fr-FR" sz="2200" dirty="0">
                <a:latin typeface="GillSans Light" panose="020B0402020204020204" pitchFamily="34" charset="0"/>
              </a:rPr>
              <a:t>niveau des classes et leur régulation au cours de l’année en fonction des besoins identifiés </a:t>
            </a:r>
            <a:r>
              <a:rPr lang="fr-FR" sz="2200" dirty="0" smtClean="0">
                <a:latin typeface="GillSans Light" panose="020B0402020204020204" pitchFamily="34" charset="0"/>
              </a:rPr>
              <a:t>;</a:t>
            </a:r>
          </a:p>
          <a:p>
            <a:pPr marL="342900" lvl="0" indent="-342900">
              <a:buFont typeface="Arial" panose="020B0604020202020204" pitchFamily="34" charset="0"/>
              <a:buChar char="•"/>
            </a:pPr>
            <a:endParaRPr lang="fr-FR" sz="2200" dirty="0">
              <a:latin typeface="GillSans Light" panose="020B0402020204020204" pitchFamily="34" charset="0"/>
            </a:endParaRPr>
          </a:p>
          <a:p>
            <a:pPr marL="342900" lvl="0" indent="-342900">
              <a:buFont typeface="Arial" panose="020B0604020202020204" pitchFamily="34" charset="0"/>
              <a:buChar char="•"/>
            </a:pPr>
            <a:r>
              <a:rPr lang="fr-FR" sz="2200" dirty="0">
                <a:latin typeface="GillSans Light" panose="020B0402020204020204" pitchFamily="34" charset="0"/>
              </a:rPr>
              <a:t>Mettre à disposition des élèves dans les classes tous les manuels disponibles dans les écoles et inciter les écoles à donner la possibilité aux élèves d’amener des livres </a:t>
            </a:r>
            <a:r>
              <a:rPr lang="fr-FR" sz="2200" dirty="0" smtClean="0">
                <a:latin typeface="GillSans Light" panose="020B0402020204020204" pitchFamily="34" charset="0"/>
              </a:rPr>
              <a:t>et des cahiers d’activités à </a:t>
            </a:r>
            <a:r>
              <a:rPr lang="fr-FR" sz="2200" dirty="0">
                <a:latin typeface="GillSans Light" panose="020B0402020204020204" pitchFamily="34" charset="0"/>
              </a:rPr>
              <a:t>la </a:t>
            </a:r>
            <a:r>
              <a:rPr lang="fr-FR" sz="2200" dirty="0" smtClean="0">
                <a:latin typeface="GillSans Light" panose="020B0402020204020204" pitchFamily="34" charset="0"/>
              </a:rPr>
              <a:t>maison</a:t>
            </a:r>
            <a:r>
              <a:rPr lang="fr-FR" sz="2200" dirty="0">
                <a:latin typeface="GillSans Light" panose="020B0402020204020204" pitchFamily="34" charset="0"/>
              </a:rPr>
              <a:t>.</a:t>
            </a:r>
          </a:p>
          <a:p>
            <a:pPr marL="342900" lvl="0" indent="-342900">
              <a:buFont typeface="Arial" panose="020B0604020202020204" pitchFamily="34" charset="0"/>
              <a:buChar char="•"/>
            </a:pPr>
            <a:endParaRPr lang="fr-FR" sz="22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a:solidFill>
                  <a:srgbClr val="FFC000"/>
                </a:solidFill>
                <a:latin typeface="GillSans Light" panose="020B0402020204020204" pitchFamily="34" charset="0"/>
                <a:ea typeface="Calibri"/>
                <a:cs typeface="Times New Roman"/>
              </a:rPr>
              <a:t>2</a:t>
            </a: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8" name="Groupe 7"/>
          <p:cNvGrpSpPr/>
          <p:nvPr/>
        </p:nvGrpSpPr>
        <p:grpSpPr>
          <a:xfrm>
            <a:off x="7179310" y="8907780"/>
            <a:ext cx="438785" cy="1799590"/>
            <a:chOff x="66675" y="28575"/>
            <a:chExt cx="440515" cy="1795960"/>
          </a:xfrm>
        </p:grpSpPr>
        <p:sp>
          <p:nvSpPr>
            <p:cNvPr id="9" name="Rectangle 8"/>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0"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3967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3" y="972151"/>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Renforcer les compétences des enseignants et des encadreurs</a:t>
            </a:r>
          </a:p>
        </p:txBody>
      </p:sp>
      <p:sp>
        <p:nvSpPr>
          <p:cNvPr id="13" name="ZoneTexte 12"/>
          <p:cNvSpPr txBox="1"/>
          <p:nvPr/>
        </p:nvSpPr>
        <p:spPr>
          <a:xfrm>
            <a:off x="803012" y="1912825"/>
            <a:ext cx="8017461" cy="4324488"/>
          </a:xfrm>
          <a:prstGeom prst="rect">
            <a:avLst/>
          </a:prstGeom>
          <a:solidFill>
            <a:schemeClr val="bg1">
              <a:lumMod val="85000"/>
            </a:schemeClr>
          </a:solidFill>
        </p:spPr>
        <p:txBody>
          <a:bodyPr wrap="square" rtlCol="0" anchor="ctr">
            <a:noAutofit/>
          </a:bodyPr>
          <a:lstStyle/>
          <a:p>
            <a:pPr marL="342900" indent="-342900">
              <a:buFont typeface="Arial" panose="020B0604020202020204" pitchFamily="34" charset="0"/>
              <a:buChar char="•"/>
            </a:pPr>
            <a:r>
              <a:rPr lang="fr-FR" sz="2000" dirty="0" smtClean="0">
                <a:latin typeface="GillSans Light" panose="020B0402020204020204" pitchFamily="34" charset="0"/>
              </a:rPr>
              <a:t>Augmenter </a:t>
            </a:r>
            <a:r>
              <a:rPr lang="fr-FR" sz="2000" dirty="0">
                <a:latin typeface="GillSans Light" panose="020B0402020204020204" pitchFamily="34" charset="0"/>
              </a:rPr>
              <a:t>la capacité d'accueil de l'INFP et de ses centres régionaux en les dotant de nouvelles salles de formation et de nouveaux formateurs ayant les qualifications </a:t>
            </a:r>
            <a:r>
              <a:rPr lang="fr-FR" sz="2000" dirty="0" smtClean="0">
                <a:latin typeface="GillSans Light" panose="020B0402020204020204" pitchFamily="34" charset="0"/>
              </a:rPr>
              <a:t>nécessaires</a:t>
            </a:r>
            <a:r>
              <a:rPr lang="fr-FR" sz="2000" dirty="0">
                <a:latin typeface="GillSans Light" panose="020B0402020204020204" pitchFamily="34" charset="0"/>
              </a:rPr>
              <a:t> </a:t>
            </a:r>
            <a:r>
              <a:rPr lang="fr-FR" sz="2000" dirty="0" smtClean="0">
                <a:latin typeface="GillSans Light" panose="020B0402020204020204" pitchFamily="34" charset="0"/>
              </a:rPr>
              <a:t>;</a:t>
            </a:r>
          </a:p>
          <a:p>
            <a:pPr marL="342900" indent="-342900">
              <a:buFont typeface="Arial" panose="020B0604020202020204" pitchFamily="34" charset="0"/>
              <a:buChar char="•"/>
            </a:pPr>
            <a:endParaRPr lang="fr-FR" sz="2000" dirty="0">
              <a:latin typeface="GillSans Light" panose="020B0402020204020204" pitchFamily="34" charset="0"/>
            </a:endParaRPr>
          </a:p>
          <a:p>
            <a:pPr marL="342900" indent="-342900">
              <a:buFont typeface="Arial" panose="020B0604020202020204" pitchFamily="34" charset="0"/>
              <a:buChar char="•"/>
            </a:pPr>
            <a:r>
              <a:rPr lang="fr-FR" sz="2000" dirty="0" smtClean="0">
                <a:latin typeface="GillSans Light" panose="020B0402020204020204" pitchFamily="34" charset="0"/>
              </a:rPr>
              <a:t>Réformer </a:t>
            </a:r>
            <a:r>
              <a:rPr lang="fr-FR" sz="2000" dirty="0">
                <a:latin typeface="GillSans Light" panose="020B0402020204020204" pitchFamily="34" charset="0"/>
              </a:rPr>
              <a:t>les contenus des examens nationaux pour l'obtention de diplômes pédagogiques </a:t>
            </a:r>
            <a:r>
              <a:rPr lang="fr-FR" sz="2000" dirty="0" smtClean="0">
                <a:latin typeface="GillSans Light" panose="020B0402020204020204" pitchFamily="34" charset="0"/>
              </a:rPr>
              <a:t>;</a:t>
            </a:r>
          </a:p>
          <a:p>
            <a:pPr marL="342900" indent="-342900">
              <a:buFont typeface="Arial" panose="020B0604020202020204" pitchFamily="34" charset="0"/>
              <a:buChar char="•"/>
            </a:pPr>
            <a:endParaRPr lang="fr-FR" sz="2000" dirty="0" smtClean="0">
              <a:latin typeface="GillSans Light" panose="020B0402020204020204" pitchFamily="34" charset="0"/>
            </a:endParaRPr>
          </a:p>
          <a:p>
            <a:pPr marL="342900" indent="-342900">
              <a:buFont typeface="Arial" panose="020B0604020202020204" pitchFamily="34" charset="0"/>
              <a:buChar char="•"/>
            </a:pPr>
            <a:r>
              <a:rPr lang="fr-FR" sz="2000" dirty="0">
                <a:latin typeface="GillSans Light" panose="020B0402020204020204" pitchFamily="34" charset="0"/>
              </a:rPr>
              <a:t>Prioriser la possession d’un diplôme pédagogique lors des futurs recrutements d'enseignants surtout dans le public </a:t>
            </a:r>
            <a:r>
              <a:rPr lang="fr-FR" sz="2000" dirty="0" smtClean="0">
                <a:latin typeface="GillSans Light" panose="020B0402020204020204" pitchFamily="34" charset="0"/>
              </a:rPr>
              <a:t>;</a:t>
            </a:r>
          </a:p>
          <a:p>
            <a:pPr marL="342900" indent="-342900">
              <a:buFont typeface="Arial" panose="020B0604020202020204" pitchFamily="34" charset="0"/>
              <a:buChar char="•"/>
            </a:pPr>
            <a:endParaRPr lang="fr-FR" sz="2000" dirty="0" smtClean="0">
              <a:latin typeface="GillSans Light" panose="020B0402020204020204" pitchFamily="34" charset="0"/>
            </a:endParaRPr>
          </a:p>
          <a:p>
            <a:pPr marL="342900" indent="-342900">
              <a:buFont typeface="Arial" panose="020B0604020202020204" pitchFamily="34" charset="0"/>
              <a:buChar char="•"/>
            </a:pPr>
            <a:r>
              <a:rPr lang="fr-FR" sz="2000" dirty="0" smtClean="0">
                <a:latin typeface="GillSans Light" panose="020B0402020204020204" pitchFamily="34" charset="0"/>
              </a:rPr>
              <a:t>Renforcer </a:t>
            </a:r>
            <a:r>
              <a:rPr lang="fr-FR" sz="2000" dirty="0">
                <a:latin typeface="GillSans Light" panose="020B0402020204020204" pitchFamily="34" charset="0"/>
              </a:rPr>
              <a:t>les capacités des directeurs d'écoles en matière d’animation pédagogique des équipes d’enseignants </a:t>
            </a:r>
            <a:r>
              <a:rPr lang="fr-FR" sz="2000" dirty="0" smtClean="0">
                <a:latin typeface="GillSans Light" panose="020B0402020204020204" pitchFamily="34" charset="0"/>
              </a:rPr>
              <a:t>;</a:t>
            </a:r>
            <a:endParaRPr lang="fr-FR" sz="20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3</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grpSp>
        <p:nvGrpSpPr>
          <p:cNvPr id="22" name="Groupe 21"/>
          <p:cNvGrpSpPr/>
          <p:nvPr/>
        </p:nvGrpSpPr>
        <p:grpSpPr>
          <a:xfrm>
            <a:off x="7498657" y="10761181"/>
            <a:ext cx="438785" cy="1799590"/>
            <a:chOff x="66675" y="28575"/>
            <a:chExt cx="440076" cy="1795960"/>
          </a:xfrm>
        </p:grpSpPr>
        <p:sp>
          <p:nvSpPr>
            <p:cNvPr id="23" name="Rectangle 22"/>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4" name="Zone de texte 2"/>
            <p:cNvSpPr txBox="1">
              <a:spLocks noChangeArrowheads="1"/>
            </p:cNvSpPr>
            <p:nvPr/>
          </p:nvSpPr>
          <p:spPr bwMode="auto">
            <a:xfrm>
              <a:off x="66675" y="199642"/>
              <a:ext cx="440076" cy="63800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grpSp>
        <p:nvGrpSpPr>
          <p:cNvPr id="34" name="Groupe 33"/>
          <p:cNvGrpSpPr/>
          <p:nvPr/>
        </p:nvGrpSpPr>
        <p:grpSpPr>
          <a:xfrm>
            <a:off x="7327900" y="9060180"/>
            <a:ext cx="438785" cy="1799590"/>
            <a:chOff x="66675" y="28575"/>
            <a:chExt cx="440076" cy="1795960"/>
          </a:xfrm>
        </p:grpSpPr>
        <p:sp>
          <p:nvSpPr>
            <p:cNvPr id="35" name="Rectangle 34"/>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6" name="Zone de texte 2"/>
            <p:cNvSpPr txBox="1">
              <a:spLocks noChangeArrowheads="1"/>
            </p:cNvSpPr>
            <p:nvPr/>
          </p:nvSpPr>
          <p:spPr bwMode="auto">
            <a:xfrm>
              <a:off x="66675" y="199642"/>
              <a:ext cx="440076" cy="63800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647312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3" y="972151"/>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Renforcer les compétences des enseignants et des encadreurs</a:t>
            </a:r>
          </a:p>
        </p:txBody>
      </p:sp>
      <p:sp>
        <p:nvSpPr>
          <p:cNvPr id="13" name="ZoneTexte 12"/>
          <p:cNvSpPr txBox="1"/>
          <p:nvPr/>
        </p:nvSpPr>
        <p:spPr>
          <a:xfrm>
            <a:off x="803012" y="1916832"/>
            <a:ext cx="8017461" cy="4464496"/>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000" dirty="0" smtClean="0">
                <a:latin typeface="GillSans Light" panose="020B0402020204020204" pitchFamily="34" charset="0"/>
              </a:rPr>
              <a:t>Sensibiliser </a:t>
            </a:r>
            <a:r>
              <a:rPr lang="fr-FR" sz="2000" dirty="0">
                <a:latin typeface="GillSans Light" panose="020B0402020204020204" pitchFamily="34" charset="0"/>
              </a:rPr>
              <a:t>les différents acteurs sur la nécessité de mettre la priorité sur les premières années de scolarisation qui conditionne l’évolution de la performance des élèves tout au long du </a:t>
            </a:r>
            <a:r>
              <a:rPr lang="fr-FR" sz="2000" dirty="0" smtClean="0">
                <a:latin typeface="GillSans Light" panose="020B0402020204020204" pitchFamily="34" charset="0"/>
              </a:rPr>
              <a:t>primaire ;</a:t>
            </a:r>
          </a:p>
          <a:p>
            <a:pPr marL="342900" lvl="0" indent="-342900">
              <a:buFont typeface="Arial" panose="020B0604020202020204" pitchFamily="34" charset="0"/>
              <a:buChar char="•"/>
            </a:pPr>
            <a:endParaRPr lang="fr-FR" sz="2000" dirty="0" smtClean="0">
              <a:latin typeface="GillSans Light" panose="020B0402020204020204" pitchFamily="34" charset="0"/>
            </a:endParaRPr>
          </a:p>
          <a:p>
            <a:pPr marL="342900" indent="-342900">
              <a:buFont typeface="Arial" panose="020B0604020202020204" pitchFamily="34" charset="0"/>
              <a:buChar char="•"/>
            </a:pPr>
            <a:r>
              <a:rPr lang="fr-FR" sz="2000" dirty="0">
                <a:latin typeface="GillSans Light" panose="020B0402020204020204" pitchFamily="34" charset="0"/>
              </a:rPr>
              <a:t>Mettre les enseignants les mieux formés dans les premières années de scolarisation ;</a:t>
            </a:r>
          </a:p>
          <a:p>
            <a:pPr marL="342900" lvl="0" indent="-342900">
              <a:buFont typeface="Arial" panose="020B0604020202020204" pitchFamily="34" charset="0"/>
              <a:buChar char="•"/>
            </a:pPr>
            <a:endParaRPr lang="fr-FR" sz="2000" dirty="0" smtClean="0">
              <a:latin typeface="GillSans Light" panose="020B0402020204020204" pitchFamily="34" charset="0"/>
            </a:endParaRPr>
          </a:p>
          <a:p>
            <a:pPr marL="342900" lvl="0" indent="-342900">
              <a:buFont typeface="Arial" panose="020B0604020202020204" pitchFamily="34" charset="0"/>
              <a:buChar char="•"/>
            </a:pPr>
            <a:r>
              <a:rPr lang="fr-FR" sz="2000" dirty="0">
                <a:latin typeface="GillSans Light" panose="020B0402020204020204" pitchFamily="34" charset="0"/>
              </a:rPr>
              <a:t>Revoir les contenus des dispositifs de formation en prenant plus en compte les priorités et les finalités qui seront accordées aux disciplines fondamentales et aux premiers apprentissages </a:t>
            </a:r>
            <a:r>
              <a:rPr lang="fr-FR" sz="2000" dirty="0" smtClean="0">
                <a:latin typeface="GillSans Light" panose="020B0402020204020204" pitchFamily="34" charset="0"/>
              </a:rPr>
              <a:t>;</a:t>
            </a:r>
          </a:p>
          <a:p>
            <a:pPr marL="342900" lvl="0" indent="-342900">
              <a:buFont typeface="Arial" panose="020B0604020202020204" pitchFamily="34" charset="0"/>
              <a:buChar char="•"/>
            </a:pPr>
            <a:endParaRPr lang="fr-FR" sz="2000" dirty="0" smtClean="0">
              <a:latin typeface="GillSans Light" panose="020B0402020204020204" pitchFamily="34" charset="0"/>
            </a:endParaRPr>
          </a:p>
          <a:p>
            <a:pPr marL="342900" lvl="0" indent="-342900">
              <a:buFont typeface="Arial" panose="020B0604020202020204" pitchFamily="34" charset="0"/>
              <a:buChar char="•"/>
            </a:pPr>
            <a:r>
              <a:rPr lang="fr-FR" sz="2000" dirty="0">
                <a:latin typeface="GillSans Light" panose="020B0402020204020204" pitchFamily="34" charset="0"/>
              </a:rPr>
              <a:t>Revoir les règles d’évaluation des établissements en tenant compte du niveau des élèves et de leur progression dans les premiers apprentissages </a:t>
            </a:r>
            <a:r>
              <a:rPr lang="fr-FR" sz="2000" dirty="0" smtClean="0">
                <a:latin typeface="GillSans Light" panose="020B0402020204020204" pitchFamily="34" charset="0"/>
              </a:rPr>
              <a:t>;</a:t>
            </a:r>
            <a:endParaRPr lang="fr-FR" sz="2000" dirty="0">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3</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
        <p:nvSpPr>
          <p:cNvPr id="21"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Tree>
    <p:extLst>
      <p:ext uri="{BB962C8B-B14F-4D97-AF65-F5344CB8AC3E}">
        <p14:creationId xmlns:p14="http://schemas.microsoft.com/office/powerpoint/2010/main" val="469645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15940"/>
            <a:ext cx="914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fr-FR" b="1" dirty="0" smtClean="0">
                <a:solidFill>
                  <a:srgbClr val="404040"/>
                </a:solidFill>
                <a:latin typeface="GillSans Light" panose="020B0402020204020204" pitchFamily="34" charset="0"/>
              </a:rPr>
              <a:t>Le PASEC appuie le pilotage des systèmes éducatifs des pays membres de la CONFEMEN</a:t>
            </a:r>
            <a:endParaRPr lang="fr-FR" b="1" dirty="0">
              <a:solidFill>
                <a:srgbClr val="404040"/>
              </a:solidFill>
              <a:latin typeface="GillSans Light" panose="020B0402020204020204" pitchFamily="34" charset="0"/>
            </a:endParaRPr>
          </a:p>
        </p:txBody>
      </p:sp>
      <p:sp>
        <p:nvSpPr>
          <p:cNvPr id="7" name="Rectangle 6"/>
          <p:cNvSpPr/>
          <p:nvPr/>
        </p:nvSpPr>
        <p:spPr>
          <a:xfrm>
            <a:off x="4572000" y="1737782"/>
            <a:ext cx="4467358" cy="2638710"/>
          </a:xfrm>
          <a:prstGeom prst="rect">
            <a:avLst/>
          </a:prstGeom>
          <a:noFill/>
          <a:ln>
            <a:solidFill>
              <a:schemeClr val="bg1"/>
            </a:solidFill>
          </a:ln>
        </p:spPr>
        <p:txBody>
          <a:bodyPr wrap="square">
            <a:noAutofit/>
          </a:bodyPr>
          <a:lstStyle/>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Organisation d’évaluations à large échelle sur les acquis au primaire </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Informer les pays de la CONFEMEN </a:t>
            </a:r>
            <a:r>
              <a:rPr lang="fr-FR" sz="1500" dirty="0">
                <a:latin typeface="GillSans Light" panose="020B0402020204020204" pitchFamily="34" charset="0"/>
              </a:rPr>
              <a:t>sur </a:t>
            </a:r>
            <a:r>
              <a:rPr lang="fr-FR" sz="1500" dirty="0" smtClean="0">
                <a:latin typeface="GillSans Light" panose="020B0402020204020204" pitchFamily="34" charset="0"/>
              </a:rPr>
              <a:t>l’évolution des performances </a:t>
            </a:r>
            <a:r>
              <a:rPr lang="fr-FR" sz="1500" dirty="0">
                <a:latin typeface="GillSans Light" panose="020B0402020204020204" pitchFamily="34" charset="0"/>
              </a:rPr>
              <a:t>des systèmes </a:t>
            </a:r>
            <a:r>
              <a:rPr lang="fr-FR" sz="1500" dirty="0" smtClean="0">
                <a:latin typeface="GillSans Light" panose="020B0402020204020204" pitchFamily="34" charset="0"/>
              </a:rPr>
              <a:t>éducatifs </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Expertise scientifique et externe</a:t>
            </a:r>
          </a:p>
          <a:p>
            <a:pPr marL="285750" indent="-285750" algn="just">
              <a:spcBef>
                <a:spcPts val="600"/>
              </a:spcBef>
              <a:buFont typeface="Arial" panose="020B0604020202020204" pitchFamily="34" charset="0"/>
              <a:buChar char="•"/>
            </a:pPr>
            <a:r>
              <a:rPr lang="fr-FR" sz="1500" dirty="0">
                <a:latin typeface="GillSans Light" panose="020B0402020204020204" pitchFamily="34" charset="0"/>
              </a:rPr>
              <a:t>2</a:t>
            </a:r>
            <a:r>
              <a:rPr lang="fr-FR" sz="1500" dirty="0" smtClean="0">
                <a:latin typeface="GillSans Light" panose="020B0402020204020204" pitchFamily="34" charset="0"/>
              </a:rPr>
              <a:t>5 </a:t>
            </a:r>
            <a:r>
              <a:rPr lang="fr-FR" sz="1500" dirty="0">
                <a:latin typeface="GillSans Light" panose="020B0402020204020204" pitchFamily="34" charset="0"/>
              </a:rPr>
              <a:t>ans d’expérience au service des pays</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Nouvelle approche internationale et comparative depuis 2014</a:t>
            </a:r>
          </a:p>
          <a:p>
            <a:pPr algn="just">
              <a:spcBef>
                <a:spcPts val="600"/>
              </a:spcBef>
            </a:pPr>
            <a:endParaRPr lang="fr-FR" sz="1500" dirty="0" smtClean="0">
              <a:latin typeface="GillSans Light" panose="020B0402020204020204" pitchFamily="34" charset="0"/>
            </a:endParaRPr>
          </a:p>
          <a:p>
            <a:pPr algn="just">
              <a:spcBef>
                <a:spcPts val="600"/>
              </a:spcBef>
            </a:pPr>
            <a:r>
              <a:rPr lang="fr-FR" sz="1500" dirty="0" smtClean="0">
                <a:latin typeface="GillSans Light" panose="020B0402020204020204" pitchFamily="34" charset="0"/>
              </a:rPr>
              <a:t>Le </a:t>
            </a:r>
            <a:r>
              <a:rPr lang="fr-FR" sz="1500" dirty="0">
                <a:latin typeface="GillSans Light" panose="020B0402020204020204" pitchFamily="34" charset="0"/>
              </a:rPr>
              <a:t>PASEC repose sur trois piliers :</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Des </a:t>
            </a:r>
            <a:r>
              <a:rPr lang="fr-FR" sz="1500" dirty="0">
                <a:latin typeface="GillSans Light" panose="020B0402020204020204" pitchFamily="34" charset="0"/>
              </a:rPr>
              <a:t>données fiables, des analyses robustes et pertinentes.</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Des </a:t>
            </a:r>
            <a:r>
              <a:rPr lang="fr-FR" sz="1500" dirty="0">
                <a:latin typeface="GillSans Light" panose="020B0402020204020204" pitchFamily="34" charset="0"/>
              </a:rPr>
              <a:t>capacités nationales d’évaluation renforcées.</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Des </a:t>
            </a:r>
            <a:r>
              <a:rPr lang="fr-FR" sz="1500" dirty="0">
                <a:latin typeface="GillSans Light" panose="020B0402020204020204" pitchFamily="34" charset="0"/>
              </a:rPr>
              <a:t>résultats exploités pour le pilotage et les réformes éducatives.</a:t>
            </a:r>
          </a:p>
        </p:txBody>
      </p:sp>
      <p:sp>
        <p:nvSpPr>
          <p:cNvPr id="11" name="Rectangle 10"/>
          <p:cNvSpPr/>
          <p:nvPr/>
        </p:nvSpPr>
        <p:spPr>
          <a:xfrm>
            <a:off x="127132" y="1746126"/>
            <a:ext cx="4415980" cy="4555093"/>
          </a:xfrm>
          <a:prstGeom prst="rect">
            <a:avLst/>
          </a:prstGeom>
          <a:solidFill>
            <a:schemeClr val="bg1">
              <a:lumMod val="95000"/>
            </a:schemeClr>
          </a:solidFill>
        </p:spPr>
        <p:txBody>
          <a:bodyPr wrap="square">
            <a:spAutoFit/>
          </a:bodyPr>
          <a:lstStyle/>
          <a:p>
            <a:pPr algn="just">
              <a:spcBef>
                <a:spcPts val="600"/>
              </a:spcBef>
            </a:pPr>
            <a:r>
              <a:rPr lang="fr-FR" sz="1500" dirty="0">
                <a:latin typeface="GillSans Light" panose="020B0402020204020204" pitchFamily="34" charset="0"/>
              </a:rPr>
              <a:t>La </a:t>
            </a:r>
            <a:r>
              <a:rPr lang="fr-FR" sz="1500" dirty="0" smtClean="0">
                <a:latin typeface="GillSans Light" panose="020B0402020204020204" pitchFamily="34" charset="0"/>
              </a:rPr>
              <a:t>Conférence des Ministres de l’Education des Etats et Gouvernements de la Francophonie (CONFEMEN) œuvre, depuis </a:t>
            </a:r>
            <a:r>
              <a:rPr lang="fr-FR" sz="1500" dirty="0">
                <a:latin typeface="GillSans Light" panose="020B0402020204020204" pitchFamily="34" charset="0"/>
              </a:rPr>
              <a:t>sa création en </a:t>
            </a:r>
            <a:r>
              <a:rPr lang="fr-FR" sz="1500" dirty="0" smtClean="0">
                <a:latin typeface="GillSans Light" panose="020B0402020204020204" pitchFamily="34" charset="0"/>
              </a:rPr>
              <a:t>1960, pour </a:t>
            </a:r>
            <a:r>
              <a:rPr lang="fr-FR" sz="1500" dirty="0">
                <a:latin typeface="GillSans Light" panose="020B0402020204020204" pitchFamily="34" charset="0"/>
              </a:rPr>
              <a:t>la promotion de l’éducation et de la formation professionnelle et technique. </a:t>
            </a:r>
            <a:endParaRPr lang="fr-FR" sz="1500" dirty="0" smtClean="0">
              <a:latin typeface="GillSans Light" panose="020B0402020204020204" pitchFamily="34" charset="0"/>
            </a:endParaRPr>
          </a:p>
          <a:p>
            <a:pPr algn="just">
              <a:spcBef>
                <a:spcPts val="600"/>
              </a:spcBef>
            </a:pPr>
            <a:endParaRPr lang="fr-FR" sz="1500" dirty="0" smtClean="0">
              <a:latin typeface="GillSans Light" panose="020B0402020204020204" pitchFamily="34" charset="0"/>
            </a:endParaRPr>
          </a:p>
          <a:p>
            <a:pPr algn="just">
              <a:spcBef>
                <a:spcPts val="600"/>
              </a:spcBef>
            </a:pPr>
            <a:r>
              <a:rPr lang="fr-FR" sz="1500" dirty="0" smtClean="0">
                <a:latin typeface="GillSans Light" panose="020B0402020204020204" pitchFamily="34" charset="0"/>
              </a:rPr>
              <a:t>44 </a:t>
            </a:r>
            <a:r>
              <a:rPr lang="fr-FR" sz="1500" dirty="0">
                <a:latin typeface="GillSans Light" panose="020B0402020204020204" pitchFamily="34" charset="0"/>
              </a:rPr>
              <a:t>États et gouvernements </a:t>
            </a:r>
            <a:r>
              <a:rPr lang="fr-FR" sz="1500" dirty="0" smtClean="0">
                <a:latin typeface="GillSans Light" panose="020B0402020204020204" pitchFamily="34" charset="0"/>
              </a:rPr>
              <a:t>membres</a:t>
            </a:r>
            <a:r>
              <a:rPr lang="fr-FR" sz="1500" dirty="0">
                <a:latin typeface="GillSans Light" panose="020B0402020204020204" pitchFamily="34" charset="0"/>
              </a:rPr>
              <a:t>. </a:t>
            </a:r>
            <a:endParaRPr lang="fr-FR" sz="1500" dirty="0" smtClean="0">
              <a:latin typeface="GillSans Light" panose="020B0402020204020204" pitchFamily="34" charset="0"/>
            </a:endParaRPr>
          </a:p>
          <a:p>
            <a:pPr algn="just">
              <a:spcBef>
                <a:spcPts val="600"/>
              </a:spcBef>
            </a:pPr>
            <a:endParaRPr lang="fr-FR" sz="1500" dirty="0">
              <a:latin typeface="GillSans Light" panose="020B0402020204020204" pitchFamily="34" charset="0"/>
            </a:endParaRPr>
          </a:p>
          <a:p>
            <a:pPr algn="just">
              <a:spcBef>
                <a:spcPts val="600"/>
              </a:spcBef>
            </a:pPr>
            <a:r>
              <a:rPr lang="fr-FR" sz="1500" dirty="0" smtClean="0">
                <a:latin typeface="GillSans Light" panose="020B0402020204020204" pitchFamily="34" charset="0"/>
              </a:rPr>
              <a:t>3 missions </a:t>
            </a:r>
            <a:r>
              <a:rPr lang="fr-FR" sz="1500" dirty="0">
                <a:latin typeface="GillSans Light" panose="020B0402020204020204" pitchFamily="34" charset="0"/>
              </a:rPr>
              <a:t>essentielles :</a:t>
            </a: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Informer </a:t>
            </a:r>
            <a:r>
              <a:rPr lang="fr-FR" sz="1500" dirty="0">
                <a:latin typeface="GillSans Light" panose="020B0402020204020204" pitchFamily="34" charset="0"/>
              </a:rPr>
              <a:t>ses membres sur l’évolution des systèmes éducatifs et les réflexions en </a:t>
            </a:r>
            <a:r>
              <a:rPr lang="fr-FR" sz="1500" dirty="0" smtClean="0">
                <a:latin typeface="GillSans Light" panose="020B0402020204020204" pitchFamily="34" charset="0"/>
              </a:rPr>
              <a:t>cours.</a:t>
            </a:r>
            <a:endParaRPr lang="fr-FR" sz="1500" dirty="0">
              <a:latin typeface="GillSans Light" panose="020B0402020204020204" pitchFamily="34" charset="0"/>
            </a:endParaRP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Nourrir </a:t>
            </a:r>
            <a:r>
              <a:rPr lang="fr-FR" sz="1500" dirty="0">
                <a:latin typeface="GillSans Light" panose="020B0402020204020204" pitchFamily="34" charset="0"/>
              </a:rPr>
              <a:t>la réflexion sur des thèmes d’intérêt commun en vue d’actions à mener en </a:t>
            </a:r>
            <a:r>
              <a:rPr lang="fr-FR" sz="1500" dirty="0" smtClean="0">
                <a:latin typeface="GillSans Light" panose="020B0402020204020204" pitchFamily="34" charset="0"/>
              </a:rPr>
              <a:t>coopération.</a:t>
            </a:r>
            <a:endParaRPr lang="fr-FR" sz="1500" dirty="0">
              <a:latin typeface="GillSans Light" panose="020B0402020204020204" pitchFamily="34" charset="0"/>
            </a:endParaRPr>
          </a:p>
          <a:p>
            <a:pPr marL="285750" indent="-285750" algn="just">
              <a:spcBef>
                <a:spcPts val="600"/>
              </a:spcBef>
              <a:buFont typeface="Arial" panose="020B0604020202020204" pitchFamily="34" charset="0"/>
              <a:buChar char="•"/>
            </a:pPr>
            <a:r>
              <a:rPr lang="fr-FR" sz="1500" dirty="0" smtClean="0">
                <a:latin typeface="GillSans Light" panose="020B0402020204020204" pitchFamily="34" charset="0"/>
              </a:rPr>
              <a:t>Animer </a:t>
            </a:r>
            <a:r>
              <a:rPr lang="fr-FR" sz="1500" dirty="0">
                <a:latin typeface="GillSans Light" panose="020B0402020204020204" pitchFamily="34" charset="0"/>
              </a:rPr>
              <a:t>la concertation entre ministres et experts afin d’élaborer des positions communes et formuler des recommandations pour appuyer les politiques régionales et internationales en matière d’éducation.</a:t>
            </a:r>
            <a:endParaRPr lang="fr-FR" sz="1500" b="0" dirty="0">
              <a:effectLst/>
              <a:latin typeface="GillSans Light" panose="020B0402020204020204" pitchFamily="34" charset="0"/>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76642" y="857846"/>
            <a:ext cx="4283968" cy="615106"/>
          </a:xfrm>
          <a:prstGeom prst="rect">
            <a:avLst/>
          </a:prstGeom>
        </p:spPr>
      </p:pic>
      <p:sp>
        <p:nvSpPr>
          <p:cNvPr id="2" name="TextBox 1"/>
          <p:cNvSpPr txBox="1"/>
          <p:nvPr/>
        </p:nvSpPr>
        <p:spPr>
          <a:xfrm>
            <a:off x="603250" y="6635750"/>
            <a:ext cx="184666" cy="369332"/>
          </a:xfrm>
          <a:prstGeom prst="rect">
            <a:avLst/>
          </a:prstGeom>
          <a:noFill/>
        </p:spPr>
        <p:txBody>
          <a:bodyPr wrap="none" rtlCol="0">
            <a:spAutoFit/>
          </a:bodyPr>
          <a:lstStyle/>
          <a:p>
            <a:endParaRPr lang="fr-FR" dirty="0"/>
          </a:p>
        </p:txBody>
      </p:sp>
      <p:cxnSp>
        <p:nvCxnSpPr>
          <p:cNvPr id="13" name="Straight Connector 12"/>
          <p:cNvCxnSpPr/>
          <p:nvPr/>
        </p:nvCxnSpPr>
        <p:spPr>
          <a:xfrm>
            <a:off x="143508" y="507408"/>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pic>
        <p:nvPicPr>
          <p:cNvPr id="13314" name="Picture 2" descr="LOGO"/>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43508" y="511517"/>
            <a:ext cx="1710304" cy="111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57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3" y="972151"/>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GillSans Light" panose="020B0402020204020204" pitchFamily="34" charset="0"/>
              </a:rPr>
              <a:t>Renforcer les compétences des enseignants et des encadreurs</a:t>
            </a:r>
          </a:p>
        </p:txBody>
      </p:sp>
      <p:sp>
        <p:nvSpPr>
          <p:cNvPr id="13" name="ZoneTexte 12"/>
          <p:cNvSpPr txBox="1"/>
          <p:nvPr/>
        </p:nvSpPr>
        <p:spPr>
          <a:xfrm>
            <a:off x="803012" y="1844824"/>
            <a:ext cx="8017461" cy="3168352"/>
          </a:xfrm>
          <a:prstGeom prst="rect">
            <a:avLst/>
          </a:prstGeom>
          <a:solidFill>
            <a:schemeClr val="bg1">
              <a:lumMod val="85000"/>
            </a:schemeClr>
          </a:solidFill>
        </p:spPr>
        <p:txBody>
          <a:bodyPr wrap="square" rtlCol="0" anchor="ctr">
            <a:noAutofit/>
          </a:bodyPr>
          <a:lstStyle/>
          <a:p>
            <a:pPr marL="342900" indent="-342900">
              <a:buFont typeface="Arial" panose="020B0604020202020204" pitchFamily="34" charset="0"/>
              <a:buChar char="•"/>
            </a:pPr>
            <a:r>
              <a:rPr lang="fr-FR" sz="2000" dirty="0">
                <a:latin typeface="GillSans Light" panose="020B0402020204020204" pitchFamily="34" charset="0"/>
              </a:rPr>
              <a:t>Former davantage de conseillers pédagogiques et mieux les accompagner dans leurs missions ;</a:t>
            </a:r>
          </a:p>
          <a:p>
            <a:pPr marL="342900" lvl="0" indent="-342900">
              <a:buFont typeface="Arial" panose="020B0604020202020204" pitchFamily="34" charset="0"/>
              <a:buChar char="•"/>
            </a:pPr>
            <a:endParaRPr lang="fr-FR" sz="2000" dirty="0" smtClean="0">
              <a:latin typeface="GillSans Light" panose="020B0402020204020204" pitchFamily="34" charset="0"/>
            </a:endParaRPr>
          </a:p>
          <a:p>
            <a:pPr marL="342900" lvl="0" indent="-342900">
              <a:buFont typeface="Arial" panose="020B0604020202020204" pitchFamily="34" charset="0"/>
              <a:buChar char="•"/>
            </a:pPr>
            <a:r>
              <a:rPr lang="fr-FR" sz="2000" dirty="0">
                <a:latin typeface="GillSans Light" panose="020B0402020204020204" pitchFamily="34" charset="0"/>
              </a:rPr>
              <a:t>Mettre en place un dispositif national de renforcement des compétences linguistiques des enseignants et des directeurs en malagasy et en </a:t>
            </a:r>
            <a:r>
              <a:rPr lang="fr-FR" sz="2000" dirty="0" smtClean="0">
                <a:latin typeface="GillSans Light" panose="020B0402020204020204" pitchFamily="34" charset="0"/>
              </a:rPr>
              <a:t>français </a:t>
            </a:r>
            <a:r>
              <a:rPr lang="fr-FR" sz="2000" dirty="0">
                <a:latin typeface="GillSans Light" panose="020B0402020204020204" pitchFamily="34" charset="0"/>
              </a:rPr>
              <a:t>;</a:t>
            </a:r>
            <a:endParaRPr lang="fr-FR" sz="2000" dirty="0" smtClean="0">
              <a:latin typeface="GillSans Light" panose="020B0402020204020204" pitchFamily="34" charset="0"/>
            </a:endParaRPr>
          </a:p>
          <a:p>
            <a:pPr marL="342900" lvl="0" indent="-342900">
              <a:buFont typeface="Arial" panose="020B0604020202020204" pitchFamily="34" charset="0"/>
              <a:buChar char="•"/>
            </a:pPr>
            <a:endParaRPr lang="fr-FR" sz="2000" dirty="0" smtClean="0">
              <a:latin typeface="GillSans Light" panose="020B0402020204020204" pitchFamily="34" charset="0"/>
            </a:endParaRPr>
          </a:p>
          <a:p>
            <a:pPr marL="342900" lvl="0" indent="-342900">
              <a:buFont typeface="Arial" panose="020B0604020202020204" pitchFamily="34" charset="0"/>
              <a:buChar char="•"/>
            </a:pPr>
            <a:r>
              <a:rPr lang="fr-FR" sz="2000" dirty="0">
                <a:latin typeface="GillSans Light" panose="020B0402020204020204" pitchFamily="34" charset="0"/>
              </a:rPr>
              <a:t>Mettre en place un système de capitalisation des acquis de formation pour assurer une meilleure gestion des carrières des enseignants et des directeurs ayant le niveau de compétences </a:t>
            </a:r>
            <a:r>
              <a:rPr lang="fr-FR" sz="2000" dirty="0" smtClean="0">
                <a:latin typeface="GillSans Light" panose="020B0402020204020204" pitchFamily="34" charset="0"/>
              </a:rPr>
              <a:t>requis.</a:t>
            </a:r>
            <a:endParaRPr lang="fr-FR" sz="2000" dirty="0">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smtClean="0">
                <a:solidFill>
                  <a:srgbClr val="FFC000"/>
                </a:solidFill>
                <a:latin typeface="GillSans Light" panose="020B0402020204020204" pitchFamily="34" charset="0"/>
                <a:ea typeface="Calibri"/>
                <a:cs typeface="Times New Roman"/>
              </a:rPr>
              <a:t>3</a:t>
            </a:r>
            <a:endParaRPr lang="fr-FR" sz="4800" b="1" dirty="0">
              <a:solidFill>
                <a:srgbClr val="FFC000"/>
              </a:solidFill>
              <a:latin typeface="GillSans Light" panose="020B0402020204020204" pitchFamily="34" charset="0"/>
              <a:ea typeface="Calibri"/>
              <a:cs typeface="Times New Roman"/>
            </a:endParaRP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grpSp>
        <p:nvGrpSpPr>
          <p:cNvPr id="15" name="Groupe 14"/>
          <p:cNvGrpSpPr/>
          <p:nvPr/>
        </p:nvGrpSpPr>
        <p:grpSpPr>
          <a:xfrm>
            <a:off x="8078902" y="9619526"/>
            <a:ext cx="438785" cy="1799590"/>
            <a:chOff x="66675" y="28575"/>
            <a:chExt cx="440515" cy="1795960"/>
          </a:xfrm>
        </p:grpSpPr>
        <p:sp>
          <p:nvSpPr>
            <p:cNvPr id="17" name="Rectangle 16"/>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GillSans Light" panose="020B0402020204020204" pitchFamily="34" charset="0"/>
              </a:endParaRPr>
            </a:p>
          </p:txBody>
        </p:sp>
        <p:sp>
          <p:nvSpPr>
            <p:cNvPr id="18" name="Zone de texte 2"/>
            <p:cNvSpPr txBox="1">
              <a:spLocks noChangeArrowheads="1"/>
            </p:cNvSpPr>
            <p:nvPr/>
          </p:nvSpPr>
          <p:spPr bwMode="auto">
            <a:xfrm>
              <a:off x="66675" y="199331"/>
              <a:ext cx="440515" cy="55288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grpSp>
        <p:nvGrpSpPr>
          <p:cNvPr id="22" name="Groupe 21"/>
          <p:cNvGrpSpPr/>
          <p:nvPr/>
        </p:nvGrpSpPr>
        <p:grpSpPr>
          <a:xfrm>
            <a:off x="7498657" y="10761181"/>
            <a:ext cx="438785" cy="1799590"/>
            <a:chOff x="66675" y="28575"/>
            <a:chExt cx="440076" cy="1795960"/>
          </a:xfrm>
        </p:grpSpPr>
        <p:sp>
          <p:nvSpPr>
            <p:cNvPr id="23" name="Rectangle 22"/>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4" name="Zone de texte 2"/>
            <p:cNvSpPr txBox="1">
              <a:spLocks noChangeArrowheads="1"/>
            </p:cNvSpPr>
            <p:nvPr/>
          </p:nvSpPr>
          <p:spPr bwMode="auto">
            <a:xfrm>
              <a:off x="66675" y="199642"/>
              <a:ext cx="440076" cy="63800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grpSp>
        <p:nvGrpSpPr>
          <p:cNvPr id="34" name="Groupe 33"/>
          <p:cNvGrpSpPr/>
          <p:nvPr/>
        </p:nvGrpSpPr>
        <p:grpSpPr>
          <a:xfrm>
            <a:off x="7327900" y="9060180"/>
            <a:ext cx="438785" cy="1799590"/>
            <a:chOff x="66675" y="28575"/>
            <a:chExt cx="440076" cy="1795960"/>
          </a:xfrm>
        </p:grpSpPr>
        <p:sp>
          <p:nvSpPr>
            <p:cNvPr id="35" name="Rectangle 34"/>
            <p:cNvSpPr/>
            <p:nvPr/>
          </p:nvSpPr>
          <p:spPr>
            <a:xfrm>
              <a:off x="95290" y="28575"/>
              <a:ext cx="396197" cy="1795960"/>
            </a:xfrm>
            <a:prstGeom prst="rect">
              <a:avLst/>
            </a:prstGeom>
            <a:solidFill>
              <a:srgbClr val="FFC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6" name="Zone de texte 2"/>
            <p:cNvSpPr txBox="1">
              <a:spLocks noChangeArrowheads="1"/>
            </p:cNvSpPr>
            <p:nvPr/>
          </p:nvSpPr>
          <p:spPr bwMode="auto">
            <a:xfrm>
              <a:off x="66675" y="199642"/>
              <a:ext cx="440076" cy="63800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800"/>
                </a:spcAft>
              </a:pPr>
              <a:r>
                <a:rPr lang="fr-FR" sz="3000">
                  <a:solidFill>
                    <a:srgbClr val="FFFFFF"/>
                  </a:solidFill>
                  <a:effectLst/>
                  <a:latin typeface="GillSans Light" panose="020B0402020204020204" pitchFamily="34" charset="0"/>
                  <a:ea typeface="Calibri" panose="020F0502020204030204" pitchFamily="34" charset="0"/>
                  <a:cs typeface="Times New Roman" panose="02020603050405020304" pitchFamily="18" charset="0"/>
                </a:rPr>
                <a:t>6</a:t>
              </a:r>
              <a:endParaRPr lang="fr-FR" sz="1100">
                <a:effectLst/>
                <a:latin typeface="GillSans Light" panose="020B0402020204020204" pitchFamily="34" charset="0"/>
                <a:ea typeface="Calibri" panose="020F0502020204030204" pitchFamily="34" charset="0"/>
                <a:cs typeface="Times New Roman" panose="02020603050405020304" pitchFamily="18" charset="0"/>
              </a:endParaRPr>
            </a:p>
          </p:txBody>
        </p:sp>
      </p:grpSp>
      <p:sp>
        <p:nvSpPr>
          <p:cNvPr id="21"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Tree>
    <p:extLst>
      <p:ext uri="{BB962C8B-B14F-4D97-AF65-F5344CB8AC3E}">
        <p14:creationId xmlns:p14="http://schemas.microsoft.com/office/powerpoint/2010/main" val="1389015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52523" y="972151"/>
            <a:ext cx="8067950" cy="752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2400" b="1" dirty="0">
                <a:latin typeface="GillSans Light" panose="020B0402020204020204" pitchFamily="34" charset="0"/>
              </a:rPr>
              <a:t>Renforcer la disponibilité des données sur les apprentissages dans le suivi de la qualité, du niveau local au niveau central</a:t>
            </a:r>
          </a:p>
        </p:txBody>
      </p:sp>
      <p:sp>
        <p:nvSpPr>
          <p:cNvPr id="13" name="ZoneTexte 12"/>
          <p:cNvSpPr txBox="1"/>
          <p:nvPr/>
        </p:nvSpPr>
        <p:spPr>
          <a:xfrm>
            <a:off x="738223" y="1988840"/>
            <a:ext cx="8082249" cy="4176464"/>
          </a:xfrm>
          <a:prstGeom prst="rect">
            <a:avLst/>
          </a:prstGeom>
          <a:solidFill>
            <a:schemeClr val="bg1">
              <a:lumMod val="85000"/>
            </a:schemeClr>
          </a:solidFill>
        </p:spPr>
        <p:txBody>
          <a:bodyPr wrap="square" rtlCol="0" anchor="ctr">
            <a:noAutofit/>
          </a:bodyPr>
          <a:lstStyle/>
          <a:p>
            <a:pPr marL="342900" lvl="0" indent="-342900">
              <a:buFont typeface="Arial" panose="020B0604020202020204" pitchFamily="34" charset="0"/>
              <a:buChar char="•"/>
            </a:pPr>
            <a:r>
              <a:rPr lang="fr-FR" sz="2200" dirty="0" smtClean="0">
                <a:latin typeface="GillSans Light" panose="020B0402020204020204" pitchFamily="34" charset="0"/>
              </a:rPr>
              <a:t>Renforcer </a:t>
            </a:r>
            <a:r>
              <a:rPr lang="fr-FR" sz="2200" dirty="0">
                <a:latin typeface="GillSans Light" panose="020B0402020204020204" pitchFamily="34" charset="0"/>
              </a:rPr>
              <a:t>les capacités des acteurs pour développer des outils standardisés de suivi et d’évaluation des compétences fondamentales et intégrer ces résultats dans les tableaux de bord des écoles, des ZAP, des CISCO et des services centraux </a:t>
            </a:r>
            <a:r>
              <a:rPr lang="fr-FR" sz="2200" dirty="0" smtClean="0">
                <a:latin typeface="GillSans Light" panose="020B0402020204020204" pitchFamily="34" charset="0"/>
              </a:rPr>
              <a:t>;</a:t>
            </a:r>
          </a:p>
          <a:p>
            <a:pPr marL="342900" lvl="0" indent="-342900">
              <a:buFont typeface="Arial" panose="020B0604020202020204" pitchFamily="34" charset="0"/>
              <a:buChar char="•"/>
            </a:pPr>
            <a:endParaRPr lang="fr-FR" sz="2200" dirty="0" smtClean="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Encourager </a:t>
            </a:r>
            <a:r>
              <a:rPr lang="fr-FR" sz="2200" dirty="0">
                <a:latin typeface="GillSans Light" panose="020B0402020204020204" pitchFamily="34" charset="0"/>
              </a:rPr>
              <a:t>les enseignants à faire des </a:t>
            </a:r>
            <a:r>
              <a:rPr lang="fr-FR" sz="2200" dirty="0" smtClean="0">
                <a:latin typeface="GillSans Light" panose="020B0402020204020204" pitchFamily="34" charset="0"/>
              </a:rPr>
              <a:t>évaluations formatives fréquentes </a:t>
            </a:r>
            <a:r>
              <a:rPr lang="fr-FR" sz="2200" dirty="0">
                <a:latin typeface="GillSans Light" panose="020B0402020204020204" pitchFamily="34" charset="0"/>
              </a:rPr>
              <a:t>dans leur </a:t>
            </a:r>
            <a:r>
              <a:rPr lang="fr-FR" sz="2200" dirty="0" smtClean="0">
                <a:latin typeface="GillSans Light" panose="020B0402020204020204" pitchFamily="34" charset="0"/>
              </a:rPr>
              <a:t>classe pour remédier aux éventuelles difficultés des élèves ;</a:t>
            </a:r>
          </a:p>
          <a:p>
            <a:pPr marL="342900" lvl="0" indent="-342900">
              <a:buFont typeface="Arial" panose="020B0604020202020204" pitchFamily="34" charset="0"/>
              <a:buChar char="•"/>
            </a:pPr>
            <a:endParaRPr lang="fr-FR" sz="2200" dirty="0" smtClean="0">
              <a:latin typeface="GillSans Light" panose="020B0402020204020204" pitchFamily="34" charset="0"/>
            </a:endParaRPr>
          </a:p>
          <a:p>
            <a:pPr marL="342900" lvl="0" indent="-342900">
              <a:buFont typeface="Arial" panose="020B0604020202020204" pitchFamily="34" charset="0"/>
              <a:buChar char="•"/>
            </a:pPr>
            <a:r>
              <a:rPr lang="fr-FR" sz="2200" dirty="0" smtClean="0">
                <a:latin typeface="GillSans Light" panose="020B0402020204020204" pitchFamily="34" charset="0"/>
              </a:rPr>
              <a:t>Renforcer </a:t>
            </a:r>
            <a:r>
              <a:rPr lang="fr-FR" sz="2200" dirty="0">
                <a:latin typeface="GillSans Light" panose="020B0402020204020204" pitchFamily="34" charset="0"/>
              </a:rPr>
              <a:t>les stratégies de vulgarisation et de dissémination des résultats des évaluations des acquis à tous les niveaux des structures </a:t>
            </a:r>
            <a:r>
              <a:rPr lang="fr-FR" sz="2200" dirty="0" smtClean="0">
                <a:latin typeface="GillSans Light" panose="020B0402020204020204" pitchFamily="34" charset="0"/>
              </a:rPr>
              <a:t>déconcentrées.</a:t>
            </a:r>
            <a:endParaRPr lang="fr-FR" sz="2200" dirty="0">
              <a:latin typeface="GillSans Light" panose="020B0402020204020204" pitchFamily="34" charset="0"/>
            </a:endParaRPr>
          </a:p>
        </p:txBody>
      </p:sp>
      <p:sp>
        <p:nvSpPr>
          <p:cNvPr id="16" name="ZoneTexte 3"/>
          <p:cNvSpPr txBox="1">
            <a:spLocks noChangeArrowheads="1"/>
          </p:cNvSpPr>
          <p:nvPr/>
        </p:nvSpPr>
        <p:spPr bwMode="auto">
          <a:xfrm>
            <a:off x="71438" y="116632"/>
            <a:ext cx="9000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Sans Light" panose="020B0402020204020204" pitchFamily="34" charset="0"/>
              </a:rPr>
              <a:t>PASEC</a:t>
            </a:r>
            <a:r>
              <a:rPr lang="fr-FR" sz="2400" i="1" dirty="0" smtClean="0">
                <a:solidFill>
                  <a:srgbClr val="404040"/>
                </a:solidFill>
                <a:latin typeface="GillSans Light" panose="020B0402020204020204" pitchFamily="34" charset="0"/>
              </a:rPr>
              <a:t> </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4</a:t>
            </a:r>
            <a:r>
              <a:rPr lang="fr-FR" sz="2400" dirty="0" smtClean="0">
                <a:solidFill>
                  <a:srgbClr val="404040"/>
                </a:solidFill>
                <a:latin typeface="GillSans Light" panose="020B0402020204020204" pitchFamily="34" charset="0"/>
              </a:rPr>
              <a:t> </a:t>
            </a:r>
            <a:r>
              <a:rPr lang="fr-FR" sz="2400" dirty="0">
                <a:solidFill>
                  <a:srgbClr val="404040"/>
                </a:solidFill>
                <a:latin typeface="GillSans Light" panose="020B0402020204020204" pitchFamily="34" charset="0"/>
              </a:rPr>
              <a:t>p</a:t>
            </a:r>
            <a:r>
              <a:rPr lang="fr-FR" sz="2400" dirty="0" smtClean="0">
                <a:solidFill>
                  <a:srgbClr val="404040"/>
                </a:solidFill>
                <a:latin typeface="GillSans Light" panose="020B0402020204020204" pitchFamily="34" charset="0"/>
              </a:rPr>
              <a:t>istes </a:t>
            </a:r>
            <a:r>
              <a:rPr lang="fr-FR" sz="2400" dirty="0">
                <a:solidFill>
                  <a:srgbClr val="404040"/>
                </a:solidFill>
                <a:latin typeface="GillSans Light" panose="020B0402020204020204" pitchFamily="34" charset="0"/>
              </a:rPr>
              <a:t>de </a:t>
            </a:r>
            <a:r>
              <a:rPr lang="fr-FR" sz="2400" dirty="0" smtClean="0">
                <a:solidFill>
                  <a:srgbClr val="404040"/>
                </a:solidFill>
                <a:latin typeface="GillSans Light" panose="020B0402020204020204" pitchFamily="34" charset="0"/>
              </a:rPr>
              <a:t>réflexion et d’action</a:t>
            </a:r>
            <a:endParaRPr lang="fr-FR" sz="2400" dirty="0">
              <a:solidFill>
                <a:srgbClr val="404040"/>
              </a:solidFill>
              <a:latin typeface="GillSans Light" panose="020B0402020204020204" pitchFamily="34" charset="0"/>
            </a:endParaRPr>
          </a:p>
        </p:txBody>
      </p:sp>
      <p:sp>
        <p:nvSpPr>
          <p:cNvPr id="2" name="Rectangle 1"/>
          <p:cNvSpPr/>
          <p:nvPr/>
        </p:nvSpPr>
        <p:spPr>
          <a:xfrm>
            <a:off x="179512" y="797803"/>
            <a:ext cx="492443" cy="830997"/>
          </a:xfrm>
          <a:prstGeom prst="rect">
            <a:avLst/>
          </a:prstGeom>
        </p:spPr>
        <p:txBody>
          <a:bodyPr wrap="none">
            <a:spAutoFit/>
          </a:bodyPr>
          <a:lstStyle/>
          <a:p>
            <a:r>
              <a:rPr lang="fr-FR" sz="4800" b="1" dirty="0">
                <a:solidFill>
                  <a:srgbClr val="FFC000"/>
                </a:solidFill>
                <a:latin typeface="GillSans Light" panose="020B0402020204020204" pitchFamily="34" charset="0"/>
                <a:ea typeface="Calibri"/>
                <a:cs typeface="Times New Roman"/>
              </a:rPr>
              <a:t>4</a:t>
            </a:r>
          </a:p>
        </p:txBody>
      </p:sp>
      <p:cxnSp>
        <p:nvCxnSpPr>
          <p:cNvPr id="6" name="Straight Connector 5"/>
          <p:cNvCxnSpPr/>
          <p:nvPr/>
        </p:nvCxnSpPr>
        <p:spPr>
          <a:xfrm>
            <a:off x="92365" y="747549"/>
            <a:ext cx="8856984" cy="0"/>
          </a:xfrm>
          <a:prstGeom prst="line">
            <a:avLst/>
          </a:prstGeom>
          <a:ln w="9525" cmpd="sng">
            <a:solidFill>
              <a:srgbClr val="9ACB64"/>
            </a:solidFill>
          </a:ln>
        </p:spPr>
        <p:style>
          <a:lnRef idx="1">
            <a:schemeClr val="accent2"/>
          </a:lnRef>
          <a:fillRef idx="0">
            <a:schemeClr val="accent2"/>
          </a:fillRef>
          <a:effectRef idx="0">
            <a:schemeClr val="accent2"/>
          </a:effectRef>
          <a:fontRef idx="minor">
            <a:schemeClr val="tx1"/>
          </a:fontRef>
        </p:style>
      </p:cxnSp>
      <p:sp>
        <p:nvSpPr>
          <p:cNvPr id="3" name="Rectangle 4"/>
          <p:cNvSpPr>
            <a:spLocks noChangeArrowheads="1"/>
          </p:cNvSpPr>
          <p:nvPr/>
        </p:nvSpPr>
        <p:spPr bwMode="auto">
          <a:xfrm>
            <a:off x="0" y="13180"/>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
        <p:nvSpPr>
          <p:cNvPr id="5" name="Rectangle 10"/>
          <p:cNvSpPr>
            <a:spLocks noChangeArrowheads="1"/>
          </p:cNvSpPr>
          <p:nvPr/>
        </p:nvSpPr>
        <p:spPr bwMode="auto">
          <a:xfrm>
            <a:off x="899592" y="724926"/>
            <a:ext cx="323157"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endParaRPr lang="fr-FR">
              <a:latin typeface="GillSans Light" panose="020B0402020204020204" pitchFamily="34" charset="0"/>
            </a:endParaRPr>
          </a:p>
        </p:txBody>
      </p:sp>
    </p:spTree>
    <p:extLst>
      <p:ext uri="{BB962C8B-B14F-4D97-AF65-F5344CB8AC3E}">
        <p14:creationId xmlns:p14="http://schemas.microsoft.com/office/powerpoint/2010/main" val="1659291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043608" y="1844824"/>
            <a:ext cx="7288168" cy="3096344"/>
          </a:xfrm>
          <a:prstGeom prst="rect">
            <a:avLst/>
          </a:prstGeom>
        </p:spPr>
      </p:pic>
      <p:sp>
        <p:nvSpPr>
          <p:cNvPr id="3" name="Zone de texte 2"/>
          <p:cNvSpPr txBox="1">
            <a:spLocks noChangeArrowheads="1"/>
          </p:cNvSpPr>
          <p:nvPr/>
        </p:nvSpPr>
        <p:spPr bwMode="auto">
          <a:xfrm>
            <a:off x="1259632" y="692696"/>
            <a:ext cx="6480720" cy="720080"/>
          </a:xfrm>
          <a:prstGeom prst="rect">
            <a:avLst/>
          </a:prstGeom>
          <a:noFill/>
          <a:ln w="9525">
            <a:noFill/>
            <a:miter lim="800000"/>
            <a:headEnd/>
            <a:tailEnd/>
          </a:ln>
        </p:spPr>
        <p:txBody>
          <a:bodyPr rot="0" vert="horz" wrap="square" lIns="91440" tIns="45720" rIns="91440" bIns="45720" anchor="t" anchorCtr="0">
            <a:noAutofit/>
          </a:bodyPr>
          <a:lstStyle/>
          <a:p>
            <a:pPr algn="ctr">
              <a:spcAft>
                <a:spcPts val="800"/>
              </a:spcAft>
            </a:pPr>
            <a:r>
              <a:rPr lang="fr-FR" sz="2400" dirty="0" smtClean="0">
                <a:effectLst/>
                <a:latin typeface="GillSans Light" panose="020B0402020204020204" pitchFamily="34" charset="0"/>
                <a:ea typeface="Calibri" panose="020F0502020204030204" pitchFamily="34" charset="0"/>
                <a:cs typeface="Times New Roman" panose="02020603050405020304" pitchFamily="18" charset="0"/>
              </a:rPr>
              <a:t>Rendez-vous à </a:t>
            </a:r>
            <a:r>
              <a:rPr lang="fr-FR" sz="2400" smtClean="0">
                <a:effectLst/>
                <a:latin typeface="GillSans Light" panose="020B0402020204020204" pitchFamily="34" charset="0"/>
                <a:ea typeface="Calibri" panose="020F0502020204030204" pitchFamily="34" charset="0"/>
                <a:cs typeface="Times New Roman" panose="02020603050405020304" pitchFamily="18" charset="0"/>
              </a:rPr>
              <a:t>la prochaine </a:t>
            </a:r>
            <a:r>
              <a:rPr lang="fr-FR" sz="2400" dirty="0">
                <a:effectLst/>
                <a:latin typeface="GillSans Light" panose="020B0402020204020204" pitchFamily="34" charset="0"/>
                <a:ea typeface="Calibri" panose="020F0502020204030204" pitchFamily="34" charset="0"/>
                <a:cs typeface="Times New Roman" panose="02020603050405020304" pitchFamily="18" charset="0"/>
              </a:rPr>
              <a:t>évaluation PASEC</a:t>
            </a:r>
            <a:r>
              <a:rPr lang="fr-FR" sz="2400" i="1" dirty="0">
                <a:effectLst/>
                <a:latin typeface="GillSans Light" panose="020B0402020204020204" pitchFamily="34" charset="0"/>
                <a:ea typeface="Calibri" panose="020F0502020204030204" pitchFamily="34" charset="0"/>
                <a:cs typeface="Times New Roman" panose="02020603050405020304" pitchFamily="18" charset="0"/>
              </a:rPr>
              <a:t>2019</a:t>
            </a:r>
            <a:endParaRPr lang="fr-FR" sz="3200" dirty="0">
              <a:effectLst/>
              <a:latin typeface="GillSans Light" panose="020B04020202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829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179512" y="1340768"/>
            <a:ext cx="4907705" cy="5450296"/>
          </a:xfrm>
          <a:prstGeom prst="rect">
            <a:avLst/>
          </a:prstGeom>
          <a:ln>
            <a:solidFill>
              <a:schemeClr val="bg1">
                <a:lumMod val="50000"/>
              </a:schemeClr>
            </a:solidFill>
          </a:ln>
        </p:spPr>
      </p:pic>
      <p:sp>
        <p:nvSpPr>
          <p:cNvPr id="10" name="ZoneTexte 3"/>
          <p:cNvSpPr txBox="1">
            <a:spLocks noChangeArrowheads="1"/>
          </p:cNvSpPr>
          <p:nvPr/>
        </p:nvSpPr>
        <p:spPr bwMode="auto">
          <a:xfrm>
            <a:off x="5148064" y="2588711"/>
            <a:ext cx="388843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dirty="0" smtClean="0">
                <a:solidFill>
                  <a:srgbClr val="4F81BD"/>
                </a:solidFill>
                <a:latin typeface="Trebuchet MS" charset="0"/>
              </a:rPr>
              <a:t>Le site internet du PASEC facilite l’accès aux données et publications et la communication avec les parties prenantes :</a:t>
            </a:r>
            <a:endParaRPr lang="fr-FR" dirty="0">
              <a:solidFill>
                <a:srgbClr val="4F81BD"/>
              </a:solidFill>
              <a:latin typeface="Trebuchet MS" charset="0"/>
            </a:endParaRPr>
          </a:p>
        </p:txBody>
      </p:sp>
      <p:sp>
        <p:nvSpPr>
          <p:cNvPr id="11" name="Rectangle 10"/>
          <p:cNvSpPr/>
          <p:nvPr/>
        </p:nvSpPr>
        <p:spPr>
          <a:xfrm>
            <a:off x="5087216" y="3978145"/>
            <a:ext cx="4056783" cy="11070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500" b="1" dirty="0" smtClean="0">
                <a:solidFill>
                  <a:schemeClr val="bg1"/>
                </a:solidFill>
                <a:latin typeface="Gill Sans MT"/>
                <a:ea typeface="Calibri"/>
                <a:cs typeface="Times New Roman"/>
              </a:rPr>
              <a:t>www.pasec.confemen.org</a:t>
            </a:r>
            <a:endParaRPr lang="fr-FR" sz="2500" b="1" dirty="0">
              <a:solidFill>
                <a:schemeClr val="bg1"/>
              </a:solidFill>
              <a:latin typeface="Gill Sans MT"/>
              <a:ea typeface="Calibri"/>
              <a:cs typeface="Times New Roman"/>
            </a:endParaRPr>
          </a:p>
        </p:txBody>
      </p:sp>
      <p:sp>
        <p:nvSpPr>
          <p:cNvPr id="5" name="ZoneTexte 3"/>
          <p:cNvSpPr txBox="1">
            <a:spLocks noChangeArrowheads="1"/>
          </p:cNvSpPr>
          <p:nvPr/>
        </p:nvSpPr>
        <p:spPr bwMode="auto">
          <a:xfrm>
            <a:off x="1403648" y="200834"/>
            <a:ext cx="61926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fr-FR" sz="4000" b="1" dirty="0" smtClean="0">
                <a:solidFill>
                  <a:srgbClr val="4F81BD"/>
                </a:solidFill>
                <a:latin typeface="Brush Script MT" panose="03060802040406070304" pitchFamily="66" charset="0"/>
              </a:rPr>
              <a:t>Merci pour votre aimable attention</a:t>
            </a:r>
            <a:endParaRPr lang="fr-FR" sz="4000" b="1" dirty="0">
              <a:solidFill>
                <a:srgbClr val="4F81BD"/>
              </a:solidFill>
              <a:latin typeface="Brush Script MT" panose="03060802040406070304" pitchFamily="66" charset="0"/>
            </a:endParaRPr>
          </a:p>
        </p:txBody>
      </p:sp>
    </p:spTree>
    <p:extLst>
      <p:ext uri="{BB962C8B-B14F-4D97-AF65-F5344CB8AC3E}">
        <p14:creationId xmlns:p14="http://schemas.microsoft.com/office/powerpoint/2010/main" val="3435040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729" y="4199987"/>
            <a:ext cx="8608810" cy="2213117"/>
          </a:xfrm>
          <a:prstGeom prst="rect">
            <a:avLst/>
          </a:prstGeom>
          <a:noFill/>
          <a:ln>
            <a:noFill/>
          </a:ln>
        </p:spPr>
        <p:txBody>
          <a:bodyPr wrap="square" anchor="ctr">
            <a:noAutofit/>
          </a:bodyPr>
          <a:lstStyle/>
          <a:p>
            <a:pPr marL="77788" algn="just" defTabSz="1165225" fontAlgn="base">
              <a:lnSpc>
                <a:spcPct val="150000"/>
              </a:lnSpc>
              <a:spcBef>
                <a:spcPct val="0"/>
              </a:spcBef>
              <a:spcAft>
                <a:spcPct val="0"/>
              </a:spcAft>
            </a:pPr>
            <a:endParaRPr lang="fr-FR" sz="1600" dirty="0">
              <a:solidFill>
                <a:prstClr val="black"/>
              </a:solidFill>
              <a:latin typeface="Gill Sans MT" panose="020B0502020104020203" pitchFamily="34" charset="0"/>
            </a:endParaRPr>
          </a:p>
        </p:txBody>
      </p:sp>
      <p:sp>
        <p:nvSpPr>
          <p:cNvPr id="17" name="Rectangle 16"/>
          <p:cNvSpPr/>
          <p:nvPr/>
        </p:nvSpPr>
        <p:spPr>
          <a:xfrm>
            <a:off x="411729" y="4193215"/>
            <a:ext cx="8608810" cy="2213117"/>
          </a:xfrm>
          <a:prstGeom prst="rect">
            <a:avLst/>
          </a:prstGeom>
          <a:noFill/>
          <a:ln>
            <a:noFill/>
          </a:ln>
        </p:spPr>
        <p:txBody>
          <a:bodyPr wrap="square" anchor="ctr">
            <a:noAutofit/>
          </a:bodyPr>
          <a:lstStyle/>
          <a:p>
            <a:pPr marL="77788" algn="just" defTabSz="1165225" fontAlgn="base">
              <a:lnSpc>
                <a:spcPct val="150000"/>
              </a:lnSpc>
              <a:spcBef>
                <a:spcPct val="0"/>
              </a:spcBef>
              <a:spcAft>
                <a:spcPct val="0"/>
              </a:spcAft>
            </a:pPr>
            <a:endParaRPr lang="fr-FR" sz="1600" dirty="0">
              <a:solidFill>
                <a:prstClr val="black"/>
              </a:solidFill>
              <a:latin typeface="Gill Sans MT" panose="020B0502020104020203" pitchFamily="34" charset="0"/>
            </a:endParaRPr>
          </a:p>
        </p:txBody>
      </p:sp>
      <p:sp>
        <p:nvSpPr>
          <p:cNvPr id="2" name="ZoneTexte 1"/>
          <p:cNvSpPr txBox="1"/>
          <p:nvPr/>
        </p:nvSpPr>
        <p:spPr>
          <a:xfrm>
            <a:off x="228668" y="4797952"/>
            <a:ext cx="8735819" cy="1261884"/>
          </a:xfrm>
          <a:prstGeom prst="rect">
            <a:avLst/>
          </a:prstGeom>
          <a:solidFill>
            <a:srgbClr val="F87268"/>
          </a:solidFill>
        </p:spPr>
        <p:txBody>
          <a:bodyPr wrap="square" rtlCol="0">
            <a:spAutoFit/>
          </a:bodyPr>
          <a:lstStyle/>
          <a:p>
            <a:pPr algn="ctr"/>
            <a:r>
              <a:rPr lang="fr-FR" sz="1900" dirty="0" smtClean="0">
                <a:solidFill>
                  <a:schemeClr val="bg1"/>
                </a:solidFill>
                <a:latin typeface="Gill Sans MT" panose="020B0502020104020203" pitchFamily="34" charset="0"/>
              </a:rPr>
              <a:t>Les </a:t>
            </a:r>
            <a:r>
              <a:rPr lang="fr-FR" sz="1900" dirty="0">
                <a:solidFill>
                  <a:schemeClr val="bg1"/>
                </a:solidFill>
                <a:latin typeface="Gill Sans MT" panose="020B0502020104020203" pitchFamily="34" charset="0"/>
              </a:rPr>
              <a:t>instruments </a:t>
            </a:r>
            <a:r>
              <a:rPr lang="fr-FR" sz="1900" dirty="0" smtClean="0">
                <a:solidFill>
                  <a:schemeClr val="bg1"/>
                </a:solidFill>
                <a:latin typeface="Gill Sans MT" panose="020B0502020104020203" pitchFamily="34" charset="0"/>
              </a:rPr>
              <a:t>d’enquête, procédures </a:t>
            </a:r>
            <a:r>
              <a:rPr lang="fr-FR" sz="1900" dirty="0">
                <a:solidFill>
                  <a:schemeClr val="bg1"/>
                </a:solidFill>
                <a:latin typeface="Gill Sans MT" panose="020B0502020104020203" pitchFamily="34" charset="0"/>
              </a:rPr>
              <a:t>de collecte </a:t>
            </a:r>
            <a:r>
              <a:rPr lang="fr-FR" sz="1900" dirty="0" smtClean="0">
                <a:solidFill>
                  <a:schemeClr val="bg1"/>
                </a:solidFill>
                <a:latin typeface="Gill Sans MT" panose="020B0502020104020203" pitchFamily="34" charset="0"/>
              </a:rPr>
              <a:t>et les méthodes </a:t>
            </a:r>
          </a:p>
          <a:p>
            <a:pPr algn="ctr"/>
            <a:r>
              <a:rPr lang="fr-FR" sz="1900" dirty="0" smtClean="0">
                <a:solidFill>
                  <a:schemeClr val="bg1"/>
                </a:solidFill>
                <a:latin typeface="Gill Sans MT" panose="020B0502020104020203" pitchFamily="34" charset="0"/>
              </a:rPr>
              <a:t>d’analyses de données sont </a:t>
            </a:r>
            <a:r>
              <a:rPr lang="fr-FR" sz="1900" dirty="0">
                <a:solidFill>
                  <a:schemeClr val="bg1"/>
                </a:solidFill>
                <a:latin typeface="Gill Sans MT" panose="020B0502020104020203" pitchFamily="34" charset="0"/>
              </a:rPr>
              <a:t>standardisés pour tous les </a:t>
            </a:r>
            <a:r>
              <a:rPr lang="fr-FR" sz="1900" dirty="0" smtClean="0">
                <a:solidFill>
                  <a:schemeClr val="bg1"/>
                </a:solidFill>
                <a:latin typeface="Gill Sans MT" panose="020B0502020104020203" pitchFamily="34" charset="0"/>
              </a:rPr>
              <a:t>pays</a:t>
            </a:r>
          </a:p>
          <a:p>
            <a:pPr algn="ctr"/>
            <a:r>
              <a:rPr lang="fr-FR" sz="1900" dirty="0" smtClean="0">
                <a:solidFill>
                  <a:schemeClr val="bg1"/>
                </a:solidFill>
                <a:latin typeface="Gill Sans MT" panose="020B0502020104020203" pitchFamily="34" charset="0"/>
              </a:rPr>
              <a:t> </a:t>
            </a:r>
            <a:r>
              <a:rPr lang="fr-FR" sz="1900" dirty="0">
                <a:solidFill>
                  <a:schemeClr val="bg1"/>
                </a:solidFill>
                <a:latin typeface="Gill Sans MT" panose="020B0502020104020203" pitchFamily="34" charset="0"/>
              </a:rPr>
              <a:t>et tout au long du processus de l’évaluation afin de garantir la comparabilité internationale des résultats.  </a:t>
            </a:r>
          </a:p>
        </p:txBody>
      </p:sp>
      <p:sp>
        <p:nvSpPr>
          <p:cNvPr id="23" name="ZoneTexte 3"/>
          <p:cNvSpPr txBox="1">
            <a:spLocks noChangeArrowheads="1"/>
          </p:cNvSpPr>
          <p:nvPr/>
        </p:nvSpPr>
        <p:spPr bwMode="auto">
          <a:xfrm>
            <a:off x="233605" y="116632"/>
            <a:ext cx="89650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 Sans MT" panose="020B0502020104020203" pitchFamily="34" charset="0"/>
              </a:rPr>
              <a:t>Approche méthodologique PASEC</a:t>
            </a:r>
            <a:r>
              <a:rPr lang="fr-FR" sz="2400" i="1" dirty="0" smtClean="0">
                <a:solidFill>
                  <a:srgbClr val="404040"/>
                </a:solidFill>
                <a:latin typeface="Gill Sans MT" panose="020B0502020104020203" pitchFamily="34" charset="0"/>
              </a:rPr>
              <a:t>2014</a:t>
            </a:r>
            <a:endParaRPr lang="fr-FR" sz="2400" dirty="0">
              <a:solidFill>
                <a:srgbClr val="404040"/>
              </a:solidFill>
              <a:latin typeface="Gill Sans MT" panose="020B0502020104020203" pitchFamily="34" charset="0"/>
            </a:endParaRPr>
          </a:p>
        </p:txBody>
      </p:sp>
      <p:cxnSp>
        <p:nvCxnSpPr>
          <p:cNvPr id="6" name="Straight Connector 7"/>
          <p:cNvCxnSpPr/>
          <p:nvPr/>
        </p:nvCxnSpPr>
        <p:spPr>
          <a:xfrm>
            <a:off x="107504" y="692696"/>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
        <p:nvSpPr>
          <p:cNvPr id="4" name="ZoneTexte 3"/>
          <p:cNvSpPr txBox="1"/>
          <p:nvPr/>
        </p:nvSpPr>
        <p:spPr>
          <a:xfrm>
            <a:off x="5796136" y="1628800"/>
            <a:ext cx="2892048" cy="1200329"/>
          </a:xfrm>
          <a:prstGeom prst="rect">
            <a:avLst/>
          </a:prstGeom>
          <a:solidFill>
            <a:srgbClr val="9ACB64"/>
          </a:solidFill>
        </p:spPr>
        <p:txBody>
          <a:bodyPr wrap="square" rtlCol="0">
            <a:spAutoFit/>
          </a:bodyPr>
          <a:lstStyle/>
          <a:p>
            <a:pPr algn="ctr"/>
            <a:r>
              <a:rPr lang="fr-FR" dirty="0" smtClean="0">
                <a:solidFill>
                  <a:schemeClr val="bg1"/>
                </a:solidFill>
                <a:latin typeface="Gill Sans MT" panose="020B0502020104020203" pitchFamily="34" charset="0"/>
              </a:rPr>
              <a:t>ECHANTILLON REPRESENTATIF DE LA POPULATION SCOLAIRE DES ANNEES ENQUETEES</a:t>
            </a:r>
            <a:endParaRPr lang="fr-FR" dirty="0">
              <a:solidFill>
                <a:schemeClr val="bg1"/>
              </a:solidFill>
              <a:latin typeface="Gill Sans MT" panose="020B0502020104020203" pitchFamily="34" charset="0"/>
            </a:endParaRPr>
          </a:p>
        </p:txBody>
      </p:sp>
      <p:pic>
        <p:nvPicPr>
          <p:cNvPr id="3" name="Image 2"/>
          <p:cNvPicPr>
            <a:picLocks noChangeAspect="1"/>
          </p:cNvPicPr>
          <p:nvPr/>
        </p:nvPicPr>
        <p:blipFill>
          <a:blip r:embed="rId3"/>
          <a:stretch>
            <a:fillRect/>
          </a:stretch>
        </p:blipFill>
        <p:spPr>
          <a:xfrm>
            <a:off x="228277" y="938572"/>
            <a:ext cx="5112568" cy="3613505"/>
          </a:xfrm>
          <a:prstGeom prst="rect">
            <a:avLst/>
          </a:prstGeom>
        </p:spPr>
      </p:pic>
    </p:spTree>
    <p:extLst>
      <p:ext uri="{BB962C8B-B14F-4D97-AF65-F5344CB8AC3E}">
        <p14:creationId xmlns:p14="http://schemas.microsoft.com/office/powerpoint/2010/main" val="320484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792" y="457863"/>
            <a:ext cx="5328592" cy="346050"/>
          </a:xfrm>
        </p:spPr>
        <p:txBody>
          <a:bodyPr>
            <a:noAutofit/>
          </a:bodyPr>
          <a:lstStyle/>
          <a:p>
            <a:pPr algn="l"/>
            <a:r>
              <a:rPr lang="fr-FR" sz="2800" dirty="0" smtClean="0">
                <a:solidFill>
                  <a:srgbClr val="404040"/>
                </a:solidFill>
                <a:latin typeface="Gill Sans MT" panose="020B0502020104020203" pitchFamily="34" charset="0"/>
              </a:rPr>
              <a:t/>
            </a:r>
            <a:br>
              <a:rPr lang="fr-FR" sz="2800" dirty="0" smtClean="0">
                <a:solidFill>
                  <a:srgbClr val="404040"/>
                </a:solidFill>
                <a:latin typeface="Gill Sans MT" panose="020B0502020104020203" pitchFamily="34" charset="0"/>
              </a:rPr>
            </a:br>
            <a:r>
              <a:rPr lang="fr-FR" sz="2800" dirty="0" smtClean="0">
                <a:solidFill>
                  <a:srgbClr val="404040"/>
                </a:solidFill>
                <a:latin typeface="Gill Sans MT" panose="020B0502020104020203" pitchFamily="34" charset="0"/>
              </a:rPr>
              <a:t>Tests PASEC</a:t>
            </a:r>
            <a:r>
              <a:rPr lang="fr-FR" sz="2800" i="1" dirty="0" smtClean="0">
                <a:solidFill>
                  <a:srgbClr val="404040"/>
                </a:solidFill>
                <a:latin typeface="Gill Sans MT" panose="020B0502020104020203" pitchFamily="34" charset="0"/>
              </a:rPr>
              <a:t>2014</a:t>
            </a:r>
            <a:br>
              <a:rPr lang="fr-FR" sz="2800" i="1" dirty="0" smtClean="0">
                <a:solidFill>
                  <a:srgbClr val="404040"/>
                </a:solidFill>
                <a:latin typeface="Gill Sans MT" panose="020B0502020104020203" pitchFamily="34" charset="0"/>
              </a:rPr>
            </a:br>
            <a:r>
              <a:rPr lang="fr-FR" sz="2800" dirty="0">
                <a:solidFill>
                  <a:srgbClr val="404040"/>
                </a:solidFill>
                <a:latin typeface="Gill Sans MT" panose="020B0502020104020203" pitchFamily="34" charset="0"/>
              </a:rPr>
              <a:t/>
            </a:r>
            <a:br>
              <a:rPr lang="fr-FR" sz="2800" dirty="0">
                <a:solidFill>
                  <a:srgbClr val="404040"/>
                </a:solidFill>
                <a:latin typeface="Gill Sans MT" panose="020B0502020104020203" pitchFamily="34" charset="0"/>
              </a:rPr>
            </a:br>
            <a:endParaRPr lang="fr-FR" dirty="0">
              <a:solidFill>
                <a:srgbClr val="404040"/>
              </a:solidFill>
              <a:latin typeface="Trebuchet MS" charset="0"/>
              <a:ea typeface="ＭＳ Ｐゴシック" charset="0"/>
              <a:cs typeface="Arial" charset="0"/>
            </a:endParaRPr>
          </a:p>
        </p:txBody>
      </p:sp>
      <p:sp>
        <p:nvSpPr>
          <p:cNvPr id="3" name="Espace réservé du contenu 2"/>
          <p:cNvSpPr>
            <a:spLocks noGrp="1"/>
          </p:cNvSpPr>
          <p:nvPr>
            <p:ph idx="1"/>
          </p:nvPr>
        </p:nvSpPr>
        <p:spPr>
          <a:xfrm>
            <a:off x="132692" y="966738"/>
            <a:ext cx="8964488" cy="5198566"/>
          </a:xfrm>
        </p:spPr>
        <p:txBody>
          <a:bodyPr>
            <a:normAutofit fontScale="32500" lnSpcReduction="20000"/>
          </a:bodyPr>
          <a:lstStyle/>
          <a:p>
            <a:pPr algn="just" fontAlgn="t">
              <a:buFont typeface="Wingdings" panose="05000000000000000000" pitchFamily="2" charset="2"/>
              <a:buChar char="§"/>
            </a:pPr>
            <a:r>
              <a:rPr lang="fr-FR" sz="6800" dirty="0" smtClean="0">
                <a:latin typeface="GillSans Light" panose="020B0402020204020204" pitchFamily="34" charset="0"/>
              </a:rPr>
              <a:t>Les </a:t>
            </a:r>
            <a:r>
              <a:rPr lang="fr-FR" sz="6800" dirty="0">
                <a:latin typeface="GillSans Light" panose="020B0402020204020204" pitchFamily="34" charset="0"/>
              </a:rPr>
              <a:t>tests sont construits sur la base </a:t>
            </a:r>
            <a:r>
              <a:rPr lang="fr-FR" sz="6800" dirty="0" smtClean="0">
                <a:latin typeface="GillSans Light" panose="020B0402020204020204" pitchFamily="34" charset="0"/>
              </a:rPr>
              <a:t>:</a:t>
            </a:r>
          </a:p>
          <a:p>
            <a:pPr marL="742950" lvl="2" indent="-342900" algn="just" fontAlgn="base">
              <a:spcBef>
                <a:spcPts val="600"/>
              </a:spcBef>
              <a:spcAft>
                <a:spcPts val="600"/>
              </a:spcAft>
              <a:buFont typeface="Calibri" panose="020F0502020204030204" pitchFamily="34" charset="0"/>
              <a:buChar char="-"/>
            </a:pPr>
            <a:r>
              <a:rPr lang="fr-FR" sz="6800" dirty="0" smtClean="0">
                <a:solidFill>
                  <a:srgbClr val="000000"/>
                </a:solidFill>
                <a:latin typeface="GillSans Light" panose="020B0402020204020204" pitchFamily="34" charset="0"/>
                <a:ea typeface="ＭＳ Ｐゴシック" charset="0"/>
                <a:cs typeface="Arial" charset="0"/>
              </a:rPr>
              <a:t>d’un consensus autour des programmes nationaux; </a:t>
            </a:r>
            <a:endParaRPr lang="fr-FR" sz="6800" dirty="0">
              <a:solidFill>
                <a:srgbClr val="000000"/>
              </a:solidFill>
              <a:latin typeface="GillSans Light" panose="020B0402020204020204" pitchFamily="34" charset="0"/>
              <a:ea typeface="ＭＳ Ｐゴシック" charset="0"/>
              <a:cs typeface="Arial" charset="0"/>
            </a:endParaRPr>
          </a:p>
          <a:p>
            <a:pPr marL="742950" lvl="2" indent="-342900" algn="just" fontAlgn="base">
              <a:spcBef>
                <a:spcPts val="600"/>
              </a:spcBef>
              <a:spcAft>
                <a:spcPts val="600"/>
              </a:spcAft>
              <a:buFont typeface="Calibri" panose="020F0502020204030204" pitchFamily="34" charset="0"/>
              <a:buChar char="-"/>
            </a:pPr>
            <a:r>
              <a:rPr lang="fr-FR" sz="6800" dirty="0">
                <a:solidFill>
                  <a:srgbClr val="000000"/>
                </a:solidFill>
                <a:latin typeface="GillSans Light" panose="020B0402020204020204" pitchFamily="34" charset="0"/>
                <a:ea typeface="ＭＳ Ｐゴシック" charset="0"/>
                <a:cs typeface="Arial" charset="0"/>
              </a:rPr>
              <a:t>des recherches scientifiques et des standards internationaux </a:t>
            </a:r>
            <a:r>
              <a:rPr lang="fr-FR" sz="6800" dirty="0" smtClean="0">
                <a:solidFill>
                  <a:srgbClr val="000000"/>
                </a:solidFill>
                <a:latin typeface="GillSans Light" panose="020B0402020204020204" pitchFamily="34" charset="0"/>
                <a:ea typeface="ＭＳ Ｐゴシック" charset="0"/>
                <a:cs typeface="Arial" charset="0"/>
              </a:rPr>
              <a:t>en didactique et en mesure.</a:t>
            </a:r>
            <a:endParaRPr lang="fr-FR" sz="6800" dirty="0">
              <a:solidFill>
                <a:srgbClr val="000000"/>
              </a:solidFill>
              <a:latin typeface="GillSans Light" panose="020B0402020204020204" pitchFamily="34" charset="0"/>
              <a:ea typeface="ＭＳ Ｐゴシック" charset="0"/>
              <a:cs typeface="Arial" charset="0"/>
            </a:endParaRPr>
          </a:p>
          <a:p>
            <a:pPr algn="just">
              <a:buFont typeface="Arial" panose="020B0604020202020204" pitchFamily="34" charset="0"/>
              <a:buChar char="•"/>
            </a:pPr>
            <a:endParaRPr lang="fr-FR" sz="4900" dirty="0" smtClean="0">
              <a:latin typeface="GillSans Light" panose="020B0402020204020204" pitchFamily="34" charset="0"/>
            </a:endParaRPr>
          </a:p>
          <a:p>
            <a:pPr algn="just">
              <a:buFont typeface="Wingdings" panose="05000000000000000000" pitchFamily="2" charset="2"/>
              <a:buChar char="§"/>
            </a:pPr>
            <a:r>
              <a:rPr lang="fr-FR" sz="6800" dirty="0" smtClean="0">
                <a:latin typeface="GillSans Light" panose="020B0402020204020204" pitchFamily="34" charset="0"/>
              </a:rPr>
              <a:t>Mesure </a:t>
            </a:r>
            <a:r>
              <a:rPr lang="fr-FR" sz="6800" dirty="0">
                <a:latin typeface="GillSans Light" panose="020B0402020204020204" pitchFamily="34" charset="0"/>
              </a:rPr>
              <a:t>externe aux systèmes éducatifs orientée sur la mesure d’objectifs pédagogiques communs et partagés</a:t>
            </a:r>
            <a:r>
              <a:rPr lang="fr-FR" sz="6800" dirty="0" smtClean="0">
                <a:latin typeface="GillSans Light" panose="020B0402020204020204" pitchFamily="34" charset="0"/>
              </a:rPr>
              <a:t>.</a:t>
            </a:r>
          </a:p>
          <a:p>
            <a:pPr algn="just">
              <a:buFont typeface="Wingdings" panose="05000000000000000000" pitchFamily="2" charset="2"/>
              <a:buChar char="§"/>
            </a:pPr>
            <a:endParaRPr lang="fr-FR" sz="4900" dirty="0">
              <a:latin typeface="GillSans Light" panose="020B0402020204020204" pitchFamily="34" charset="0"/>
            </a:endParaRPr>
          </a:p>
          <a:p>
            <a:pPr algn="just" fontAlgn="t">
              <a:buFont typeface="Wingdings" panose="05000000000000000000" pitchFamily="2" charset="2"/>
              <a:buChar char="§"/>
            </a:pPr>
            <a:r>
              <a:rPr lang="fr-FR" sz="6800" dirty="0">
                <a:latin typeface="GillSans Light" panose="020B0402020204020204" pitchFamily="34" charset="0"/>
              </a:rPr>
              <a:t>Ne </a:t>
            </a:r>
            <a:r>
              <a:rPr lang="fr-FR" sz="6800" dirty="0" smtClean="0">
                <a:latin typeface="GillSans Light" panose="020B0402020204020204" pitchFamily="34" charset="0"/>
              </a:rPr>
              <a:t>mesurent </a:t>
            </a:r>
            <a:r>
              <a:rPr lang="fr-FR" sz="6800" dirty="0">
                <a:latin typeface="GillSans Light" panose="020B0402020204020204" pitchFamily="34" charset="0"/>
              </a:rPr>
              <a:t>pas tous les domaines d’enseignement et toutes les connaissances, compétences et aptitudes </a:t>
            </a:r>
            <a:r>
              <a:rPr lang="fr-FR" sz="6800" dirty="0" smtClean="0">
                <a:latin typeface="GillSans Light" panose="020B0402020204020204" pitchFamily="34" charset="0"/>
              </a:rPr>
              <a:t>attendues </a:t>
            </a:r>
            <a:r>
              <a:rPr lang="fr-FR" sz="6800" dirty="0">
                <a:latin typeface="GillSans Light" panose="020B0402020204020204" pitchFamily="34" charset="0"/>
              </a:rPr>
              <a:t>dans chacun des pays.  </a:t>
            </a:r>
            <a:endParaRPr lang="fr-FR" sz="6800" dirty="0" smtClean="0">
              <a:latin typeface="GillSans Light" panose="020B0402020204020204" pitchFamily="34" charset="0"/>
            </a:endParaRPr>
          </a:p>
          <a:p>
            <a:pPr algn="just" fontAlgn="t">
              <a:buFont typeface="Wingdings" panose="05000000000000000000" pitchFamily="2" charset="2"/>
              <a:buChar char="§"/>
            </a:pPr>
            <a:endParaRPr lang="fr-FR" sz="4900" dirty="0">
              <a:latin typeface="GillSans Light" panose="020B0402020204020204" pitchFamily="34" charset="0"/>
            </a:endParaRPr>
          </a:p>
          <a:p>
            <a:pPr algn="just" fontAlgn="t">
              <a:buFont typeface="Wingdings" panose="05000000000000000000" pitchFamily="2" charset="2"/>
              <a:buChar char="§"/>
            </a:pPr>
            <a:r>
              <a:rPr lang="fr-FR" sz="6800" dirty="0">
                <a:latin typeface="GillSans Light" panose="020B0402020204020204" pitchFamily="34" charset="0"/>
              </a:rPr>
              <a:t>Processus de construction des tests collaboratif avec les pays et des experts </a:t>
            </a:r>
            <a:r>
              <a:rPr lang="fr-FR" sz="6800" dirty="0" smtClean="0">
                <a:latin typeface="GillSans Light" panose="020B0402020204020204" pitchFamily="34" charset="0"/>
              </a:rPr>
              <a:t>nationaux et internationaux </a:t>
            </a:r>
            <a:r>
              <a:rPr lang="fr-FR" sz="6800" dirty="0">
                <a:latin typeface="GillSans Light" panose="020B0402020204020204" pitchFamily="34" charset="0"/>
              </a:rPr>
              <a:t>qui s’aligne sur les standards internationaux</a:t>
            </a:r>
            <a:r>
              <a:rPr lang="fr-FR" sz="6800" dirty="0" smtClean="0">
                <a:latin typeface="GillSans Light" panose="020B0402020204020204" pitchFamily="34" charset="0"/>
              </a:rPr>
              <a:t>.</a:t>
            </a:r>
          </a:p>
          <a:p>
            <a:pPr algn="just" fontAlgn="t">
              <a:buFont typeface="Wingdings" panose="05000000000000000000" pitchFamily="2" charset="2"/>
              <a:buChar char="§"/>
            </a:pPr>
            <a:endParaRPr lang="fr-FR" sz="4900" dirty="0">
              <a:latin typeface="GillSans Light" panose="020B0402020204020204" pitchFamily="34" charset="0"/>
            </a:endParaRPr>
          </a:p>
          <a:p>
            <a:pPr algn="just">
              <a:buFont typeface="Wingdings" panose="05000000000000000000" pitchFamily="2" charset="2"/>
              <a:buChar char="§"/>
            </a:pPr>
            <a:r>
              <a:rPr lang="fr-FR" sz="6800" dirty="0" smtClean="0">
                <a:latin typeface="GillSans Light" panose="020B0402020204020204" pitchFamily="34" charset="0"/>
              </a:rPr>
              <a:t>Les documents sur les </a:t>
            </a:r>
            <a:r>
              <a:rPr lang="fr-FR" sz="6800" dirty="0">
                <a:latin typeface="GillSans Light" panose="020B0402020204020204" pitchFamily="34" charset="0"/>
              </a:rPr>
              <a:t>cadres de référence des </a:t>
            </a:r>
            <a:r>
              <a:rPr lang="fr-FR" sz="6800" dirty="0" smtClean="0">
                <a:latin typeface="GillSans Light" panose="020B0402020204020204" pitchFamily="34" charset="0"/>
              </a:rPr>
              <a:t>tests sont disponibles sur pasec.confemen.org, ils présentent </a:t>
            </a:r>
            <a:r>
              <a:rPr lang="fr-FR" sz="6800" dirty="0">
                <a:latin typeface="GillSans Light" panose="020B0402020204020204" pitchFamily="34" charset="0"/>
              </a:rPr>
              <a:t>en détails la structure et les contenus </a:t>
            </a:r>
            <a:r>
              <a:rPr lang="fr-FR" sz="6800" dirty="0" smtClean="0">
                <a:latin typeface="GillSans Light" panose="020B0402020204020204" pitchFamily="34" charset="0"/>
              </a:rPr>
              <a:t>évalués. </a:t>
            </a:r>
            <a:endParaRPr lang="fr-FR" sz="1800" dirty="0">
              <a:latin typeface="GillSans Light" panose="020B0402020204020204" pitchFamily="34" charset="0"/>
            </a:endParaRPr>
          </a:p>
        </p:txBody>
      </p:sp>
      <p:sp>
        <p:nvSpPr>
          <p:cNvPr id="7" name="Espace réservé du contenu 2"/>
          <p:cNvSpPr txBox="1">
            <a:spLocks/>
          </p:cNvSpPr>
          <p:nvPr/>
        </p:nvSpPr>
        <p:spPr>
          <a:xfrm>
            <a:off x="5292080" y="713096"/>
            <a:ext cx="3446040" cy="29545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auto">
              <a:spcAft>
                <a:spcPts val="0"/>
              </a:spcAft>
            </a:pPr>
            <a:endParaRPr lang="fr-FR" sz="1800" dirty="0"/>
          </a:p>
        </p:txBody>
      </p:sp>
      <p:cxnSp>
        <p:nvCxnSpPr>
          <p:cNvPr id="5" name="Straight Connector 4"/>
          <p:cNvCxnSpPr/>
          <p:nvPr/>
        </p:nvCxnSpPr>
        <p:spPr>
          <a:xfrm>
            <a:off x="107504" y="476672"/>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847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extLst>
              <p:ext uri="{D42A27DB-BD31-4B8C-83A1-F6EECF244321}">
                <p14:modId xmlns:p14="http://schemas.microsoft.com/office/powerpoint/2010/main" val="3562308502"/>
              </p:ext>
            </p:extLst>
          </p:nvPr>
        </p:nvGraphicFramePr>
        <p:xfrm>
          <a:off x="162540" y="1412776"/>
          <a:ext cx="8747911" cy="3744416"/>
        </p:xfrm>
        <a:graphic>
          <a:graphicData uri="http://schemas.openxmlformats.org/drawingml/2006/table">
            <a:tbl>
              <a:tblPr firstRow="1" bandRow="1">
                <a:tableStyleId>{5A111915-BE36-4E01-A7E5-04B1672EAD32}</a:tableStyleId>
              </a:tblPr>
              <a:tblGrid>
                <a:gridCol w="2515233"/>
                <a:gridCol w="3575918"/>
                <a:gridCol w="2656760"/>
              </a:tblGrid>
              <a:tr h="69238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dirty="0" smtClean="0">
                          <a:latin typeface="GillSans Light" panose="020B0402020204020204" pitchFamily="34" charset="0"/>
                        </a:rPr>
                        <a:t>Test de fin scolarité</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62A1DD"/>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b="1" dirty="0" smtClean="0">
                          <a:latin typeface="GillSans Light" panose="020B0402020204020204" pitchFamily="34" charset="0"/>
                        </a:rPr>
                        <a:t>Lecture</a:t>
                      </a:r>
                      <a:r>
                        <a:rPr lang="fr-FR" sz="1800" b="1" baseline="0" dirty="0" smtClean="0">
                          <a:latin typeface="GillSans Light" panose="020B0402020204020204" pitchFamily="34" charset="0"/>
                        </a:rPr>
                        <a:t> -</a:t>
                      </a:r>
                      <a:endParaRPr lang="fr-FR" sz="1800" b="1" dirty="0" smtClean="0">
                        <a:latin typeface="GillSans Light" panose="020B0402020204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fr-FR" sz="1800" b="1" dirty="0" smtClean="0">
                          <a:latin typeface="GillSans Light" panose="020B0402020204020204" pitchFamily="34" charset="0"/>
                        </a:rPr>
                        <a:t>compréhension de l’écrit</a:t>
                      </a:r>
                      <a:endParaRPr lang="fr-FR" sz="1800" b="1" dirty="0" smtClean="0">
                        <a:solidFill>
                          <a:schemeClr val="tx1"/>
                        </a:solidFill>
                        <a:latin typeface="GillSans Light" panose="020B0402020204020204" pitchFamily="34"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62A1DD"/>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800" b="1" dirty="0" smtClean="0">
                          <a:latin typeface="GillSans Light" panose="020B0402020204020204" pitchFamily="34" charset="0"/>
                        </a:rPr>
                        <a:t>Mathématiques</a:t>
                      </a:r>
                      <a:endParaRPr lang="fr-FR" sz="1800" b="1" dirty="0" smtClean="0">
                        <a:solidFill>
                          <a:schemeClr val="tx1"/>
                        </a:solidFill>
                        <a:latin typeface="GillSans Light" panose="020B0402020204020204" pitchFamily="34"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62A1DD"/>
                    </a:solidFill>
                  </a:tcPr>
                </a:tc>
              </a:tr>
              <a:tr h="3052031">
                <a:tc>
                  <a:txBody>
                    <a:bodyPr/>
                    <a:lstStyle/>
                    <a:p>
                      <a:pPr marL="285750" indent="-285750" algn="ctr">
                        <a:buFont typeface="Arial" panose="020B0604020202020204" pitchFamily="34" charset="0"/>
                        <a:buChar char="•"/>
                      </a:pPr>
                      <a:endParaRPr lang="fr-FR" sz="1800" dirty="0" smtClean="0">
                        <a:latin typeface="GillSans Light" panose="020B0402020204020204" pitchFamily="34" charset="0"/>
                      </a:endParaRPr>
                    </a:p>
                    <a:p>
                      <a:pPr marL="285750" indent="-285750" algn="ctr">
                        <a:buFont typeface="Arial" panose="020B0604020202020204" pitchFamily="34" charset="0"/>
                        <a:buChar char="•"/>
                      </a:pPr>
                      <a:r>
                        <a:rPr lang="fr-FR" sz="1800" dirty="0" smtClean="0">
                          <a:latin typeface="GillSans Light" panose="020B0402020204020204" pitchFamily="34" charset="0"/>
                        </a:rPr>
                        <a:t>Epreuve papier crayon</a:t>
                      </a:r>
                    </a:p>
                    <a:p>
                      <a:pPr marL="285750" indent="-285750" algn="ctr">
                        <a:buFont typeface="Arial" panose="020B0604020202020204" pitchFamily="34" charset="0"/>
                        <a:buChar char="•"/>
                      </a:pPr>
                      <a:endParaRPr lang="fr-FR" sz="1800" dirty="0" smtClean="0">
                        <a:latin typeface="GillSans Light" panose="020B0402020204020204" pitchFamily="34" charset="0"/>
                      </a:endParaRPr>
                    </a:p>
                    <a:p>
                      <a:pPr marL="285750" marR="0" lvl="0" indent="-285750" algn="ctr"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smtClean="0">
                          <a:latin typeface="GillSans Light" panose="020B0402020204020204" pitchFamily="34" charset="0"/>
                        </a:rPr>
                        <a:t>En</a:t>
                      </a:r>
                      <a:r>
                        <a:rPr lang="fr-FR" sz="1800" baseline="0" dirty="0" smtClean="0">
                          <a:latin typeface="GillSans Light" panose="020B0402020204020204" pitchFamily="34" charset="0"/>
                        </a:rPr>
                        <a:t> passation collective</a:t>
                      </a:r>
                      <a:endParaRPr lang="fr-FR" sz="1800" dirty="0" smtClean="0">
                        <a:latin typeface="GillSans Light" panose="020B0402020204020204" pitchFamily="34" charset="0"/>
                      </a:endParaRPr>
                    </a:p>
                    <a:p>
                      <a:pPr marL="285750" indent="-285750" algn="ctr">
                        <a:buFont typeface="Arial" panose="020B0604020202020204" pitchFamily="34" charset="0"/>
                        <a:buChar char="•"/>
                      </a:pPr>
                      <a:endParaRPr lang="fr-FR" sz="1800" dirty="0" smtClean="0">
                        <a:latin typeface="GillSans Light" panose="020B0402020204020204" pitchFamily="34" charset="0"/>
                      </a:endParaRPr>
                    </a:p>
                    <a:p>
                      <a:pPr marL="285750" indent="-285750" algn="ctr">
                        <a:buFont typeface="Arial" panose="020B0604020202020204" pitchFamily="34" charset="0"/>
                        <a:buChar char="•"/>
                      </a:pPr>
                      <a:r>
                        <a:rPr lang="fr-FR" sz="1800" dirty="0" smtClean="0">
                          <a:latin typeface="GillSans Light" panose="020B0402020204020204" pitchFamily="34" charset="0"/>
                        </a:rPr>
                        <a:t>QCM en autonomie </a:t>
                      </a:r>
                    </a:p>
                    <a:p>
                      <a:pPr marL="285750" indent="-285750" algn="ctr">
                        <a:buFont typeface="Arial" panose="020B0604020202020204" pitchFamily="34" charset="0"/>
                        <a:buChar char="•"/>
                      </a:pPr>
                      <a:endParaRPr lang="fr-FR" sz="1800" dirty="0" smtClean="0">
                        <a:latin typeface="GillSans Light" panose="020B0402020204020204" pitchFamily="34" charset="0"/>
                      </a:endParaRPr>
                    </a:p>
                    <a:p>
                      <a:pPr marL="285750" indent="-285750" algn="ctr">
                        <a:buFont typeface="Arial" panose="020B0604020202020204" pitchFamily="34" charset="0"/>
                        <a:buChar char="•"/>
                      </a:pPr>
                      <a:r>
                        <a:rPr lang="fr-FR" sz="1800" dirty="0" smtClean="0">
                          <a:latin typeface="GillSans Light" panose="020B0402020204020204" pitchFamily="34" charset="0"/>
                        </a:rPr>
                        <a:t>2 h max par discipline</a:t>
                      </a:r>
                    </a:p>
                    <a:p>
                      <a:pPr marL="285750" indent="-285750" algn="ctr">
                        <a:buFont typeface="Arial" panose="020B0604020202020204" pitchFamily="34" charset="0"/>
                        <a:buChar char="•"/>
                      </a:pPr>
                      <a:endParaRPr lang="fr-FR" sz="1800" b="1" dirty="0" smtClean="0">
                        <a:solidFill>
                          <a:schemeClr val="tx1"/>
                        </a:solidFill>
                        <a:latin typeface="GillSans Light" panose="020B0402020204020204" pitchFamily="34" charset="0"/>
                      </a:endParaRPr>
                    </a:p>
                    <a:p>
                      <a:pPr marL="285750" indent="-285750" algn="ctr">
                        <a:buFont typeface="Arial" panose="020B0604020202020204" pitchFamily="34" charset="0"/>
                        <a:buChar char="•"/>
                      </a:pPr>
                      <a:r>
                        <a:rPr lang="fr-FR" sz="1800" b="0" dirty="0" smtClean="0">
                          <a:solidFill>
                            <a:schemeClr val="tx1"/>
                          </a:solidFill>
                          <a:latin typeface="GillSans Light" panose="020B0402020204020204" pitchFamily="34" charset="0"/>
                        </a:rPr>
                        <a:t>80</a:t>
                      </a:r>
                      <a:r>
                        <a:rPr lang="fr-FR" sz="1800" b="0" baseline="0" dirty="0" smtClean="0">
                          <a:solidFill>
                            <a:schemeClr val="tx1"/>
                          </a:solidFill>
                          <a:latin typeface="GillSans Light" panose="020B0402020204020204" pitchFamily="34" charset="0"/>
                        </a:rPr>
                        <a:t> items par discipline</a:t>
                      </a:r>
                      <a:endParaRPr lang="fr-FR" sz="1800" b="0" dirty="0" smtClean="0">
                        <a:solidFill>
                          <a:schemeClr val="tx1"/>
                        </a:solidFill>
                        <a:latin typeface="GillSans Light" panose="020B0402020204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lgn="l">
                        <a:lnSpc>
                          <a:spcPct val="107000"/>
                        </a:lnSpc>
                        <a:spcAft>
                          <a:spcPts val="0"/>
                        </a:spcAft>
                        <a:buFont typeface="Arial" panose="020B0604020202020204" pitchFamily="34" charset="0"/>
                        <a:buChar char="•"/>
                      </a:pPr>
                      <a:r>
                        <a:rPr lang="fr-FR" sz="2000" dirty="0" smtClean="0">
                          <a:effectLst/>
                          <a:latin typeface="GillSans Light" panose="020B0402020204020204" pitchFamily="34" charset="0"/>
                        </a:rPr>
                        <a:t>Décodage de mots et de phrases isolés</a:t>
                      </a:r>
                    </a:p>
                    <a:p>
                      <a:pPr marL="285750" indent="-285750" algn="l">
                        <a:lnSpc>
                          <a:spcPct val="107000"/>
                        </a:lnSpc>
                        <a:spcAft>
                          <a:spcPts val="0"/>
                        </a:spcAft>
                        <a:buFont typeface="Arial" panose="020B0604020202020204" pitchFamily="34" charset="0"/>
                        <a:buChar char="•"/>
                      </a:pPr>
                      <a:endParaRPr lang="fr-FR" sz="2000" dirty="0" smtClean="0">
                        <a:effectLst/>
                        <a:latin typeface="GillSans Light" panose="020B0402020204020204" pitchFamily="34" charset="0"/>
                      </a:endParaRPr>
                    </a:p>
                    <a:p>
                      <a:pPr marL="285750" marR="0" indent="-2857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fr-FR" sz="2000" dirty="0" smtClean="0">
                          <a:effectLst/>
                          <a:latin typeface="GillSans Light" panose="020B0402020204020204" pitchFamily="34" charset="0"/>
                        </a:rPr>
                        <a:t>Compréhension de texte</a:t>
                      </a:r>
                    </a:p>
                    <a:p>
                      <a:pPr marL="285750" indent="-285750" algn="l">
                        <a:lnSpc>
                          <a:spcPct val="107000"/>
                        </a:lnSpc>
                        <a:spcAft>
                          <a:spcPts val="0"/>
                        </a:spcAft>
                        <a:buFontTx/>
                        <a:buChar char="-"/>
                      </a:pPr>
                      <a:r>
                        <a:rPr lang="fr-FR" sz="1800" b="0" baseline="0" dirty="0" smtClean="0">
                          <a:solidFill>
                            <a:schemeClr val="tx1"/>
                          </a:solidFill>
                          <a:effectLst/>
                          <a:latin typeface="GillSans Light" panose="020B0402020204020204" pitchFamily="34" charset="0"/>
                        </a:rPr>
                        <a:t>Extraire des informations explicites</a:t>
                      </a:r>
                    </a:p>
                    <a:p>
                      <a:pPr marL="285750" indent="-285750" algn="l">
                        <a:lnSpc>
                          <a:spcPct val="107000"/>
                        </a:lnSpc>
                        <a:spcAft>
                          <a:spcPts val="0"/>
                        </a:spcAft>
                        <a:buFontTx/>
                        <a:buChar char="-"/>
                      </a:pPr>
                      <a:r>
                        <a:rPr lang="fr-FR" sz="1800" b="0" baseline="0" dirty="0" smtClean="0">
                          <a:solidFill>
                            <a:schemeClr val="tx1"/>
                          </a:solidFill>
                          <a:effectLst/>
                          <a:latin typeface="GillSans Light" panose="020B0402020204020204" pitchFamily="34" charset="0"/>
                        </a:rPr>
                        <a:t>Réaliser des inférences logique</a:t>
                      </a:r>
                    </a:p>
                    <a:p>
                      <a:pPr marL="285750" indent="-285750" algn="l">
                        <a:lnSpc>
                          <a:spcPct val="107000"/>
                        </a:lnSpc>
                        <a:spcAft>
                          <a:spcPts val="0"/>
                        </a:spcAft>
                        <a:buFontTx/>
                        <a:buChar char="-"/>
                      </a:pPr>
                      <a:r>
                        <a:rPr lang="fr-FR" sz="1800" b="0" baseline="0" dirty="0" smtClean="0">
                          <a:solidFill>
                            <a:schemeClr val="tx1"/>
                          </a:solidFill>
                          <a:effectLst/>
                          <a:latin typeface="GillSans Light" panose="020B0402020204020204" pitchFamily="34" charset="0"/>
                        </a:rPr>
                        <a:t>Interpréter et combiner des informations</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lgn="l">
                        <a:lnSpc>
                          <a:spcPct val="107000"/>
                        </a:lnSpc>
                        <a:spcAft>
                          <a:spcPts val="0"/>
                        </a:spcAft>
                        <a:buFont typeface="Arial" panose="020B0604020202020204" pitchFamily="34" charset="0"/>
                        <a:buChar char="•"/>
                      </a:pPr>
                      <a:r>
                        <a:rPr lang="fr-FR" sz="1800" dirty="0" smtClean="0">
                          <a:effectLst/>
                          <a:latin typeface="GillSans Light" panose="020B0402020204020204" pitchFamily="34" charset="0"/>
                        </a:rPr>
                        <a:t>Arithmétique</a:t>
                      </a:r>
                    </a:p>
                    <a:p>
                      <a:pPr marL="285750" marR="0" indent="-2857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fr-FR" sz="1800" dirty="0" smtClean="0">
                          <a:effectLst/>
                          <a:latin typeface="GillSans Light" panose="020B0402020204020204" pitchFamily="34" charset="0"/>
                        </a:rPr>
                        <a:t>Mesure</a:t>
                      </a:r>
                    </a:p>
                    <a:p>
                      <a:pPr marL="285750" marR="0" indent="-2857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fr-FR" sz="1800" dirty="0" smtClean="0">
                          <a:effectLst/>
                          <a:latin typeface="GillSans Light" panose="020B0402020204020204" pitchFamily="34" charset="0"/>
                        </a:rPr>
                        <a:t>Géométrie</a:t>
                      </a:r>
                      <a:r>
                        <a:rPr lang="fr-FR" sz="1800" baseline="0" dirty="0" smtClean="0">
                          <a:effectLst/>
                          <a:latin typeface="GillSans Light" panose="020B0402020204020204" pitchFamily="34" charset="0"/>
                        </a:rPr>
                        <a:t> et e</a:t>
                      </a:r>
                      <a:r>
                        <a:rPr lang="fr-FR" sz="1800" dirty="0" smtClean="0">
                          <a:effectLst/>
                          <a:latin typeface="GillSans Light" panose="020B0402020204020204" pitchFamily="34" charset="0"/>
                        </a:rPr>
                        <a:t>space</a:t>
                      </a:r>
                    </a:p>
                    <a:p>
                      <a:pPr marL="285750" marR="0" indent="-2857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lang="fr-FR" sz="1800" b="0" dirty="0" smtClean="0">
                        <a:solidFill>
                          <a:schemeClr val="tx1"/>
                        </a:solidFill>
                        <a:effectLst/>
                        <a:latin typeface="GillSans Light" panose="020B0402020204020204" pitchFamily="34" charset="0"/>
                        <a:ea typeface="Calibri" panose="020F0502020204030204" pitchFamily="34" charset="0"/>
                        <a:cs typeface="Times New Roman" panose="02020603050405020304" pitchFamily="18" charset="0"/>
                      </a:endParaRPr>
                    </a:p>
                    <a:p>
                      <a:pPr marL="285750" marR="0" indent="-285750" algn="l" defTabSz="457200" rtl="0" eaLnBrk="1" fontAlgn="auto" latinLnBrk="0" hangingPunct="1">
                        <a:lnSpc>
                          <a:spcPct val="107000"/>
                        </a:lnSpc>
                        <a:spcBef>
                          <a:spcPts val="0"/>
                        </a:spcBef>
                        <a:spcAft>
                          <a:spcPts val="0"/>
                        </a:spcAft>
                        <a:buClrTx/>
                        <a:buSzTx/>
                        <a:buFontTx/>
                        <a:buChar char="-"/>
                        <a:tabLst/>
                        <a:defRPr/>
                      </a:pPr>
                      <a:r>
                        <a:rPr lang="fr-FR" sz="1800" b="0" kern="1200" baseline="0" dirty="0" smtClean="0">
                          <a:solidFill>
                            <a:schemeClr val="tx1"/>
                          </a:solidFill>
                          <a:effectLst/>
                          <a:latin typeface="GillSans Light" panose="020B0402020204020204" pitchFamily="34" charset="0"/>
                          <a:ea typeface="+mn-ea"/>
                          <a:cs typeface="+mn-cs"/>
                        </a:rPr>
                        <a:t>Connaître des concepts</a:t>
                      </a:r>
                    </a:p>
                    <a:p>
                      <a:pPr marL="285750" marR="0" indent="-285750" algn="l" defTabSz="457200" rtl="0" eaLnBrk="1" fontAlgn="auto" latinLnBrk="0" hangingPunct="1">
                        <a:lnSpc>
                          <a:spcPct val="107000"/>
                        </a:lnSpc>
                        <a:spcBef>
                          <a:spcPts val="0"/>
                        </a:spcBef>
                        <a:spcAft>
                          <a:spcPts val="0"/>
                        </a:spcAft>
                        <a:buClrTx/>
                        <a:buSzTx/>
                        <a:buFontTx/>
                        <a:buChar char="-"/>
                        <a:tabLst/>
                        <a:defRPr/>
                      </a:pPr>
                      <a:r>
                        <a:rPr lang="fr-FR" sz="1800" b="0" kern="1200" baseline="0" dirty="0" smtClean="0">
                          <a:solidFill>
                            <a:schemeClr val="tx1"/>
                          </a:solidFill>
                          <a:effectLst/>
                          <a:latin typeface="GillSans Light" panose="020B0402020204020204" pitchFamily="34" charset="0"/>
                          <a:ea typeface="+mn-ea"/>
                          <a:cs typeface="+mn-cs"/>
                        </a:rPr>
                        <a:t>Appliquer des procédures</a:t>
                      </a:r>
                    </a:p>
                    <a:p>
                      <a:pPr marL="285750" marR="0" indent="-285750" algn="l" defTabSz="457200" rtl="0" eaLnBrk="1" fontAlgn="auto" latinLnBrk="0" hangingPunct="1">
                        <a:lnSpc>
                          <a:spcPct val="107000"/>
                        </a:lnSpc>
                        <a:spcBef>
                          <a:spcPts val="0"/>
                        </a:spcBef>
                        <a:spcAft>
                          <a:spcPts val="0"/>
                        </a:spcAft>
                        <a:buClrTx/>
                        <a:buSzTx/>
                        <a:buFontTx/>
                        <a:buChar char="-"/>
                        <a:tabLst/>
                        <a:defRPr/>
                      </a:pPr>
                      <a:r>
                        <a:rPr lang="fr-FR" sz="1800" b="0" kern="1200" baseline="0" dirty="0" smtClean="0">
                          <a:solidFill>
                            <a:schemeClr val="tx1"/>
                          </a:solidFill>
                          <a:effectLst/>
                          <a:latin typeface="GillSans Light" panose="020B0402020204020204" pitchFamily="34" charset="0"/>
                          <a:ea typeface="+mn-ea"/>
                          <a:cs typeface="+mn-cs"/>
                        </a:rPr>
                        <a:t>Résoudre des problèmes</a:t>
                      </a:r>
                    </a:p>
                  </a:txBody>
                  <a:tcPr marL="72000" marR="72000" marT="108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25"/>
          <p:cNvSpPr>
            <a:spLocks noChangeArrowheads="1"/>
          </p:cNvSpPr>
          <p:nvPr/>
        </p:nvSpPr>
        <p:spPr bwMode="auto">
          <a:xfrm>
            <a:off x="37206" y="27278"/>
            <a:ext cx="9106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fr-FR" sz="2800" dirty="0" smtClean="0">
                <a:solidFill>
                  <a:srgbClr val="404040"/>
                </a:solidFill>
                <a:latin typeface="Gill Sans MT" panose="020B0502020104020203" pitchFamily="34" charset="0"/>
              </a:rPr>
              <a:t>Tests PASEC</a:t>
            </a:r>
            <a:r>
              <a:rPr lang="fr-FR" sz="2800" i="1" dirty="0" smtClean="0">
                <a:solidFill>
                  <a:srgbClr val="404040"/>
                </a:solidFill>
                <a:latin typeface="Gill Sans MT" panose="020B0502020104020203" pitchFamily="34" charset="0"/>
              </a:rPr>
              <a:t>2014</a:t>
            </a:r>
            <a:endParaRPr lang="fr-FR" sz="2800" dirty="0">
              <a:solidFill>
                <a:srgbClr val="404040"/>
              </a:solidFill>
              <a:latin typeface="Gill Sans MT" panose="020B0502020104020203" pitchFamily="34" charset="0"/>
            </a:endParaRPr>
          </a:p>
        </p:txBody>
      </p:sp>
      <p:cxnSp>
        <p:nvCxnSpPr>
          <p:cNvPr id="8" name="Straight Connector 15"/>
          <p:cNvCxnSpPr/>
          <p:nvPr/>
        </p:nvCxnSpPr>
        <p:spPr>
          <a:xfrm>
            <a:off x="53467" y="548680"/>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33029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2026600" y="1047776"/>
            <a:ext cx="4303346" cy="4413906"/>
          </a:xfrm>
          <a:prstGeom prst="rect">
            <a:avLst/>
          </a:prstGeom>
        </p:spPr>
      </p:pic>
      <p:sp>
        <p:nvSpPr>
          <p:cNvPr id="14" name="ZoneTexte 3"/>
          <p:cNvSpPr txBox="1">
            <a:spLocks noChangeArrowheads="1"/>
          </p:cNvSpPr>
          <p:nvPr/>
        </p:nvSpPr>
        <p:spPr bwMode="auto">
          <a:xfrm>
            <a:off x="53467" y="75983"/>
            <a:ext cx="89650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a:r>
              <a:rPr lang="fr-FR" sz="2400" dirty="0" smtClean="0">
                <a:solidFill>
                  <a:srgbClr val="404040"/>
                </a:solidFill>
                <a:latin typeface="Gill Sans MT" panose="020B0502020104020203" pitchFamily="34" charset="0"/>
              </a:rPr>
              <a:t>Paramètres internationaux de l’évaluation PASEC</a:t>
            </a:r>
            <a:r>
              <a:rPr lang="fr-FR" sz="2400" i="1" dirty="0" smtClean="0">
                <a:solidFill>
                  <a:srgbClr val="404040"/>
                </a:solidFill>
                <a:latin typeface="Gill Sans MT" panose="020B0502020104020203" pitchFamily="34" charset="0"/>
              </a:rPr>
              <a:t>2014</a:t>
            </a:r>
            <a:endParaRPr lang="fr-FR" sz="2400" i="1" dirty="0">
              <a:solidFill>
                <a:srgbClr val="404040"/>
              </a:solidFill>
              <a:latin typeface="Gill Sans MT" panose="020B0502020104020203" pitchFamily="34" charset="0"/>
            </a:endParaRPr>
          </a:p>
        </p:txBody>
      </p:sp>
      <p:sp>
        <p:nvSpPr>
          <p:cNvPr id="3" name="Rectangle 2"/>
          <p:cNvSpPr/>
          <p:nvPr/>
        </p:nvSpPr>
        <p:spPr>
          <a:xfrm>
            <a:off x="7149950" y="1706234"/>
            <a:ext cx="2174578" cy="474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400" dirty="0" smtClean="0">
                <a:solidFill>
                  <a:schemeClr val="tx2"/>
                </a:solidFill>
                <a:latin typeface="Gill Sans MT" panose="020B0502020104020203" pitchFamily="34" charset="0"/>
              </a:rPr>
              <a:t>Bénin</a:t>
            </a:r>
          </a:p>
          <a:p>
            <a:pPr algn="just"/>
            <a:r>
              <a:rPr lang="fr-FR" sz="2400" dirty="0" smtClean="0">
                <a:solidFill>
                  <a:schemeClr val="tx2"/>
                </a:solidFill>
                <a:latin typeface="Gill Sans MT" panose="020B0502020104020203" pitchFamily="34" charset="0"/>
              </a:rPr>
              <a:t>Burkina Faso</a:t>
            </a:r>
          </a:p>
          <a:p>
            <a:pPr algn="just"/>
            <a:r>
              <a:rPr lang="fr-FR" sz="2400" dirty="0" smtClean="0">
                <a:solidFill>
                  <a:schemeClr val="tx2"/>
                </a:solidFill>
                <a:latin typeface="Gill Sans MT" panose="020B0502020104020203" pitchFamily="34" charset="0"/>
              </a:rPr>
              <a:t>Burundi</a:t>
            </a:r>
          </a:p>
          <a:p>
            <a:pPr algn="just"/>
            <a:r>
              <a:rPr lang="fr-FR" sz="2400" dirty="0" smtClean="0">
                <a:solidFill>
                  <a:schemeClr val="tx2"/>
                </a:solidFill>
                <a:latin typeface="Gill Sans MT" panose="020B0502020104020203" pitchFamily="34" charset="0"/>
              </a:rPr>
              <a:t>Cameroun</a:t>
            </a:r>
          </a:p>
          <a:p>
            <a:pPr algn="just"/>
            <a:r>
              <a:rPr lang="fr-FR" sz="2400" dirty="0" smtClean="0">
                <a:solidFill>
                  <a:schemeClr val="tx2"/>
                </a:solidFill>
                <a:latin typeface="Gill Sans MT" panose="020B0502020104020203" pitchFamily="34" charset="0"/>
              </a:rPr>
              <a:t>Congo</a:t>
            </a:r>
          </a:p>
          <a:p>
            <a:pPr algn="just"/>
            <a:r>
              <a:rPr lang="fr-FR" sz="2400" dirty="0" smtClean="0">
                <a:solidFill>
                  <a:schemeClr val="tx2"/>
                </a:solidFill>
                <a:latin typeface="Gill Sans MT" panose="020B0502020104020203" pitchFamily="34" charset="0"/>
              </a:rPr>
              <a:t>Côte d’Ivoire</a:t>
            </a:r>
          </a:p>
          <a:p>
            <a:pPr algn="just"/>
            <a:r>
              <a:rPr lang="fr-FR" sz="2400" b="1" u="sng" dirty="0" smtClean="0">
                <a:solidFill>
                  <a:schemeClr val="tx2"/>
                </a:solidFill>
                <a:latin typeface="Gill Sans MT" panose="020B0502020104020203" pitchFamily="34" charset="0"/>
              </a:rPr>
              <a:t>Madagascar</a:t>
            </a:r>
          </a:p>
          <a:p>
            <a:pPr algn="just"/>
            <a:r>
              <a:rPr lang="fr-FR" sz="2400" dirty="0" smtClean="0">
                <a:solidFill>
                  <a:schemeClr val="tx2"/>
                </a:solidFill>
                <a:latin typeface="Gill Sans MT" panose="020B0502020104020203" pitchFamily="34" charset="0"/>
              </a:rPr>
              <a:t>Niger</a:t>
            </a:r>
          </a:p>
          <a:p>
            <a:pPr algn="just"/>
            <a:r>
              <a:rPr lang="fr-FR" sz="2400" dirty="0" smtClean="0">
                <a:solidFill>
                  <a:schemeClr val="tx2"/>
                </a:solidFill>
                <a:latin typeface="Gill Sans MT" panose="020B0502020104020203" pitchFamily="34" charset="0"/>
              </a:rPr>
              <a:t>Sénégal</a:t>
            </a:r>
          </a:p>
          <a:p>
            <a:pPr algn="just"/>
            <a:r>
              <a:rPr lang="fr-FR" sz="2400" dirty="0" smtClean="0">
                <a:solidFill>
                  <a:schemeClr val="tx2"/>
                </a:solidFill>
                <a:latin typeface="Gill Sans MT" panose="020B0502020104020203" pitchFamily="34" charset="0"/>
              </a:rPr>
              <a:t>Tchad</a:t>
            </a:r>
          </a:p>
          <a:p>
            <a:pPr algn="just"/>
            <a:r>
              <a:rPr lang="fr-FR" sz="2400" dirty="0" smtClean="0">
                <a:solidFill>
                  <a:schemeClr val="tx2"/>
                </a:solidFill>
                <a:latin typeface="Gill Sans MT" panose="020B0502020104020203" pitchFamily="34" charset="0"/>
              </a:rPr>
              <a:t>Togo</a:t>
            </a:r>
            <a:endParaRPr lang="fr-FR" sz="2400" dirty="0">
              <a:solidFill>
                <a:schemeClr val="tx2"/>
              </a:solidFill>
              <a:latin typeface="Gill Sans MT" panose="020B0502020104020203" pitchFamily="34" charset="0"/>
            </a:endParaRPr>
          </a:p>
        </p:txBody>
      </p:sp>
      <p:sp>
        <p:nvSpPr>
          <p:cNvPr id="2" name="Rectangle 1"/>
          <p:cNvSpPr/>
          <p:nvPr/>
        </p:nvSpPr>
        <p:spPr>
          <a:xfrm>
            <a:off x="69016" y="4040423"/>
            <a:ext cx="3928467" cy="1384995"/>
          </a:xfrm>
          <a:prstGeom prst="rect">
            <a:avLst/>
          </a:prstGeom>
        </p:spPr>
        <p:txBody>
          <a:bodyPr wrap="square">
            <a:spAutoFit/>
          </a:bodyPr>
          <a:lstStyle/>
          <a:p>
            <a:r>
              <a:rPr lang="fr-FR" sz="2800" b="1" dirty="0" smtClean="0">
                <a:solidFill>
                  <a:srgbClr val="7030A0"/>
                </a:solidFill>
                <a:latin typeface="Gill Sans MT" panose="020B0502020104020203" pitchFamily="34" charset="0"/>
              </a:rPr>
              <a:t>Plus de 1900 écoles</a:t>
            </a:r>
          </a:p>
          <a:p>
            <a:r>
              <a:rPr lang="fr-FR" sz="2800" b="1" dirty="0" smtClean="0">
                <a:solidFill>
                  <a:srgbClr val="00B0F0"/>
                </a:solidFill>
                <a:latin typeface="Gill Sans MT" panose="020B0502020104020203" pitchFamily="34" charset="0"/>
              </a:rPr>
              <a:t>Près de 44000 élèves </a:t>
            </a:r>
            <a:r>
              <a:rPr lang="fr-FR" sz="2800" b="1" dirty="0" smtClean="0">
                <a:solidFill>
                  <a:schemeClr val="accent6">
                    <a:lumMod val="75000"/>
                  </a:schemeClr>
                </a:solidFill>
                <a:latin typeface="Gill Sans MT" panose="020B0502020104020203" pitchFamily="34" charset="0"/>
              </a:rPr>
              <a:t>Avril-mai 2014 (+1) </a:t>
            </a:r>
          </a:p>
        </p:txBody>
      </p:sp>
      <p:pic>
        <p:nvPicPr>
          <p:cNvPr id="56323" name="Picture 3"/>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04288" y="249289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25" name="Picture 5"/>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V="1">
            <a:off x="6804288" y="213285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26" name="Picture 6"/>
          <p:cNvPicPr>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804288" y="285293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27" name="Picture 7"/>
          <p:cNvPicPr>
            <a:picLocks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804288" y="321297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29" name="Picture 9"/>
          <p:cNvPicPr>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804288" y="393305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30" name="Picture 10"/>
          <p:cNvPicPr>
            <a:picLocks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804288" y="3573016"/>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31" name="Picture 11"/>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804288" y="4675437"/>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32" name="Picture 12"/>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804288" y="5051421"/>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33" name="Picture 13"/>
          <p:cNvPicPr>
            <a:picLocks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806552" y="5461682"/>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334" name="Picture 14"/>
          <p:cNvPicPr>
            <a:picLocks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823992" y="5832990"/>
            <a:ext cx="360000" cy="25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6" name="Straight Connector 15"/>
          <p:cNvCxnSpPr/>
          <p:nvPr/>
        </p:nvCxnSpPr>
        <p:spPr>
          <a:xfrm>
            <a:off x="53467" y="548680"/>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pic>
        <p:nvPicPr>
          <p:cNvPr id="6146" name="Picture 2" descr="Résultat de recherche d'images pour &quot;madagascar drapeau&quot;"/>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6776085" y="4320209"/>
            <a:ext cx="391379" cy="2609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64586"/>
            <a:ext cx="7920880" cy="490066"/>
          </a:xfrm>
        </p:spPr>
        <p:txBody>
          <a:bodyPr>
            <a:noAutofit/>
          </a:bodyPr>
          <a:lstStyle/>
          <a:p>
            <a:pPr algn="l"/>
            <a:r>
              <a:rPr lang="fr-FR" sz="2800" dirty="0" smtClean="0">
                <a:solidFill>
                  <a:schemeClr val="tx1">
                    <a:lumMod val="75000"/>
                    <a:lumOff val="25000"/>
                  </a:schemeClr>
                </a:solidFill>
                <a:latin typeface="Gill Sans MT" panose="020B0502020104020203" pitchFamily="34" charset="0"/>
              </a:rPr>
              <a:t>Paramètres de l’enquête à Madagascar</a:t>
            </a:r>
            <a:endParaRPr lang="fr-FR" sz="2800" dirty="0">
              <a:solidFill>
                <a:schemeClr val="tx1">
                  <a:lumMod val="75000"/>
                  <a:lumOff val="25000"/>
                </a:schemeClr>
              </a:solidFill>
              <a:latin typeface="Gill Sans MT" panose="020B0502020104020203" pitchFamily="34" charset="0"/>
            </a:endParaRPr>
          </a:p>
        </p:txBody>
      </p:sp>
      <p:sp>
        <p:nvSpPr>
          <p:cNvPr id="3" name="Espace réservé du contenu 2"/>
          <p:cNvSpPr>
            <a:spLocks noGrp="1"/>
          </p:cNvSpPr>
          <p:nvPr>
            <p:ph idx="1"/>
          </p:nvPr>
        </p:nvSpPr>
        <p:spPr>
          <a:xfrm>
            <a:off x="0" y="692696"/>
            <a:ext cx="3625139" cy="5040560"/>
          </a:xfrm>
        </p:spPr>
        <p:txBody>
          <a:bodyPr>
            <a:noAutofit/>
          </a:bodyPr>
          <a:lstStyle/>
          <a:p>
            <a:r>
              <a:rPr lang="fr-FR" sz="2000" dirty="0" smtClean="0">
                <a:latin typeface="GillSans Light" panose="020B0402020204020204" pitchFamily="34" charset="0"/>
              </a:rPr>
              <a:t>Seule la 5</a:t>
            </a:r>
            <a:r>
              <a:rPr lang="fr-FR" sz="2000" baseline="30000" dirty="0" smtClean="0">
                <a:latin typeface="GillSans Light" panose="020B0402020204020204" pitchFamily="34" charset="0"/>
              </a:rPr>
              <a:t>e</a:t>
            </a:r>
            <a:r>
              <a:rPr lang="fr-FR" sz="2000" dirty="0" smtClean="0">
                <a:latin typeface="GillSans Light" panose="020B0402020204020204" pitchFamily="34" charset="0"/>
              </a:rPr>
              <a:t> année a été évaluée</a:t>
            </a:r>
          </a:p>
          <a:p>
            <a:endParaRPr lang="fr-FR" sz="2000" dirty="0" smtClean="0">
              <a:latin typeface="GillSans Light" panose="020B0402020204020204" pitchFamily="34" charset="0"/>
            </a:endParaRPr>
          </a:p>
          <a:p>
            <a:r>
              <a:rPr lang="fr-FR" sz="2000" dirty="0" smtClean="0">
                <a:latin typeface="GillSans Light" panose="020B0402020204020204" pitchFamily="34" charset="0"/>
              </a:rPr>
              <a:t>Collecte réalisée en mai 2015</a:t>
            </a:r>
          </a:p>
          <a:p>
            <a:endParaRPr lang="fr-FR" sz="2000" dirty="0" smtClean="0">
              <a:latin typeface="GillSans Light" panose="020B0402020204020204" pitchFamily="34" charset="0"/>
            </a:endParaRPr>
          </a:p>
          <a:p>
            <a:r>
              <a:rPr lang="fr-FR" sz="2000" dirty="0" smtClean="0">
                <a:latin typeface="GillSans Light" panose="020B0402020204020204" pitchFamily="34" charset="0"/>
              </a:rPr>
              <a:t>179 écoles sur 180 prévues ont </a:t>
            </a:r>
            <a:r>
              <a:rPr lang="fr-FR" sz="2000" dirty="0">
                <a:latin typeface="GillSans Light" panose="020B0402020204020204" pitchFamily="34" charset="0"/>
              </a:rPr>
              <a:t>participé à </a:t>
            </a:r>
            <a:r>
              <a:rPr lang="fr-FR" sz="2000" dirty="0" smtClean="0">
                <a:latin typeface="GillSans Light" panose="020B0402020204020204" pitchFamily="34" charset="0"/>
              </a:rPr>
              <a:t>l’évaluation, soit 99% de taux de participation</a:t>
            </a:r>
          </a:p>
          <a:p>
            <a:endParaRPr lang="fr-FR" sz="2000" dirty="0">
              <a:latin typeface="GillSans Light" panose="020B0402020204020204" pitchFamily="34" charset="0"/>
            </a:endParaRPr>
          </a:p>
          <a:p>
            <a:r>
              <a:rPr lang="fr-FR" sz="2000" dirty="0" smtClean="0">
                <a:latin typeface="GillSans Light" panose="020B0402020204020204" pitchFamily="34" charset="0"/>
              </a:rPr>
              <a:t>3115 élèves sur 3230 </a:t>
            </a:r>
            <a:r>
              <a:rPr lang="fr-FR" sz="2000" dirty="0">
                <a:latin typeface="GillSans Light" panose="020B0402020204020204" pitchFamily="34" charset="0"/>
              </a:rPr>
              <a:t>prévus, soit </a:t>
            </a:r>
            <a:r>
              <a:rPr lang="fr-FR" sz="2000" dirty="0" smtClean="0">
                <a:latin typeface="GillSans Light" panose="020B0402020204020204" pitchFamily="34" charset="0"/>
              </a:rPr>
              <a:t>97% </a:t>
            </a:r>
            <a:r>
              <a:rPr lang="fr-FR" sz="2000" dirty="0">
                <a:latin typeface="GillSans Light" panose="020B0402020204020204" pitchFamily="34" charset="0"/>
              </a:rPr>
              <a:t>de taux de participation</a:t>
            </a:r>
          </a:p>
          <a:p>
            <a:endParaRPr lang="fr-FR" sz="2000" dirty="0" smtClean="0">
              <a:latin typeface="GillSans Light" panose="020B0402020204020204" pitchFamily="34" charset="0"/>
            </a:endParaRPr>
          </a:p>
          <a:p>
            <a:r>
              <a:rPr lang="fr-FR" sz="2000" dirty="0" smtClean="0">
                <a:latin typeface="GillSans Light" panose="020B0402020204020204" pitchFamily="34" charset="0"/>
              </a:rPr>
              <a:t>L’échantillon a </a:t>
            </a:r>
            <a:r>
              <a:rPr lang="fr-FR" sz="2000" dirty="0">
                <a:latin typeface="GillSans Light" panose="020B0402020204020204" pitchFamily="34" charset="0"/>
              </a:rPr>
              <a:t>été divisé en </a:t>
            </a:r>
            <a:r>
              <a:rPr lang="fr-FR" sz="2000" dirty="0" smtClean="0">
                <a:latin typeface="GillSans Light" panose="020B0402020204020204" pitchFamily="34" charset="0"/>
              </a:rPr>
              <a:t>six strates </a:t>
            </a:r>
            <a:r>
              <a:rPr lang="fr-FR" sz="2000" dirty="0">
                <a:latin typeface="GillSans Light" panose="020B0402020204020204" pitchFamily="34" charset="0"/>
              </a:rPr>
              <a:t>correspondant à </a:t>
            </a:r>
            <a:r>
              <a:rPr lang="fr-FR" sz="2000" dirty="0" smtClean="0">
                <a:latin typeface="GillSans Light" panose="020B0402020204020204" pitchFamily="34" charset="0"/>
              </a:rPr>
              <a:t>six provinces permettant </a:t>
            </a:r>
            <a:r>
              <a:rPr lang="fr-FR" sz="2000" dirty="0">
                <a:latin typeface="GillSans Light" panose="020B0402020204020204" pitchFamily="34" charset="0"/>
              </a:rPr>
              <a:t>de conduire des comparaisons fiables entre ces </a:t>
            </a:r>
            <a:r>
              <a:rPr lang="fr-FR" sz="2000" dirty="0" smtClean="0">
                <a:latin typeface="GillSans Light" panose="020B0402020204020204" pitchFamily="34" charset="0"/>
              </a:rPr>
              <a:t>zones</a:t>
            </a:r>
            <a:endParaRPr lang="fr-FR" sz="2000" dirty="0">
              <a:latin typeface="GillSans Light" panose="020B0402020204020204" pitchFamily="34" charset="0"/>
            </a:endParaRPr>
          </a:p>
        </p:txBody>
      </p:sp>
      <p:cxnSp>
        <p:nvCxnSpPr>
          <p:cNvPr id="9" name="Straight Connector 15"/>
          <p:cNvCxnSpPr/>
          <p:nvPr/>
        </p:nvCxnSpPr>
        <p:spPr>
          <a:xfrm>
            <a:off x="53467" y="548680"/>
            <a:ext cx="8856984" cy="0"/>
          </a:xfrm>
          <a:prstGeom prst="line">
            <a:avLst/>
          </a:prstGeom>
          <a:ln w="9525" cmpd="sng">
            <a:solidFill>
              <a:srgbClr val="62A1DD"/>
            </a:solidFill>
          </a:ln>
        </p:spPr>
        <p:style>
          <a:lnRef idx="1">
            <a:schemeClr val="accent2"/>
          </a:lnRef>
          <a:fillRef idx="0">
            <a:schemeClr val="accent2"/>
          </a:fillRef>
          <a:effectRef idx="0">
            <a:schemeClr val="accent2"/>
          </a:effectRef>
          <a:fontRef idx="minor">
            <a:schemeClr val="tx1"/>
          </a:fontRef>
        </p:style>
      </p:cxn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8" name="Image 7" descr="http://www.netmaps.net/wp-content/uploads/2015/05/Madagascar-EPS-map.png"/>
          <p:cNvPicPr/>
          <p:nvPr/>
        </p:nvPicPr>
        <p:blipFill>
          <a:blip r:embed="rId2">
            <a:extLst>
              <a:ext uri="{28A0092B-C50C-407E-A947-70E740481C1C}">
                <a14:useLocalDpi xmlns:a14="http://schemas.microsoft.com/office/drawing/2010/main" val="0"/>
              </a:ext>
            </a:extLst>
          </a:blip>
          <a:srcRect/>
          <a:stretch>
            <a:fillRect/>
          </a:stretch>
        </p:blipFill>
        <p:spPr bwMode="auto">
          <a:xfrm>
            <a:off x="3707904" y="619237"/>
            <a:ext cx="5202547" cy="6122131"/>
          </a:xfrm>
          <a:prstGeom prst="rect">
            <a:avLst/>
          </a:prstGeom>
          <a:noFill/>
          <a:ln>
            <a:noFill/>
          </a:ln>
        </p:spPr>
      </p:pic>
    </p:spTree>
    <p:extLst>
      <p:ext uri="{BB962C8B-B14F-4D97-AF65-F5344CB8AC3E}">
        <p14:creationId xmlns:p14="http://schemas.microsoft.com/office/powerpoint/2010/main" val="11048369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52803</TotalTime>
  <Words>2390</Words>
  <Application>Microsoft Office PowerPoint</Application>
  <PresentationFormat>Affichage à l'écran (4:3)</PresentationFormat>
  <Paragraphs>476</Paragraphs>
  <Slides>43</Slides>
  <Notes>30</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43</vt:i4>
      </vt:variant>
    </vt:vector>
  </HeadingPairs>
  <TitlesOfParts>
    <vt:vector size="57" baseType="lpstr">
      <vt:lpstr>ＭＳ Ｐゴシック</vt:lpstr>
      <vt:lpstr>Arial</vt:lpstr>
      <vt:lpstr>Brush Script MT</vt:lpstr>
      <vt:lpstr>Calibri</vt:lpstr>
      <vt:lpstr>Cambria Math</vt:lpstr>
      <vt:lpstr>Century Gothic</vt:lpstr>
      <vt:lpstr>Gill Sans</vt:lpstr>
      <vt:lpstr>Gill Sans MT</vt:lpstr>
      <vt:lpstr>GillSans Light</vt:lpstr>
      <vt:lpstr>Times New Roman</vt:lpstr>
      <vt:lpstr>Trebuchet MS</vt:lpstr>
      <vt:lpstr>Wingdings</vt:lpstr>
      <vt:lpstr>Office Theme</vt:lpstr>
      <vt:lpstr>Diapositive think-cell</vt:lpstr>
      <vt:lpstr>PASEC - PERFORMANCES  DU SYSTEME EDUCATIF  MALGACHE  Compétences et facteurs  de réussite au primaire</vt:lpstr>
      <vt:lpstr>Présentation PowerPoint</vt:lpstr>
      <vt:lpstr>Présentation PowerPoint</vt:lpstr>
      <vt:lpstr>Présentation PowerPoint</vt:lpstr>
      <vt:lpstr>Présentation PowerPoint</vt:lpstr>
      <vt:lpstr> Tests PASEC2014  </vt:lpstr>
      <vt:lpstr>Présentation PowerPoint</vt:lpstr>
      <vt:lpstr>Présentation PowerPoint</vt:lpstr>
      <vt:lpstr>Paramètres de l’enquête à Madagascar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résultats des élèves malgaches en fin de scolarité comparativement  aux autres pays PASEC2014</vt:lpstr>
      <vt:lpstr>Comparaison des scores moyens de Madagascar en lecture et en mathématiques avec les autres pays</vt:lpstr>
      <vt:lpstr>Présentation PowerPoint</vt:lpstr>
      <vt:lpstr>Présentation PowerPoint</vt:lpstr>
      <vt:lpstr>Présentation PowerPoint</vt:lpstr>
      <vt:lpstr>Présentation PowerPoint</vt:lpstr>
      <vt:lpstr>Redoublement</vt:lpstr>
      <vt:lpstr>Présentation PowerPoint</vt:lpstr>
      <vt:lpstr>Présentation PowerPoint</vt:lpstr>
      <vt:lpstr>Présentation PowerPoint</vt:lpstr>
      <vt:lpstr>Graphiques : répartition (en %) selon le nombre d’élèves par manuel en fin de scolarité</vt:lpstr>
      <vt:lpstr>Formation professionnelle initiale des enseignants</vt:lpstr>
      <vt:lpstr>Public vs privé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PASEC</Manager>
  <Company>PASEC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Restitution PASEC - Madagascar</dc:title>
  <dc:subject/>
  <dc:creator>PASEC</dc:creator>
  <cp:keywords>PASEC</cp:keywords>
  <cp:lastModifiedBy>Antoine Marivin</cp:lastModifiedBy>
  <cp:revision>2755</cp:revision>
  <cp:lastPrinted>2015-01-07T13:40:22Z</cp:lastPrinted>
  <dcterms:created xsi:type="dcterms:W3CDTF">2014-04-11T10:27:51Z</dcterms:created>
  <dcterms:modified xsi:type="dcterms:W3CDTF">2017-03-08T12:29:47Z</dcterms:modified>
</cp:coreProperties>
</file>