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5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6D4BF-4BF0-4525-90E2-14D18A01FD9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CB8FF-9419-4C27-B86D-976FE3F8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6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none" dirty="0" err="1"/>
              <a:t>Valgrind</a:t>
            </a:r>
            <a:endParaRPr lang="en-US" b="1" u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(Pronounced as </a:t>
            </a:r>
            <a:r>
              <a:rPr lang="en-US" dirty="0" err="1"/>
              <a:t>val</a:t>
            </a:r>
            <a:r>
              <a:rPr lang="en-US" dirty="0"/>
              <a:t>-grinned)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52499" y="6017622"/>
            <a:ext cx="130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Arun Kumar</a:t>
            </a:r>
          </a:p>
        </p:txBody>
      </p:sp>
    </p:spTree>
    <p:extLst>
      <p:ext uri="{BB962C8B-B14F-4D97-AF65-F5344CB8AC3E}">
        <p14:creationId xmlns:p14="http://schemas.microsoft.com/office/powerpoint/2010/main" val="181886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About </a:t>
            </a:r>
            <a:r>
              <a:rPr lang="en-US" u="none" dirty="0" err="1"/>
              <a:t>Valgrind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Valgrind</a:t>
            </a:r>
            <a:r>
              <a:rPr lang="en-US" sz="2000" dirty="0"/>
              <a:t> is </a:t>
            </a:r>
            <a:r>
              <a:rPr lang="en-US" sz="2000" b="1" dirty="0"/>
              <a:t>Open Source / Free Software</a:t>
            </a:r>
            <a:r>
              <a:rPr lang="en-US" sz="2000" dirty="0"/>
              <a:t>, and is freely available under GNU General Public License, version 2.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Valgrind</a:t>
            </a:r>
            <a:r>
              <a:rPr lang="en-US" sz="2000" dirty="0"/>
              <a:t> runs on several popular </a:t>
            </a:r>
            <a:r>
              <a:rPr lang="en-US" sz="2000" b="1" dirty="0"/>
              <a:t>platforms</a:t>
            </a:r>
            <a:r>
              <a:rPr lang="en-US" sz="2000" dirty="0"/>
              <a:t>, such as x86/Linux, AMD64/Linux, PPC32/Linux, ARM/Linux, X86/Android and ARM/Android, etc.</a:t>
            </a:r>
          </a:p>
          <a:p>
            <a:endParaRPr lang="en-US" sz="2000" dirty="0"/>
          </a:p>
          <a:p>
            <a:r>
              <a:rPr lang="en-US" sz="2000" dirty="0" err="1"/>
              <a:t>Valgrind</a:t>
            </a:r>
            <a:r>
              <a:rPr lang="en-US" sz="2000" dirty="0"/>
              <a:t> works directly with program binaries, thus, it works with programs written in </a:t>
            </a:r>
            <a:r>
              <a:rPr lang="en-US" sz="2000" b="1" dirty="0"/>
              <a:t>any programming language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48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About </a:t>
            </a:r>
            <a:r>
              <a:rPr lang="en-US" u="none" dirty="0" err="1"/>
              <a:t>Valgrind</a:t>
            </a:r>
            <a:r>
              <a:rPr lang="en-US" u="none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Valgrind</a:t>
            </a:r>
            <a:r>
              <a:rPr lang="en-US" sz="2000" dirty="0"/>
              <a:t> is an </a:t>
            </a:r>
            <a:r>
              <a:rPr lang="en-US" sz="2000" b="1" dirty="0"/>
              <a:t>instrumentation framework </a:t>
            </a:r>
            <a:r>
              <a:rPr lang="en-US" sz="2000" dirty="0"/>
              <a:t>for building dynamic analysis tools.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Valgrind</a:t>
            </a:r>
            <a:r>
              <a:rPr lang="en-US" sz="2000" dirty="0"/>
              <a:t> distribution currently includes </a:t>
            </a:r>
            <a:r>
              <a:rPr lang="en-US" sz="2000" b="1" dirty="0"/>
              <a:t>six</a:t>
            </a:r>
            <a:r>
              <a:rPr lang="en-US" sz="2000" dirty="0"/>
              <a:t> production-quality tools and </a:t>
            </a:r>
            <a:r>
              <a:rPr lang="en-US" sz="2000" b="1" dirty="0"/>
              <a:t>three</a:t>
            </a:r>
            <a:r>
              <a:rPr lang="en-US" sz="2000" dirty="0"/>
              <a:t> experimental tools.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/>
              <a:t>most popular </a:t>
            </a:r>
            <a:r>
              <a:rPr lang="en-US" sz="2000" dirty="0"/>
              <a:t>of these tools is </a:t>
            </a:r>
            <a:r>
              <a:rPr lang="en-US" sz="2000" b="1" dirty="0" err="1"/>
              <a:t>Memcheck</a:t>
            </a:r>
            <a:r>
              <a:rPr lang="en-US" sz="2000" dirty="0"/>
              <a:t>. It can detect many memory-related errors that are common in C and C++ programs which commonly lead to crashes and unpredictable behavior.</a:t>
            </a:r>
          </a:p>
        </p:txBody>
      </p:sp>
    </p:spTree>
    <p:extLst>
      <p:ext uri="{BB962C8B-B14F-4D97-AF65-F5344CB8AC3E}">
        <p14:creationId xmlns:p14="http://schemas.microsoft.com/office/powerpoint/2010/main" val="21813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err="1"/>
              <a:t>Memcheck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Memcheck</a:t>
            </a:r>
            <a:r>
              <a:rPr lang="en-US" sz="2000" dirty="0"/>
              <a:t> is aimed primarily at C and C++ programs. It </a:t>
            </a:r>
            <a:r>
              <a:rPr lang="en-US" sz="2000" b="1" dirty="0"/>
              <a:t>detects memory-management </a:t>
            </a:r>
            <a:r>
              <a:rPr lang="en-US" sz="2000" dirty="0"/>
              <a:t>problems: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Invalid memory access (areas not yet allocated, areas that have been freed, areas past the end of heap blocks).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of uninitialized values in decision making.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Memory leaks.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Bad frees of heap blocks (double frees, mismatched frees).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Passing overlapping source and destination memory blocks to </a:t>
            </a:r>
            <a:r>
              <a:rPr lang="en-US" sz="2000" dirty="0" err="1"/>
              <a:t>memcpy</a:t>
            </a:r>
            <a:r>
              <a:rPr lang="en-US" sz="2000" dirty="0"/>
              <a:t>() and related functions.</a:t>
            </a:r>
          </a:p>
        </p:txBody>
      </p:sp>
    </p:spTree>
    <p:extLst>
      <p:ext uri="{BB962C8B-B14F-4D97-AF65-F5344CB8AC3E}">
        <p14:creationId xmlns:p14="http://schemas.microsoft.com/office/powerpoint/2010/main" val="205768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Installing </a:t>
            </a:r>
            <a:r>
              <a:rPr lang="en-US" u="none" dirty="0" err="1"/>
              <a:t>Valgrind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sudo</a:t>
            </a:r>
            <a:r>
              <a:rPr lang="en-US" sz="2000" dirty="0"/>
              <a:t> apt-get install </a:t>
            </a:r>
            <a:r>
              <a:rPr lang="en-US" sz="2000" dirty="0" err="1"/>
              <a:t>valgrind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      (or)</a:t>
            </a:r>
          </a:p>
          <a:p>
            <a:r>
              <a:rPr lang="en-US" sz="2000" dirty="0"/>
              <a:t>Download </a:t>
            </a:r>
            <a:r>
              <a:rPr lang="en-US" sz="2000" dirty="0" err="1"/>
              <a:t>Valgrind</a:t>
            </a:r>
            <a:r>
              <a:rPr lang="en-US" sz="2000" dirty="0"/>
              <a:t> from the </a:t>
            </a:r>
            <a:r>
              <a:rPr lang="en-US" sz="2000" dirty="0" err="1"/>
              <a:t>Valgrind</a:t>
            </a:r>
            <a:r>
              <a:rPr lang="en-US" sz="2000" dirty="0"/>
              <a:t> download page.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Decompressing and </a:t>
            </a:r>
            <a:r>
              <a:rPr lang="en-US" sz="1800" dirty="0" err="1"/>
              <a:t>untarring</a:t>
            </a:r>
            <a:r>
              <a:rPr lang="en-US" sz="1800" dirty="0"/>
              <a:t> using bzip2 (XYZ is the version number)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1800" i="1" dirty="0"/>
              <a:t>bzip2 -d valgrind-XYZ.tar.bz2</a:t>
            </a:r>
          </a:p>
          <a:p>
            <a:pPr marL="457200" lvl="1" indent="0">
              <a:buNone/>
            </a:pPr>
            <a:r>
              <a:rPr lang="en-US" sz="1800" i="1" dirty="0"/>
              <a:t>		tar -</a:t>
            </a:r>
            <a:r>
              <a:rPr lang="en-US" sz="1800" i="1" dirty="0" err="1"/>
              <a:t>xf</a:t>
            </a:r>
            <a:r>
              <a:rPr lang="en-US" sz="1800" i="1" dirty="0"/>
              <a:t> valgrind-XYZ.tar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This will create a directory called </a:t>
            </a:r>
            <a:r>
              <a:rPr lang="en-US" sz="1800" dirty="0" err="1"/>
              <a:t>valgrind</a:t>
            </a:r>
            <a:r>
              <a:rPr lang="en-US" sz="1800" dirty="0"/>
              <a:t>-XYZ; change into that directory and run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1800" i="1" dirty="0"/>
              <a:t>./configure</a:t>
            </a:r>
          </a:p>
          <a:p>
            <a:pPr marL="457200" lvl="1" indent="0">
              <a:buNone/>
            </a:pPr>
            <a:r>
              <a:rPr lang="en-US" sz="1800" i="1" dirty="0"/>
              <a:t>		make</a:t>
            </a:r>
          </a:p>
          <a:p>
            <a:pPr marL="457200" lvl="1" indent="0">
              <a:buNone/>
            </a:pPr>
            <a:r>
              <a:rPr lang="en-US" sz="1800" i="1" dirty="0"/>
              <a:t>		make install</a:t>
            </a:r>
          </a:p>
        </p:txBody>
      </p:sp>
    </p:spTree>
    <p:extLst>
      <p:ext uri="{BB962C8B-B14F-4D97-AF65-F5344CB8AC3E}">
        <p14:creationId xmlns:p14="http://schemas.microsoft.com/office/powerpoint/2010/main" val="305425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Using </a:t>
            </a:r>
            <a:r>
              <a:rPr lang="en-US" u="none" dirty="0" err="1"/>
              <a:t>Valgrind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 err="1"/>
              <a:t>Valgrind</a:t>
            </a:r>
            <a:r>
              <a:rPr lang="en-US" sz="2600" dirty="0"/>
              <a:t> uses dynamic binary instrumentation, thus, there's no need to modify, recompile or relink applications. Just prefix the command line with </a:t>
            </a:r>
            <a:r>
              <a:rPr lang="en-US" sz="2600" dirty="0" err="1"/>
              <a:t>valgrind</a:t>
            </a:r>
            <a:r>
              <a:rPr lang="en-US" sz="2600" dirty="0"/>
              <a:t> and everything works.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Example: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To use this on an example program test1.c, try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err="1"/>
              <a:t>gcc</a:t>
            </a:r>
            <a:r>
              <a:rPr lang="en-US" sz="2600" i="1" dirty="0"/>
              <a:t> -o test1 -g test1.c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dirty="0"/>
              <a:t>This creates an executable named test1. To analyze using </a:t>
            </a:r>
            <a:r>
              <a:rPr lang="en-US" sz="2600" dirty="0" err="1"/>
              <a:t>Valgrind</a:t>
            </a:r>
            <a:r>
              <a:rPr lang="en-US" sz="2600" dirty="0"/>
              <a:t>, try 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err="1"/>
              <a:t>valgrind</a:t>
            </a:r>
            <a:r>
              <a:rPr lang="en-US" sz="2600" i="1" dirty="0"/>
              <a:t> ./test1</a:t>
            </a:r>
          </a:p>
          <a:p>
            <a:pPr marL="0" indent="0">
              <a:buNone/>
            </a:pPr>
            <a:r>
              <a:rPr lang="en-US" sz="2600" dirty="0"/>
              <a:t>This will show the report on the terminal.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To route the report to a file, try</a:t>
            </a:r>
          </a:p>
          <a:p>
            <a:pPr marL="0" indent="0">
              <a:buNone/>
            </a:pPr>
            <a:r>
              <a:rPr lang="en-US" sz="2600" i="1" dirty="0"/>
              <a:t>	</a:t>
            </a:r>
            <a:r>
              <a:rPr lang="en-US" sz="2600" i="1" dirty="0" err="1"/>
              <a:t>valgrind</a:t>
            </a:r>
            <a:r>
              <a:rPr lang="en-US" sz="2600" i="1" dirty="0"/>
              <a:t> --log-file=“logfile.txt” ./test1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Does not perform bounds checking on static arrays (i.e., memory allocated on the stack).</a:t>
            </a:r>
          </a:p>
          <a:p>
            <a:endParaRPr lang="en-US" sz="2000" dirty="0"/>
          </a:p>
          <a:p>
            <a:r>
              <a:rPr lang="en-US" sz="2000" dirty="0"/>
              <a:t>Consumes more memory (~2x).</a:t>
            </a:r>
          </a:p>
          <a:p>
            <a:endParaRPr lang="en-US" sz="2000" dirty="0"/>
          </a:p>
          <a:p>
            <a:r>
              <a:rPr lang="en-US" sz="2000" dirty="0"/>
              <a:t>Slows down the programs (10x and more).</a:t>
            </a:r>
          </a:p>
        </p:txBody>
      </p:sp>
    </p:spTree>
    <p:extLst>
      <p:ext uri="{BB962C8B-B14F-4D97-AF65-F5344CB8AC3E}">
        <p14:creationId xmlns:p14="http://schemas.microsoft.com/office/powerpoint/2010/main" val="72498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/>
              <a:t>When to use </a:t>
            </a:r>
            <a:r>
              <a:rPr lang="en-US" u="none" dirty="0" err="1"/>
              <a:t>Valgrind</a:t>
            </a:r>
            <a:r>
              <a:rPr lang="en-US" u="non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Unit, integration, system, and regression tests.</a:t>
            </a:r>
          </a:p>
          <a:p>
            <a:endParaRPr lang="en-US" sz="2000" dirty="0"/>
          </a:p>
          <a:p>
            <a:r>
              <a:rPr lang="en-US" sz="2000" dirty="0"/>
              <a:t>After big changes, to ensure new bugs haven't been introduced in the new code.</a:t>
            </a:r>
          </a:p>
          <a:p>
            <a:endParaRPr lang="en-US" sz="2000" dirty="0"/>
          </a:p>
          <a:p>
            <a:r>
              <a:rPr lang="en-US" sz="2000" dirty="0"/>
              <a:t>When a bug occurs, to get instant feedback about what the bug is, where it occurred, and why.</a:t>
            </a:r>
          </a:p>
          <a:p>
            <a:endParaRPr lang="en-US" sz="2000" dirty="0"/>
          </a:p>
          <a:p>
            <a:r>
              <a:rPr lang="en-US" sz="2000" dirty="0"/>
              <a:t>When a bug is suspected, to discover if a bug is the cause.</a:t>
            </a:r>
          </a:p>
          <a:p>
            <a:endParaRPr lang="en-US" sz="2000" dirty="0"/>
          </a:p>
          <a:p>
            <a:r>
              <a:rPr lang="en-US" sz="2000" dirty="0"/>
              <a:t>Before a release, to ensure release is as stable and as bug-free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7870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4365" y="2921169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191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Valgrind</vt:lpstr>
      <vt:lpstr>About Valgrind</vt:lpstr>
      <vt:lpstr>About Valgrind (Cont’d)</vt:lpstr>
      <vt:lpstr>Memcheck</vt:lpstr>
      <vt:lpstr>Installing Valgrind</vt:lpstr>
      <vt:lpstr>Using Valgrind</vt:lpstr>
      <vt:lpstr>Limitations</vt:lpstr>
      <vt:lpstr>When to use Valgrind?</vt:lpstr>
      <vt:lpstr>PowerPoint Presentation</vt:lpstr>
    </vt:vector>
  </TitlesOfParts>
  <Company>United Technologies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Valgrind</dc:title>
  <dc:creator>ArunKumar Bakurupanda</dc:creator>
  <cp:lastModifiedBy>Bakurupanda, Arun Kumar</cp:lastModifiedBy>
  <cp:revision>23</cp:revision>
  <dcterms:created xsi:type="dcterms:W3CDTF">2018-10-03T12:35:56Z</dcterms:created>
  <dcterms:modified xsi:type="dcterms:W3CDTF">2021-10-08T19:17:21Z</dcterms:modified>
</cp:coreProperties>
</file>