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0"/>
  </p:notesMasterIdLst>
  <p:handoutMasterIdLst>
    <p:handoutMasterId r:id="rId21"/>
  </p:handoutMasterIdLst>
  <p:sldIdLst>
    <p:sldId id="345" r:id="rId2"/>
    <p:sldId id="321" r:id="rId3"/>
    <p:sldId id="346" r:id="rId4"/>
    <p:sldId id="347" r:id="rId5"/>
    <p:sldId id="348" r:id="rId6"/>
    <p:sldId id="349" r:id="rId7"/>
    <p:sldId id="350" r:id="rId8"/>
    <p:sldId id="351" r:id="rId9"/>
    <p:sldId id="352" r:id="rId10"/>
    <p:sldId id="356" r:id="rId11"/>
    <p:sldId id="355" r:id="rId12"/>
    <p:sldId id="357" r:id="rId13"/>
    <p:sldId id="358" r:id="rId14"/>
    <p:sldId id="353" r:id="rId15"/>
    <p:sldId id="354" r:id="rId16"/>
    <p:sldId id="359" r:id="rId17"/>
    <p:sldId id="334" r:id="rId18"/>
    <p:sldId id="333" r:id="rId19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D000"/>
    <a:srgbClr val="F5FFC2"/>
    <a:srgbClr val="9BCC00"/>
    <a:srgbClr val="F4FCD8"/>
    <a:srgbClr val="FFFFFF"/>
    <a:srgbClr val="E8FFC8"/>
    <a:srgbClr val="FAF7C8"/>
    <a:srgbClr val="FAF8C8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12" autoAdjust="0"/>
    <p:restoredTop sz="95405" autoAdjust="0"/>
  </p:normalViewPr>
  <p:slideViewPr>
    <p:cSldViewPr>
      <p:cViewPr varScale="1">
        <p:scale>
          <a:sx n="85" d="100"/>
          <a:sy n="85" d="100"/>
        </p:scale>
        <p:origin x="1282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11/15/2013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11/15/2013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444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7930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3765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804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8.png"/><Relationship Id="rId2" Type="http://schemas.openxmlformats.org/officeDocument/2006/relationships/hyperlink" Target="http://html5course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10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student-courses/software-technologies/windows-system-administration/about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>
                <a:effectLst/>
              </a:rPr>
              <a:t>Windows Administration</a:t>
            </a:r>
            <a:endParaRPr lang="en-US" sz="4800" dirty="0">
              <a:effectLst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Course Overview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9099" y="4572000"/>
            <a:ext cx="3853295" cy="533400"/>
          </a:xfrm>
        </p:spPr>
        <p:txBody>
          <a:bodyPr/>
          <a:lstStyle/>
          <a:p>
            <a:r>
              <a:rPr lang="en-US" dirty="0" smtClean="0"/>
              <a:t>Borislav Varadinov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1"/>
          </p:nvPr>
        </p:nvSpPr>
        <p:spPr>
          <a:xfrm rot="21145880">
            <a:off x="236326" y="864803"/>
            <a:ext cx="3810000" cy="369332"/>
          </a:xfrm>
        </p:spPr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2"/>
          </p:nvPr>
        </p:nvSpPr>
        <p:spPr>
          <a:xfrm rot="21145880">
            <a:off x="424798" y="1211879"/>
            <a:ext cx="3810000" cy="3385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academy.telerik.com</a:t>
            </a: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31800" y="5029200"/>
            <a:ext cx="3838864" cy="461665"/>
          </a:xfrm>
        </p:spPr>
        <p:txBody>
          <a:bodyPr/>
          <a:lstStyle/>
          <a:p>
            <a:r>
              <a:rPr lang="en-US" dirty="0" smtClean="0"/>
              <a:t>System Administrator</a:t>
            </a:r>
            <a:endParaRPr lang="en-US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78172" y="5391090"/>
            <a:ext cx="3838864" cy="461665"/>
          </a:xfrm>
        </p:spPr>
        <p:txBody>
          <a:bodyPr/>
          <a:lstStyle/>
          <a:p>
            <a:r>
              <a:rPr lang="en-US" sz="2400" dirty="0">
                <a:solidFill>
                  <a:srgbClr val="EBFFC2"/>
                </a:solidFill>
                <a:effectLst>
                  <a:outerShdw dist="17961" dir="2700000">
                    <a:scrgbClr r="0" g="0" b="0"/>
                  </a:outerShdw>
                </a:effectLst>
                <a:latin typeface="Liberation Sans" pitchFamily="34"/>
              </a:rPr>
              <a:t>bobi@itp.bg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4614" y="4554694"/>
            <a:ext cx="1714500" cy="17145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8014" y="4647712"/>
            <a:ext cx="1714500" cy="17907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300" y="4747426"/>
            <a:ext cx="1714500" cy="1881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038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Company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Offices</a:t>
            </a:r>
            <a:r>
              <a:rPr lang="en-US" sz="2800" dirty="0" smtClean="0"/>
              <a:t>: </a:t>
            </a:r>
          </a:p>
          <a:p>
            <a:pPr lvl="1"/>
            <a:r>
              <a:rPr lang="en-US" sz="2800" dirty="0" smtClean="0"/>
              <a:t>Sofia – HQ and Manufacturing</a:t>
            </a:r>
          </a:p>
          <a:p>
            <a:pPr lvl="1"/>
            <a:r>
              <a:rPr lang="en-US" sz="2800" dirty="0" smtClean="0"/>
              <a:t>Varna – Branch Office and </a:t>
            </a:r>
            <a:r>
              <a:rPr lang="en-US" sz="2800" dirty="0"/>
              <a:t>Manufacturing</a:t>
            </a:r>
            <a:endParaRPr lang="en-US" sz="2800" dirty="0" smtClean="0"/>
          </a:p>
          <a:p>
            <a:pPr lvl="1"/>
            <a:r>
              <a:rPr lang="en-US" sz="2800" dirty="0" smtClean="0"/>
              <a:t>London – </a:t>
            </a:r>
            <a:r>
              <a:rPr lang="en-US" sz="2800" dirty="0"/>
              <a:t>Branch Office </a:t>
            </a:r>
            <a:endParaRPr lang="en-US" sz="2800" dirty="0" smtClean="0"/>
          </a:p>
          <a:p>
            <a:r>
              <a:rPr lang="en-US" sz="2800" dirty="0" smtClean="0"/>
              <a:t>Stores:</a:t>
            </a:r>
          </a:p>
          <a:p>
            <a:pPr lvl="1"/>
            <a:r>
              <a:rPr lang="en-US" sz="2800" dirty="0" smtClean="0"/>
              <a:t>105 Stores</a:t>
            </a:r>
          </a:p>
          <a:p>
            <a:pPr lvl="1"/>
            <a:r>
              <a:rPr lang="en-US" sz="2800" dirty="0" smtClean="0"/>
              <a:t>32 showrooms</a:t>
            </a:r>
            <a:endParaRPr lang="en-US" sz="28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18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Elbow Connector 30"/>
          <p:cNvCxnSpPr>
            <a:stCxn id="5" idx="2"/>
            <a:endCxn id="13" idx="0"/>
          </p:cNvCxnSpPr>
          <p:nvPr/>
        </p:nvCxnSpPr>
        <p:spPr>
          <a:xfrm rot="16200000" flipH="1">
            <a:off x="5942920" y="740908"/>
            <a:ext cx="556533" cy="31895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Departments 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635828" y="1143000"/>
            <a:ext cx="1981200" cy="914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General Manager</a:t>
            </a:r>
            <a:endParaRPr lang="en-US" sz="2000" b="1" dirty="0"/>
          </a:p>
        </p:txBody>
      </p:sp>
      <p:sp>
        <p:nvSpPr>
          <p:cNvPr id="6" name="Rectangle 5"/>
          <p:cNvSpPr/>
          <p:nvPr/>
        </p:nvSpPr>
        <p:spPr>
          <a:xfrm>
            <a:off x="711380" y="2613933"/>
            <a:ext cx="1447800" cy="762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Sales</a:t>
            </a:r>
            <a:endParaRPr lang="en-US" sz="2000" b="1" dirty="0"/>
          </a:p>
        </p:txBody>
      </p:sp>
      <p:sp>
        <p:nvSpPr>
          <p:cNvPr id="10" name="Rectangle 9"/>
          <p:cNvSpPr/>
          <p:nvPr/>
        </p:nvSpPr>
        <p:spPr>
          <a:xfrm>
            <a:off x="2306682" y="2615294"/>
            <a:ext cx="1447800" cy="762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Production</a:t>
            </a:r>
            <a:endParaRPr lang="en-US" sz="2000" b="1" dirty="0"/>
          </a:p>
        </p:txBody>
      </p:sp>
      <p:sp>
        <p:nvSpPr>
          <p:cNvPr id="11" name="Rectangle 10"/>
          <p:cNvSpPr/>
          <p:nvPr/>
        </p:nvSpPr>
        <p:spPr>
          <a:xfrm>
            <a:off x="5497286" y="2612572"/>
            <a:ext cx="1447800" cy="762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Financial</a:t>
            </a:r>
            <a:endParaRPr lang="en-US" sz="2000" b="1" dirty="0"/>
          </a:p>
        </p:txBody>
      </p:sp>
      <p:sp>
        <p:nvSpPr>
          <p:cNvPr id="12" name="Rectangle 11"/>
          <p:cNvSpPr/>
          <p:nvPr/>
        </p:nvSpPr>
        <p:spPr>
          <a:xfrm>
            <a:off x="3901440" y="2607128"/>
            <a:ext cx="1447800" cy="762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R&amp;D</a:t>
            </a:r>
            <a:endParaRPr lang="en-US" sz="2000" b="1" dirty="0"/>
          </a:p>
        </p:txBody>
      </p:sp>
      <p:sp>
        <p:nvSpPr>
          <p:cNvPr id="13" name="Rectangle 12"/>
          <p:cNvSpPr/>
          <p:nvPr/>
        </p:nvSpPr>
        <p:spPr>
          <a:xfrm>
            <a:off x="7092044" y="2613933"/>
            <a:ext cx="1447800" cy="762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IT</a:t>
            </a:r>
            <a:endParaRPr lang="en-US" sz="2000" b="1" dirty="0"/>
          </a:p>
        </p:txBody>
      </p:sp>
      <p:sp>
        <p:nvSpPr>
          <p:cNvPr id="14" name="Rectangle 13"/>
          <p:cNvSpPr/>
          <p:nvPr/>
        </p:nvSpPr>
        <p:spPr>
          <a:xfrm>
            <a:off x="6019800" y="4267200"/>
            <a:ext cx="1447800" cy="762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Technical Support</a:t>
            </a:r>
            <a:endParaRPr lang="en-US" sz="2000" b="1" dirty="0"/>
          </a:p>
        </p:txBody>
      </p:sp>
      <p:sp>
        <p:nvSpPr>
          <p:cNvPr id="15" name="Rectangle 14"/>
          <p:cNvSpPr/>
          <p:nvPr/>
        </p:nvSpPr>
        <p:spPr>
          <a:xfrm>
            <a:off x="7620000" y="4267200"/>
            <a:ext cx="1447800" cy="762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Software</a:t>
            </a:r>
          </a:p>
          <a:p>
            <a:pPr algn="ctr"/>
            <a:r>
              <a:rPr lang="en-US" sz="2000" b="1" dirty="0" smtClean="0"/>
              <a:t>Services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6200" y="4136572"/>
            <a:ext cx="1447800" cy="762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Stores</a:t>
            </a:r>
            <a:endParaRPr lang="en-US" sz="2000" b="1" dirty="0"/>
          </a:p>
        </p:txBody>
      </p:sp>
      <p:sp>
        <p:nvSpPr>
          <p:cNvPr id="17" name="Rectangle 16"/>
          <p:cNvSpPr/>
          <p:nvPr/>
        </p:nvSpPr>
        <p:spPr>
          <a:xfrm>
            <a:off x="1676400" y="4136572"/>
            <a:ext cx="1447800" cy="762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Customer Service</a:t>
            </a:r>
          </a:p>
        </p:txBody>
      </p:sp>
      <p:cxnSp>
        <p:nvCxnSpPr>
          <p:cNvPr id="20" name="Elbow Connector 19"/>
          <p:cNvCxnSpPr>
            <a:stCxn id="5" idx="2"/>
            <a:endCxn id="6" idx="0"/>
          </p:cNvCxnSpPr>
          <p:nvPr/>
        </p:nvCxnSpPr>
        <p:spPr>
          <a:xfrm rot="5400000">
            <a:off x="2752588" y="740092"/>
            <a:ext cx="556533" cy="319114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5" idx="2"/>
            <a:endCxn id="10" idx="0"/>
          </p:cNvCxnSpPr>
          <p:nvPr/>
        </p:nvCxnSpPr>
        <p:spPr>
          <a:xfrm rot="5400000">
            <a:off x="3549558" y="1538424"/>
            <a:ext cx="557894" cy="159584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5" idx="2"/>
            <a:endCxn id="12" idx="0"/>
          </p:cNvCxnSpPr>
          <p:nvPr/>
        </p:nvCxnSpPr>
        <p:spPr>
          <a:xfrm rot="5400000">
            <a:off x="4351020" y="2331720"/>
            <a:ext cx="549728" cy="108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5" idx="2"/>
            <a:endCxn id="11" idx="0"/>
          </p:cNvCxnSpPr>
          <p:nvPr/>
        </p:nvCxnSpPr>
        <p:spPr>
          <a:xfrm rot="16200000" flipH="1">
            <a:off x="5146221" y="1537607"/>
            <a:ext cx="555172" cy="15947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6" idx="2"/>
            <a:endCxn id="16" idx="0"/>
          </p:cNvCxnSpPr>
          <p:nvPr/>
        </p:nvCxnSpPr>
        <p:spPr>
          <a:xfrm rot="5400000">
            <a:off x="737371" y="3438662"/>
            <a:ext cx="760639" cy="63518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6" idx="2"/>
            <a:endCxn id="17" idx="0"/>
          </p:cNvCxnSpPr>
          <p:nvPr/>
        </p:nvCxnSpPr>
        <p:spPr>
          <a:xfrm rot="16200000" flipH="1">
            <a:off x="1537471" y="3273742"/>
            <a:ext cx="760639" cy="9650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13" idx="2"/>
            <a:endCxn id="15" idx="0"/>
          </p:cNvCxnSpPr>
          <p:nvPr/>
        </p:nvCxnSpPr>
        <p:spPr>
          <a:xfrm rot="16200000" flipH="1">
            <a:off x="7634289" y="3557588"/>
            <a:ext cx="891267" cy="5279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13" idx="2"/>
            <a:endCxn id="14" idx="0"/>
          </p:cNvCxnSpPr>
          <p:nvPr/>
        </p:nvCxnSpPr>
        <p:spPr>
          <a:xfrm rot="5400000">
            <a:off x="6834189" y="3285444"/>
            <a:ext cx="891267" cy="107224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5181600" y="5334000"/>
            <a:ext cx="1447800" cy="762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Service Desk</a:t>
            </a:r>
            <a:endParaRPr lang="en-US" sz="2000" b="1" dirty="0"/>
          </a:p>
        </p:txBody>
      </p:sp>
      <p:sp>
        <p:nvSpPr>
          <p:cNvPr id="68" name="Rectangle 67"/>
          <p:cNvSpPr/>
          <p:nvPr/>
        </p:nvSpPr>
        <p:spPr>
          <a:xfrm>
            <a:off x="6781800" y="5334000"/>
            <a:ext cx="1447800" cy="762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Server Support</a:t>
            </a:r>
            <a:endParaRPr lang="en-US" sz="2000" b="1" dirty="0"/>
          </a:p>
        </p:txBody>
      </p:sp>
      <p:cxnSp>
        <p:nvCxnSpPr>
          <p:cNvPr id="69" name="Elbow Connector 68"/>
          <p:cNvCxnSpPr>
            <a:stCxn id="14" idx="2"/>
            <a:endCxn id="67" idx="0"/>
          </p:cNvCxnSpPr>
          <p:nvPr/>
        </p:nvCxnSpPr>
        <p:spPr>
          <a:xfrm rot="5400000">
            <a:off x="6172200" y="4762500"/>
            <a:ext cx="304800" cy="8382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14" idx="2"/>
            <a:endCxn id="68" idx="0"/>
          </p:cNvCxnSpPr>
          <p:nvPr/>
        </p:nvCxnSpPr>
        <p:spPr>
          <a:xfrm rot="16200000" flipH="1">
            <a:off x="6972300" y="4800600"/>
            <a:ext cx="304800" cy="7620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245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Employees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520 shop assistants and warehouse workers</a:t>
            </a:r>
          </a:p>
          <a:p>
            <a:pPr lvl="1"/>
            <a:r>
              <a:rPr lang="en-US" dirty="0" smtClean="0"/>
              <a:t>260 sales consultants</a:t>
            </a:r>
          </a:p>
          <a:p>
            <a:pPr lvl="1"/>
            <a:r>
              <a:rPr lang="en-US" dirty="0" smtClean="0"/>
              <a:t>22 </a:t>
            </a:r>
            <a:r>
              <a:rPr lang="en-US" dirty="0"/>
              <a:t>quality </a:t>
            </a:r>
            <a:r>
              <a:rPr lang="en-US" dirty="0" smtClean="0"/>
              <a:t>analysts</a:t>
            </a:r>
          </a:p>
          <a:p>
            <a:pPr lvl="1"/>
            <a:r>
              <a:rPr lang="en-US" dirty="0" smtClean="0"/>
              <a:t>300 </a:t>
            </a:r>
            <a:r>
              <a:rPr lang="en-US" dirty="0"/>
              <a:t>factory </a:t>
            </a:r>
            <a:r>
              <a:rPr lang="en-US" dirty="0" smtClean="0"/>
              <a:t>workers</a:t>
            </a:r>
          </a:p>
          <a:p>
            <a:pPr lvl="1"/>
            <a:r>
              <a:rPr lang="en-US" dirty="0" smtClean="0"/>
              <a:t>48 R&amp;D engineers</a:t>
            </a:r>
          </a:p>
          <a:p>
            <a:pPr lvl="1"/>
            <a:r>
              <a:rPr lang="en-US" dirty="0" smtClean="0"/>
              <a:t>12 financial accounting specialists</a:t>
            </a:r>
          </a:p>
          <a:p>
            <a:pPr lvl="1"/>
            <a:r>
              <a:rPr lang="en-US" dirty="0" smtClean="0"/>
              <a:t>6 system administrators</a:t>
            </a:r>
          </a:p>
          <a:p>
            <a:pPr lvl="1"/>
            <a:r>
              <a:rPr lang="en-US" dirty="0" smtClean="0"/>
              <a:t>3 software developers</a:t>
            </a:r>
          </a:p>
          <a:p>
            <a:pPr lvl="1"/>
            <a:r>
              <a:rPr lang="en-US" dirty="0" smtClean="0"/>
              <a:t>10 managers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13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Equipment and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09600"/>
            <a:ext cx="8686800" cy="6172200"/>
          </a:xfrm>
        </p:spPr>
        <p:txBody>
          <a:bodyPr/>
          <a:lstStyle/>
          <a:p>
            <a:r>
              <a:rPr lang="en-US" dirty="0"/>
              <a:t>Equipment</a:t>
            </a:r>
            <a:endParaRPr lang="en-US" dirty="0" smtClean="0"/>
          </a:p>
          <a:p>
            <a:pPr lvl="1"/>
            <a:r>
              <a:rPr lang="en-US" dirty="0" smtClean="0"/>
              <a:t>731 workstations </a:t>
            </a:r>
            <a:r>
              <a:rPr lang="en-US" dirty="0"/>
              <a:t>and </a:t>
            </a:r>
            <a:r>
              <a:rPr lang="en-US" dirty="0" smtClean="0"/>
              <a:t>laptops</a:t>
            </a:r>
          </a:p>
          <a:p>
            <a:pPr lvl="1"/>
            <a:r>
              <a:rPr lang="en-US" dirty="0" smtClean="0"/>
              <a:t>320 </a:t>
            </a:r>
            <a:r>
              <a:rPr lang="en-US" dirty="0"/>
              <a:t>p</a:t>
            </a:r>
            <a:r>
              <a:rPr lang="en-US" dirty="0" smtClean="0"/>
              <a:t>rinters</a:t>
            </a:r>
          </a:p>
          <a:p>
            <a:pPr lvl="1"/>
            <a:r>
              <a:rPr lang="en-US" dirty="0" smtClean="0"/>
              <a:t>75 servers (Virtual + Physical)</a:t>
            </a:r>
            <a:endParaRPr lang="en-US" dirty="0"/>
          </a:p>
          <a:p>
            <a:r>
              <a:rPr lang="en-US" dirty="0" smtClean="0"/>
              <a:t>Software</a:t>
            </a:r>
          </a:p>
          <a:p>
            <a:pPr lvl="1"/>
            <a:r>
              <a:rPr lang="en-US" dirty="0" smtClean="0"/>
              <a:t>The Software Services department develops three internal software products:</a:t>
            </a:r>
          </a:p>
          <a:p>
            <a:pPr lvl="2"/>
            <a:r>
              <a:rPr lang="en-US" dirty="0" smtClean="0"/>
              <a:t>Work process software (Desktop Application)</a:t>
            </a:r>
          </a:p>
          <a:p>
            <a:pPr lvl="2"/>
            <a:r>
              <a:rPr lang="en-US" dirty="0" smtClean="0"/>
              <a:t>Online shop (Web Application)</a:t>
            </a:r>
          </a:p>
          <a:p>
            <a:pPr lvl="2"/>
            <a:r>
              <a:rPr lang="en-US" dirty="0" smtClean="0"/>
              <a:t>Intranet Portal </a:t>
            </a:r>
            <a:r>
              <a:rPr lang="en-US" dirty="0"/>
              <a:t>(Web Application)</a:t>
            </a:r>
          </a:p>
          <a:p>
            <a:pPr marL="649288" lvl="2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51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Company Partners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HR Consultancy</a:t>
            </a:r>
          </a:p>
          <a:p>
            <a:pPr lvl="1"/>
            <a:r>
              <a:rPr lang="en-US" smtClean="0"/>
              <a:t>A company </a:t>
            </a:r>
            <a:r>
              <a:rPr lang="en-US" dirty="0" smtClean="0"/>
              <a:t>that provides HR services and outsourcing.</a:t>
            </a:r>
          </a:p>
          <a:p>
            <a:r>
              <a:rPr lang="en-US" dirty="0" smtClean="0"/>
              <a:t>Efficient Energy Solutions</a:t>
            </a:r>
          </a:p>
          <a:p>
            <a:pPr lvl="1"/>
            <a:r>
              <a:rPr lang="en-US" dirty="0" smtClean="0"/>
              <a:t>A company focused on R&amp;D of efficient energy solutions.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224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76200"/>
            <a:ext cx="7162800" cy="838200"/>
          </a:xfrm>
        </p:spPr>
        <p:txBody>
          <a:bodyPr/>
          <a:lstStyle/>
          <a:p>
            <a:r>
              <a:rPr lang="en-US" dirty="0"/>
              <a:t>IT requirements and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09600"/>
            <a:ext cx="8686800" cy="5791200"/>
          </a:xfrm>
        </p:spPr>
        <p:txBody>
          <a:bodyPr/>
          <a:lstStyle/>
          <a:p>
            <a:r>
              <a:rPr lang="en-US" sz="2800" dirty="0" smtClean="0"/>
              <a:t>All employees should have access to company resources based on their departments and roles</a:t>
            </a:r>
          </a:p>
          <a:p>
            <a:r>
              <a:rPr lang="en-US" sz="2800" dirty="0" smtClean="0"/>
              <a:t>All sales consultants should have access </a:t>
            </a:r>
            <a:r>
              <a:rPr lang="en-US" sz="2800" dirty="0"/>
              <a:t>to the corporate network no matter where they </a:t>
            </a:r>
            <a:r>
              <a:rPr lang="en-US" sz="2800" dirty="0" smtClean="0"/>
              <a:t>are</a:t>
            </a:r>
          </a:p>
          <a:p>
            <a:r>
              <a:rPr lang="en-US" sz="2800" dirty="0" smtClean="0"/>
              <a:t>All corporate data should be stored on central and secure location</a:t>
            </a:r>
            <a:endParaRPr lang="bg-BG" sz="2800" dirty="0" smtClean="0"/>
          </a:p>
          <a:p>
            <a:r>
              <a:rPr lang="en-US" sz="2800" dirty="0" smtClean="0"/>
              <a:t>All computers in the shops and showrooms should have the same background with the company logo</a:t>
            </a:r>
          </a:p>
          <a:p>
            <a:r>
              <a:rPr lang="en-US" sz="2800" dirty="0" smtClean="0"/>
              <a:t>All company users should use the nearest printers and file resources</a:t>
            </a:r>
          </a:p>
          <a:p>
            <a:r>
              <a:rPr lang="en-US" sz="2800" dirty="0" smtClean="0"/>
              <a:t>All computers should be compliant with the latest security patches</a:t>
            </a: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3600" dirty="0"/>
          </a:p>
          <a:p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8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 requirements and </a:t>
            </a:r>
            <a:r>
              <a:rPr lang="en-US" dirty="0" smtClean="0"/>
              <a:t>goals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All important data have to be archived on a daily basis</a:t>
            </a:r>
          </a:p>
          <a:p>
            <a:r>
              <a:rPr lang="en-US" sz="2800" dirty="0" smtClean="0"/>
              <a:t>The company private work process software have to be installed on all company workstation and laptops</a:t>
            </a:r>
          </a:p>
          <a:p>
            <a:r>
              <a:rPr lang="en-US" sz="2800" dirty="0" smtClean="0"/>
              <a:t>The company intranet portal have to be a default page for all company workstations and laptops</a:t>
            </a:r>
          </a:p>
          <a:p>
            <a:r>
              <a:rPr lang="en-US" sz="2800" dirty="0"/>
              <a:t>HR Consultancy</a:t>
            </a:r>
            <a:r>
              <a:rPr lang="bg-BG" sz="2800" dirty="0"/>
              <a:t> </a:t>
            </a:r>
            <a:r>
              <a:rPr lang="en-US" sz="2800" dirty="0"/>
              <a:t>should have access to manage employees information in LS&amp;S</a:t>
            </a:r>
          </a:p>
          <a:p>
            <a:r>
              <a:rPr lang="en-US" sz="2800" dirty="0"/>
              <a:t>R&amp;D department have to have access to resources in  Efficient Energy Solutions</a:t>
            </a:r>
          </a:p>
          <a:p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2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Course Overview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115980" y="6400800"/>
            <a:ext cx="2909707" cy="369332"/>
          </a:xfrm>
        </p:spPr>
        <p:txBody>
          <a:bodyPr/>
          <a:lstStyle/>
          <a:p>
            <a:r>
              <a:rPr lang="en-US" dirty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16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"Web Design with HTML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/>
              <a:t>, CSS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 smtClean="0"/>
              <a:t> and JavaScript" course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2" tooltip="&quot;Web Design with HTML 5, CSS 3 and JavaScript&quot; course @ Telerik Academy"/>
              </a:rPr>
              <a:t>html5course.telerik.com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2349" y="5029200"/>
            <a:ext cx="1466851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969616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82100" y="4228275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>
            <a:hlinkClick r:id="rId2" tooltip="&quot;Web Design with HTML 5, CSS 3 and JavaScript&quot; course @ Telerik Academy"/>
          </p:cNvPr>
          <p:cNvPicPr>
            <a:picLocks noChangeAspect="1" noChangeArrowheads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6499" y="1026915"/>
            <a:ext cx="1230302" cy="97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r>
              <a:rPr lang="en-US" dirty="0" smtClean="0"/>
              <a:t>Instructor: Borislav Varadinov</a:t>
            </a:r>
          </a:p>
          <a:p>
            <a:r>
              <a:rPr lang="en-US" dirty="0" smtClean="0"/>
              <a:t>Technical Consultant</a:t>
            </a:r>
          </a:p>
          <a:p>
            <a:pPr lvl="1"/>
            <a:r>
              <a:rPr lang="en-US" dirty="0" smtClean="0"/>
              <a:t>Active Directory</a:t>
            </a:r>
          </a:p>
          <a:p>
            <a:pPr lvl="1"/>
            <a:r>
              <a:rPr lang="en-US" dirty="0" smtClean="0"/>
              <a:t>Windows Infrastructure</a:t>
            </a:r>
          </a:p>
          <a:p>
            <a:r>
              <a:rPr lang="en-US" dirty="0" smtClean="0"/>
              <a:t>Certification:</a:t>
            </a:r>
          </a:p>
          <a:p>
            <a:pPr lvl="1"/>
            <a:r>
              <a:rPr lang="en-US" dirty="0" smtClean="0"/>
              <a:t>MCITP Enterprise Administrator</a:t>
            </a:r>
          </a:p>
          <a:p>
            <a:pPr lvl="1"/>
            <a:r>
              <a:rPr lang="en-US" dirty="0" smtClean="0"/>
              <a:t>MCITP Server Administrator</a:t>
            </a:r>
          </a:p>
          <a:p>
            <a:pPr lvl="1"/>
            <a:r>
              <a:rPr lang="en-US" dirty="0" smtClean="0"/>
              <a:t>MCT</a:t>
            </a:r>
          </a:p>
          <a:p>
            <a:pPr lvl="1"/>
            <a:r>
              <a:rPr lang="en-US" dirty="0" smtClean="0"/>
              <a:t>ITIL Foundation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5" name="Picture 2" descr="http://www.clubriverside.se/wp-content/uploads/2013/01/person_dumm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1066800"/>
            <a:ext cx="2362200" cy="295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Audience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r>
              <a:rPr lang="en-US" dirty="0"/>
              <a:t>Candidates for this course are people who are starting out their career </a:t>
            </a:r>
            <a:r>
              <a:rPr lang="en-US" dirty="0" smtClean="0"/>
              <a:t>as IT specialists and </a:t>
            </a:r>
            <a:r>
              <a:rPr lang="en-US" dirty="0"/>
              <a:t>need the fundamental knowledge </a:t>
            </a:r>
            <a:r>
              <a:rPr lang="en-US" dirty="0" smtClean="0"/>
              <a:t>of Windows Client and Server.</a:t>
            </a:r>
          </a:p>
          <a:p>
            <a:r>
              <a:rPr lang="en-US" dirty="0"/>
              <a:t>This course </a:t>
            </a:r>
            <a:r>
              <a:rPr lang="en-US" dirty="0" smtClean="0"/>
              <a:t>would be useful for: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oftware developers working with </a:t>
            </a:r>
            <a:r>
              <a:rPr lang="en-US" dirty="0" err="1" smtClean="0"/>
              <a:t>.Net</a:t>
            </a:r>
            <a:endParaRPr lang="en-US" dirty="0" smtClean="0"/>
          </a:p>
          <a:p>
            <a:pPr lvl="1"/>
            <a:r>
              <a:rPr lang="en-US" dirty="0" smtClean="0"/>
              <a:t>Junior system administrators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642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Prerequisites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2575" lvl="1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/>
              <a:t>A good fundamental knowledge of general computing </a:t>
            </a:r>
            <a:r>
              <a:rPr lang="en-US" dirty="0" smtClean="0"/>
              <a:t>concepts</a:t>
            </a:r>
          </a:p>
          <a:p>
            <a:pPr marL="282575" lvl="1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/>
              <a:t>A good fundamental knowledge </a:t>
            </a:r>
            <a:r>
              <a:rPr lang="en-US" dirty="0" smtClean="0"/>
              <a:t>of operating systems</a:t>
            </a:r>
          </a:p>
          <a:p>
            <a:pPr marL="282575" lvl="1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/>
              <a:t>Some experience </a:t>
            </a:r>
            <a:r>
              <a:rPr lang="en-US" dirty="0" smtClean="0"/>
              <a:t>with </a:t>
            </a:r>
            <a:r>
              <a:rPr lang="en-US" dirty="0"/>
              <a:t>Windows Client operating systems such as Windows 7 or </a:t>
            </a:r>
            <a:r>
              <a:rPr lang="en-US" dirty="0" smtClean="0"/>
              <a:t>Windows 8</a:t>
            </a:r>
            <a:endParaRPr lang="en-US" dirty="0"/>
          </a:p>
          <a:p>
            <a:pPr marL="282575" lvl="1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Some </a:t>
            </a:r>
            <a:r>
              <a:rPr lang="en-US" dirty="0"/>
              <a:t>experience and </a:t>
            </a:r>
            <a:r>
              <a:rPr lang="en-US" dirty="0" smtClean="0"/>
              <a:t>fundamental knowledge </a:t>
            </a:r>
            <a:r>
              <a:rPr lang="en-US" dirty="0"/>
              <a:t>of </a:t>
            </a:r>
            <a:r>
              <a:rPr lang="en-US" dirty="0" smtClean="0"/>
              <a:t>programing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238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09600"/>
            <a:ext cx="8686800" cy="5791200"/>
          </a:xfrm>
        </p:spPr>
        <p:txBody>
          <a:bodyPr/>
          <a:lstStyle/>
          <a:p>
            <a:r>
              <a:rPr lang="en-US" dirty="0"/>
              <a:t>Module 1 - Installing Windows Client and Server</a:t>
            </a:r>
          </a:p>
          <a:p>
            <a:r>
              <a:rPr lang="en-US" dirty="0"/>
              <a:t>Module 2 - Server Roles and Features</a:t>
            </a:r>
          </a:p>
          <a:p>
            <a:r>
              <a:rPr lang="en-US" dirty="0"/>
              <a:t>Module 3 - Windows Security Model</a:t>
            </a:r>
          </a:p>
          <a:p>
            <a:r>
              <a:rPr lang="en-US" dirty="0"/>
              <a:t>Module 4 - Windows Networking</a:t>
            </a:r>
          </a:p>
          <a:p>
            <a:r>
              <a:rPr lang="en-US" dirty="0"/>
              <a:t>Module 5 - Active Directory Domain </a:t>
            </a:r>
            <a:r>
              <a:rPr lang="en-US" dirty="0" smtClean="0"/>
              <a:t>Services</a:t>
            </a:r>
          </a:p>
          <a:p>
            <a:r>
              <a:rPr lang="en-US" dirty="0"/>
              <a:t>Module 6 - Group </a:t>
            </a:r>
            <a:r>
              <a:rPr lang="en-US" dirty="0" smtClean="0"/>
              <a:t>Policies</a:t>
            </a:r>
          </a:p>
          <a:p>
            <a:r>
              <a:rPr lang="en-US" dirty="0" smtClean="0"/>
              <a:t>Module 7 </a:t>
            </a:r>
            <a:r>
              <a:rPr lang="en-US" dirty="0" smtClean="0"/>
              <a:t>- </a:t>
            </a:r>
            <a:r>
              <a:rPr lang="en-US" dirty="0">
                <a:effectLst/>
              </a:rPr>
              <a:t>Domain Name System (DNS</a:t>
            </a:r>
            <a:r>
              <a:rPr lang="en-US" dirty="0" smtClean="0">
                <a:effectLst/>
              </a:rPr>
              <a:t>)</a:t>
            </a:r>
            <a:endParaRPr lang="en-US" dirty="0" smtClean="0"/>
          </a:p>
          <a:p>
            <a:r>
              <a:rPr lang="en-US" dirty="0" smtClean="0"/>
              <a:t>Module 8 - </a:t>
            </a:r>
            <a:r>
              <a:rPr lang="en-US" dirty="0">
                <a:effectLst/>
              </a:rPr>
              <a:t>Dynamic Host Configuration Protocol (DHCP)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52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Module </a:t>
            </a:r>
            <a:r>
              <a:rPr lang="en-US" dirty="0"/>
              <a:t>9 – Routing and Remote Access</a:t>
            </a:r>
          </a:p>
          <a:p>
            <a:r>
              <a:rPr lang="en-US" dirty="0" smtClean="0"/>
              <a:t>Module 10 - </a:t>
            </a:r>
            <a:r>
              <a:rPr lang="en-US" dirty="0" smtClean="0"/>
              <a:t>File </a:t>
            </a:r>
            <a:r>
              <a:rPr lang="en-US" dirty="0"/>
              <a:t>and Print Services</a:t>
            </a:r>
          </a:p>
          <a:p>
            <a:r>
              <a:rPr lang="en-US" dirty="0"/>
              <a:t>Module </a:t>
            </a:r>
            <a:r>
              <a:rPr lang="en-US" dirty="0" smtClean="0"/>
              <a:t>11 – Automating Windows Installation</a:t>
            </a:r>
          </a:p>
          <a:p>
            <a:r>
              <a:rPr lang="en-US" dirty="0" smtClean="0"/>
              <a:t>Module 12 - </a:t>
            </a:r>
            <a:r>
              <a:rPr lang="en-US" dirty="0" smtClean="0"/>
              <a:t> </a:t>
            </a:r>
            <a:r>
              <a:rPr lang="en-US" dirty="0" smtClean="0"/>
              <a:t>Internet </a:t>
            </a:r>
            <a:r>
              <a:rPr lang="en-US" dirty="0"/>
              <a:t>Information Server (IIS)</a:t>
            </a:r>
          </a:p>
          <a:p>
            <a:r>
              <a:rPr lang="en-US" dirty="0"/>
              <a:t>Module </a:t>
            </a:r>
            <a:r>
              <a:rPr lang="en-US" dirty="0" smtClean="0"/>
              <a:t>13 </a:t>
            </a:r>
            <a:r>
              <a:rPr lang="en-US" dirty="0"/>
              <a:t>- </a:t>
            </a:r>
            <a:r>
              <a:rPr lang="en-US" dirty="0" smtClean="0"/>
              <a:t>Remote </a:t>
            </a:r>
            <a:r>
              <a:rPr lang="en-US" dirty="0"/>
              <a:t>Desktop Services (RDS)</a:t>
            </a:r>
          </a:p>
          <a:p>
            <a:r>
              <a:rPr lang="en-US" dirty="0"/>
              <a:t>Module </a:t>
            </a:r>
            <a:r>
              <a:rPr lang="en-US" dirty="0" smtClean="0"/>
              <a:t>14 </a:t>
            </a:r>
            <a:r>
              <a:rPr lang="en-US" dirty="0"/>
              <a:t>- </a:t>
            </a:r>
            <a:r>
              <a:rPr lang="en-US" dirty="0" smtClean="0"/>
              <a:t>Hyper-V</a:t>
            </a:r>
            <a:endParaRPr lang="en-US" dirty="0"/>
          </a:p>
          <a:p>
            <a:r>
              <a:rPr lang="en-US" dirty="0"/>
              <a:t>Module </a:t>
            </a:r>
            <a:r>
              <a:rPr lang="en-US" dirty="0" smtClean="0"/>
              <a:t>15 </a:t>
            </a:r>
            <a:r>
              <a:rPr lang="en-US" dirty="0"/>
              <a:t>- </a:t>
            </a:r>
            <a:r>
              <a:rPr lang="en-US" dirty="0" smtClean="0"/>
              <a:t>Patching </a:t>
            </a:r>
            <a:r>
              <a:rPr lang="en-US" dirty="0"/>
              <a:t>and Security </a:t>
            </a:r>
            <a:r>
              <a:rPr lang="en-US" dirty="0" smtClean="0"/>
              <a:t>management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99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 </a:t>
            </a:r>
            <a:r>
              <a:rPr lang="en-US" dirty="0"/>
              <a:t>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Module </a:t>
            </a:r>
            <a:r>
              <a:rPr lang="en-US" dirty="0" smtClean="0"/>
              <a:t>16 </a:t>
            </a:r>
            <a:r>
              <a:rPr lang="en-US" dirty="0"/>
              <a:t>- </a:t>
            </a:r>
            <a:r>
              <a:rPr lang="en-US" dirty="0" smtClean="0"/>
              <a:t>Backup</a:t>
            </a:r>
          </a:p>
          <a:p>
            <a:r>
              <a:rPr lang="en-US" dirty="0" smtClean="0"/>
              <a:t>Module 17 </a:t>
            </a:r>
            <a:r>
              <a:rPr lang="en-US" dirty="0"/>
              <a:t>- Monitoring server </a:t>
            </a:r>
            <a:r>
              <a:rPr lang="en-US" dirty="0" smtClean="0"/>
              <a:t>performance</a:t>
            </a:r>
            <a:endParaRPr lang="en-US" dirty="0" smtClean="0"/>
          </a:p>
          <a:p>
            <a:r>
              <a:rPr lang="en-US" dirty="0" smtClean="0"/>
              <a:t>Module 18 </a:t>
            </a:r>
            <a:r>
              <a:rPr lang="en-US" dirty="0"/>
              <a:t>- Automating </a:t>
            </a:r>
            <a:r>
              <a:rPr lang="en-US" dirty="0" smtClean="0"/>
              <a:t>Administration</a:t>
            </a:r>
          </a:p>
          <a:p>
            <a:r>
              <a:rPr lang="en-US" dirty="0"/>
              <a:t>Module </a:t>
            </a:r>
            <a:r>
              <a:rPr lang="en-US" dirty="0" smtClean="0"/>
              <a:t>19 </a:t>
            </a:r>
            <a:r>
              <a:rPr lang="en-US" dirty="0" smtClean="0"/>
              <a:t>– How to organize </a:t>
            </a:r>
            <a:r>
              <a:rPr lang="en-US" dirty="0"/>
              <a:t>your support model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37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Materials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Сайт на курса</a:t>
            </a:r>
            <a:endParaRPr lang="en-US" dirty="0" smtClean="0"/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academy.telerik.com/student-courses/software-technologies/windows-system-administration/about</a:t>
            </a:r>
            <a:endParaRPr lang="en-US" dirty="0" smtClean="0"/>
          </a:p>
          <a:p>
            <a:r>
              <a:rPr lang="bg-BG" dirty="0" smtClean="0"/>
              <a:t>Оценяване</a:t>
            </a:r>
          </a:p>
          <a:p>
            <a:pPr lvl="1"/>
            <a:r>
              <a:rPr lang="bg-BG" dirty="0"/>
              <a:t>Д</a:t>
            </a:r>
            <a:r>
              <a:rPr lang="bg-BG" dirty="0" smtClean="0"/>
              <a:t>омашни задания</a:t>
            </a:r>
            <a:r>
              <a:rPr lang="en-US" dirty="0" smtClean="0"/>
              <a:t> = 20 %</a:t>
            </a:r>
            <a:endParaRPr lang="bg-BG" dirty="0" smtClean="0"/>
          </a:p>
          <a:p>
            <a:pPr lvl="1"/>
            <a:r>
              <a:rPr lang="ru-RU" dirty="0" smtClean="0"/>
              <a:t>Участие </a:t>
            </a:r>
            <a:r>
              <a:rPr lang="ru-RU" dirty="0"/>
              <a:t>във форума на </a:t>
            </a:r>
            <a:r>
              <a:rPr lang="ru-RU" dirty="0" smtClean="0"/>
              <a:t>курса</a:t>
            </a:r>
            <a:r>
              <a:rPr lang="en-US" dirty="0" smtClean="0"/>
              <a:t> = 10 </a:t>
            </a:r>
            <a:r>
              <a:rPr lang="en-US" dirty="0" smtClean="0"/>
              <a:t>% (</a:t>
            </a:r>
            <a:r>
              <a:rPr lang="bg-BG" smtClean="0"/>
              <a:t>Бонус)</a:t>
            </a:r>
            <a:endParaRPr lang="ru-RU" dirty="0" smtClean="0"/>
          </a:p>
          <a:p>
            <a:pPr lvl="1"/>
            <a:r>
              <a:rPr lang="bg-BG" dirty="0" smtClean="0">
                <a:effectLst/>
              </a:rPr>
              <a:t>Практически проект</a:t>
            </a:r>
            <a:r>
              <a:rPr lang="en-US" dirty="0" smtClean="0">
                <a:effectLst/>
              </a:rPr>
              <a:t> = 30 %</a:t>
            </a:r>
            <a:endParaRPr lang="bg-BG" dirty="0">
              <a:effectLst/>
            </a:endParaRPr>
          </a:p>
          <a:p>
            <a:pPr lvl="1"/>
            <a:r>
              <a:rPr lang="bg-BG" dirty="0" smtClean="0"/>
              <a:t>Тест</a:t>
            </a:r>
            <a:r>
              <a:rPr lang="en-US" dirty="0" smtClean="0"/>
              <a:t> = 50 %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8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Scenario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Company</a:t>
            </a:r>
          </a:p>
          <a:p>
            <a:pPr lvl="1"/>
            <a:r>
              <a:rPr lang="en-US" dirty="0"/>
              <a:t>Name: Lighting Solutions and </a:t>
            </a:r>
            <a:r>
              <a:rPr lang="en-US" dirty="0" smtClean="0"/>
              <a:t>Services (LS&amp;S)</a:t>
            </a:r>
          </a:p>
          <a:p>
            <a:pPr lvl="1"/>
            <a:r>
              <a:rPr lang="en-US" dirty="0"/>
              <a:t>Company Profile</a:t>
            </a:r>
            <a:r>
              <a:rPr lang="en-US" dirty="0" smtClean="0"/>
              <a:t>: </a:t>
            </a:r>
          </a:p>
          <a:p>
            <a:pPr lvl="2"/>
            <a:r>
              <a:rPr lang="en-US" sz="2400" dirty="0"/>
              <a:t>LS&amp;S is a diversified global manufacturing and technology company that provides a wide range of products and services in the lighting market</a:t>
            </a:r>
            <a:r>
              <a:rPr lang="en-US" sz="2400" dirty="0" smtClean="0"/>
              <a:t>.</a:t>
            </a:r>
          </a:p>
          <a:p>
            <a:pPr lvl="2"/>
            <a:r>
              <a:rPr lang="en-US" sz="2400" dirty="0"/>
              <a:t>LS&amp;S </a:t>
            </a:r>
            <a:r>
              <a:rPr lang="en-US" sz="2400" dirty="0" smtClean="0"/>
              <a:t>also </a:t>
            </a:r>
            <a:r>
              <a:rPr lang="en-US" sz="2400" dirty="0"/>
              <a:t>manufactures innovative, high quality moving lights and digital lighting products for the professional entertainment &amp; leisure.</a:t>
            </a:r>
            <a:r>
              <a:rPr lang="en-US" dirty="0" smtClean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12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2295</TotalTime>
  <Words>712</Words>
  <Application>Microsoft Office PowerPoint</Application>
  <PresentationFormat>On-screen Show (4:3)</PresentationFormat>
  <Paragraphs>158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Calibri</vt:lpstr>
      <vt:lpstr>Cambria</vt:lpstr>
      <vt:lpstr>Consolas</vt:lpstr>
      <vt:lpstr>Corbel</vt:lpstr>
      <vt:lpstr>Liberation Sans</vt:lpstr>
      <vt:lpstr>Wingdings 2</vt:lpstr>
      <vt:lpstr>Telerik Academy</vt:lpstr>
      <vt:lpstr>Windows Administration</vt:lpstr>
      <vt:lpstr>Hello</vt:lpstr>
      <vt:lpstr>Course Audience</vt:lpstr>
      <vt:lpstr>Course Prerequisites</vt:lpstr>
      <vt:lpstr>Modules</vt:lpstr>
      <vt:lpstr>Modules (cont.)</vt:lpstr>
      <vt:lpstr>Modules (cont.)</vt:lpstr>
      <vt:lpstr>Course Materials</vt:lpstr>
      <vt:lpstr>Course Scenario</vt:lpstr>
      <vt:lpstr>Company Overview</vt:lpstr>
      <vt:lpstr>Departments Structure</vt:lpstr>
      <vt:lpstr>Employees</vt:lpstr>
      <vt:lpstr>Equipment and Software</vt:lpstr>
      <vt:lpstr>Company Partners</vt:lpstr>
      <vt:lpstr>IT requirements and goals</vt:lpstr>
      <vt:lpstr>IT requirements and goals (cont.)</vt:lpstr>
      <vt:lpstr>Course Overview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Systems - Windows Directory Structure</dc:title>
  <dc:subject>Telerik Software Academy</dc:subject>
  <dc:creator>borislav.varadinov@hp.com</dc:creator>
  <cp:keywords>telerik software academy, free courses for developers</cp:keywords>
  <cp:lastModifiedBy>Borislav Varadinov</cp:lastModifiedBy>
  <cp:revision>514</cp:revision>
  <dcterms:created xsi:type="dcterms:W3CDTF">2007-12-08T16:03:35Z</dcterms:created>
  <dcterms:modified xsi:type="dcterms:W3CDTF">2013-11-15T09:58:39Z</dcterms:modified>
  <cp:category>Operating Systems; Windows; Server;</cp:category>
</cp:coreProperties>
</file>