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345" r:id="rId2"/>
    <p:sldId id="321" r:id="rId3"/>
    <p:sldId id="346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74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34" r:id="rId28"/>
    <p:sldId id="333" r:id="rId29"/>
    <p:sldId id="375" r:id="rId3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D000"/>
    <a:srgbClr val="F5FFC2"/>
    <a:srgbClr val="9BCC00"/>
    <a:srgbClr val="F4FCD8"/>
    <a:srgbClr val="FFFFFF"/>
    <a:srgbClr val="E8FFC8"/>
    <a:srgbClr val="FAF7C8"/>
    <a:srgbClr val="FAF8C8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78646" autoAdjust="0"/>
  </p:normalViewPr>
  <p:slideViewPr>
    <p:cSldViewPr>
      <p:cViewPr varScale="1">
        <p:scale>
          <a:sx n="70" d="100"/>
          <a:sy n="70" d="100"/>
        </p:scale>
        <p:origin x="117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us/download/details.aspx?id=11093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44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5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A client operating system is generally a single user operating system where only one user can be actively using the computer at any one time.</a:t>
            </a:r>
          </a:p>
          <a:p>
            <a:pPr lvl="1"/>
            <a:r>
              <a:rPr lang="en-US" dirty="0" smtClean="0"/>
              <a:t>It is designed for desktops </a:t>
            </a:r>
            <a:r>
              <a:rPr lang="en-US" dirty="0" err="1" smtClean="0"/>
              <a:t>coputer</a:t>
            </a:r>
            <a:r>
              <a:rPr lang="en-US" dirty="0" smtClean="0"/>
              <a:t> or portable devices. </a:t>
            </a:r>
          </a:p>
          <a:p>
            <a:endParaRPr lang="en-US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server operating system is a multi-user operating system where it is optimized for multiple user access at the same time sharing all of the resources.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4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5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http://www.microsoft.com/en-us/download/details.aspx?id=11093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57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fontAlgn="ctr"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effectLst/>
              </a:rPr>
              <a:t>Fixed disks</a:t>
            </a:r>
          </a:p>
          <a:p>
            <a:pPr lvl="2" fontAlgn="ctr"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effectLst/>
              </a:rPr>
              <a:t>Larger (slower to deploy)</a:t>
            </a:r>
          </a:p>
          <a:p>
            <a:pPr lvl="2" fontAlgn="ctr"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effectLst/>
              </a:rPr>
              <a:t>Recommended for production systems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effectLst/>
              </a:rPr>
              <a:t>Dynamically expanding disks</a:t>
            </a:r>
          </a:p>
          <a:p>
            <a:pPr lvl="2" fontAlgn="ctr"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effectLst/>
              </a:rPr>
              <a:t>Grow as data is added</a:t>
            </a:r>
          </a:p>
          <a:p>
            <a:pPr lvl="2" fontAlgn="ctr"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effectLst/>
              </a:rPr>
              <a:t>Smaller (faster to deploy)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59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vdisk</a:t>
            </a:r>
            <a:r>
              <a:rPr lang="en-US" dirty="0" smtClean="0"/>
              <a:t> file=”D:\Win2008.vhd” type=expandable maximum=</a:t>
            </a:r>
            <a:r>
              <a:rPr lang="en-US" dirty="0" err="1" smtClean="0"/>
              <a:t>maxsizeInMegabyte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vdisk</a:t>
            </a:r>
            <a:r>
              <a:rPr lang="en-US" dirty="0" smtClean="0"/>
              <a:t> </a:t>
            </a:r>
            <a:r>
              <a:rPr lang="en-US" smtClean="0"/>
              <a:t>file=”D:\</a:t>
            </a:r>
            <a:r>
              <a:rPr lang="en-US" dirty="0" smtClean="0"/>
              <a:t>Win2008” </a:t>
            </a:r>
          </a:p>
          <a:p>
            <a:r>
              <a:rPr lang="en-US" dirty="0" smtClean="0"/>
              <a:t>attach </a:t>
            </a:r>
            <a:r>
              <a:rPr lang="en-US" dirty="0" err="1" smtClean="0"/>
              <a:t>vdisk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728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microsoft.com/download/F/C/6/FC6006B5-866E-42C1-88F8-9AC4B8BC610D/WS%20Brand%20Pages%20-%20Editions%20Comparison%20Guide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Windows</a:t>
            </a:r>
            <a:r>
              <a:rPr lang="bg-BG" sz="4800" dirty="0" smtClean="0"/>
              <a:t> </a:t>
            </a:r>
            <a:r>
              <a:rPr lang="en-US" sz="4800" dirty="0" smtClean="0"/>
              <a:t>Administration</a:t>
            </a:r>
            <a:r>
              <a:rPr lang="bg-BG" sz="4800" dirty="0" smtClean="0"/>
              <a:t>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Installing Windows Client and Server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Borislav Varadinov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 rot="21145880">
            <a:off x="360590" y="1270200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 rot="21145880">
            <a:off x="436790" y="1555891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System Administrator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172" y="5391090"/>
            <a:ext cx="3838864" cy="461665"/>
          </a:xfrm>
        </p:spPr>
        <p:txBody>
          <a:bodyPr/>
          <a:lstStyle/>
          <a:p>
            <a:r>
              <a:rPr lang="en-US" sz="2400" dirty="0">
                <a:solidFill>
                  <a:srgbClr val="EBFFC2"/>
                </a:solidFill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</a:rPr>
              <a:t>bobi@itp.bg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593" y="4470346"/>
            <a:ext cx="1500813" cy="1841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033" y="4473007"/>
            <a:ext cx="1604396" cy="18414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56" y="4338858"/>
            <a:ext cx="1539944" cy="184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is Server Core?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sz="2800" dirty="0">
                <a:effectLst/>
              </a:rPr>
              <a:t>Server Core is a special installation option of Windows Server OS with minimal GUI</a:t>
            </a:r>
          </a:p>
          <a:p>
            <a:pPr lvl="1" fontAlgn="ctr"/>
            <a:r>
              <a:rPr lang="en-US" sz="2800" dirty="0">
                <a:effectLst/>
              </a:rPr>
              <a:t>It was introduces for </a:t>
            </a:r>
            <a:r>
              <a:rPr lang="en-US" sz="2800" dirty="0" smtClean="0">
                <a:effectLst/>
              </a:rPr>
              <a:t>first </a:t>
            </a:r>
            <a:r>
              <a:rPr lang="en-US" sz="2800" dirty="0">
                <a:effectLst/>
              </a:rPr>
              <a:t>time in Windows Server 2008 </a:t>
            </a:r>
          </a:p>
          <a:p>
            <a:pPr lvl="1" fontAlgn="ctr"/>
            <a:r>
              <a:rPr lang="en-US" sz="2800" dirty="0">
                <a:effectLst/>
              </a:rPr>
              <a:t>In Windows Server 2012, Server Core became a feature that can be added or removed without completely reinstalling the operating </a:t>
            </a:r>
            <a:r>
              <a:rPr lang="en-US" sz="2800" dirty="0" smtClean="0">
                <a:effectLst/>
              </a:rPr>
              <a:t>system</a:t>
            </a:r>
            <a:endParaRPr lang="en-US" sz="2800" dirty="0">
              <a:effectLst/>
            </a:endParaRPr>
          </a:p>
          <a:p>
            <a:pPr lvl="1" fontAlgn="ctr"/>
            <a:r>
              <a:rPr lang="en-US" sz="2800" dirty="0">
                <a:effectLst/>
              </a:rPr>
              <a:t>In Windows Server 2012, Microsoft also introduced a new configuration option called Minimal Server Interface.</a:t>
            </a:r>
          </a:p>
          <a:p>
            <a:pPr fontAlgn="ctr"/>
            <a:r>
              <a:rPr lang="en-US" sz="2800" dirty="0">
                <a:effectLst/>
              </a:rPr>
              <a:t>Where is the core version of the client OS?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ffectLst/>
              </a:rPr>
              <a:t>Benefits of </a:t>
            </a:r>
            <a:r>
              <a:rPr lang="en-US" sz="3600" dirty="0">
                <a:effectLst/>
              </a:rPr>
              <a:t>using </a:t>
            </a:r>
            <a:r>
              <a:rPr lang="en-US" sz="3600" dirty="0" smtClean="0">
                <a:effectLst/>
              </a:rPr>
              <a:t>Server </a:t>
            </a:r>
            <a:r>
              <a:rPr lang="en-US" sz="3600" dirty="0">
                <a:effectLst/>
              </a:rPr>
              <a:t>C</a:t>
            </a:r>
            <a:r>
              <a:rPr lang="en-US" sz="3600" dirty="0" smtClean="0">
                <a:effectLst/>
              </a:rPr>
              <a:t>ore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system resource overhead</a:t>
            </a:r>
          </a:p>
          <a:p>
            <a:r>
              <a:rPr lang="en-US" dirty="0"/>
              <a:t>Reduce attack surface</a:t>
            </a:r>
          </a:p>
          <a:p>
            <a:r>
              <a:rPr lang="en-US" dirty="0"/>
              <a:t>Reduce requirements for support and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956479"/>
            <a:ext cx="4953000" cy="37219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2511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Initial Configuration Tasks </a:t>
            </a:r>
            <a:r>
              <a:rPr lang="en-US" sz="3600" dirty="0" smtClean="0">
                <a:effectLst/>
              </a:rPr>
              <a:t>Wizard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>
                <a:effectLst/>
              </a:rPr>
              <a:t>Activate Windows</a:t>
            </a:r>
          </a:p>
          <a:p>
            <a:pPr fontAlgn="ctr"/>
            <a:r>
              <a:rPr lang="en-US" dirty="0">
                <a:effectLst/>
              </a:rPr>
              <a:t>Set time zone</a:t>
            </a:r>
          </a:p>
          <a:p>
            <a:pPr fontAlgn="ctr"/>
            <a:r>
              <a:rPr lang="en-US" dirty="0">
                <a:effectLst/>
              </a:rPr>
              <a:t>Configure computer </a:t>
            </a:r>
            <a:r>
              <a:rPr lang="en-US" dirty="0" smtClean="0">
                <a:effectLst/>
              </a:rPr>
              <a:t>name and networking</a:t>
            </a:r>
            <a:endParaRPr lang="en-US" dirty="0">
              <a:effectLst/>
            </a:endParaRPr>
          </a:p>
          <a:p>
            <a:pPr fontAlgn="ctr"/>
            <a:r>
              <a:rPr lang="en-US" dirty="0">
                <a:effectLst/>
              </a:rPr>
              <a:t>Update windows</a:t>
            </a:r>
          </a:p>
          <a:p>
            <a:pPr fontAlgn="ctr"/>
            <a:r>
              <a:rPr lang="en-US" dirty="0">
                <a:effectLst/>
              </a:rPr>
              <a:t>Enable Remote Desktop</a:t>
            </a:r>
          </a:p>
          <a:p>
            <a:pPr lvl="1" fontAlgn="ctr"/>
            <a:r>
              <a:rPr lang="en-US" sz="3200" dirty="0">
                <a:effectLst/>
              </a:rPr>
              <a:t>Allows administrator users on the network to connect to and manage the </a:t>
            </a:r>
            <a:r>
              <a:rPr lang="en-US" sz="3200" dirty="0" smtClean="0">
                <a:effectLst/>
              </a:rPr>
              <a:t>server</a:t>
            </a:r>
            <a:r>
              <a:rPr lang="en-US" sz="3200" dirty="0">
                <a:effectLst/>
              </a:rPr>
              <a:t> </a:t>
            </a:r>
            <a:r>
              <a:rPr lang="en-US" sz="3200" dirty="0" smtClean="0">
                <a:effectLst/>
              </a:rPr>
              <a:t>remotely </a:t>
            </a:r>
            <a:endParaRPr lang="en-US" sz="3200" dirty="0">
              <a:effectLst/>
            </a:endParaRPr>
          </a:p>
          <a:p>
            <a:pPr fontAlgn="ctr"/>
            <a:r>
              <a:rPr lang="en-US" dirty="0">
                <a:effectLst/>
              </a:rPr>
              <a:t>Configure Windows Firewall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8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Initial Configuration Tasks </a:t>
            </a:r>
            <a:r>
              <a:rPr lang="en-US" sz="3600" dirty="0" smtClean="0">
                <a:effectLst/>
              </a:rPr>
              <a:t>Wizard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57943"/>
            <a:ext cx="7635525" cy="556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899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Disk and Partition Management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Disk Management</a:t>
            </a:r>
          </a:p>
          <a:p>
            <a:pPr lvl="1"/>
            <a:r>
              <a:rPr lang="en-US" dirty="0" smtClean="0"/>
              <a:t>Create Partitions</a:t>
            </a:r>
          </a:p>
          <a:p>
            <a:pPr lvl="1"/>
            <a:r>
              <a:rPr lang="en-US" dirty="0" smtClean="0"/>
              <a:t>Format Partitions</a:t>
            </a:r>
          </a:p>
          <a:p>
            <a:r>
              <a:rPr lang="en-US" dirty="0"/>
              <a:t>Disk Management Command Line Utility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Diskpart.exe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5573405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SzPct val="90000"/>
              <a:buFont typeface="Wingdings" pitchFamily="2" charset="2"/>
              <a:buChar char="v"/>
              <a:defRPr/>
            </a:pPr>
            <a:r>
              <a:rPr lang="en-US" sz="2400" b="1" i="1" dirty="0" smtClean="0"/>
              <a:t>For detailed explanation of Windows Drive Partitioning</a:t>
            </a:r>
            <a:r>
              <a:rPr lang="bg-BG" sz="2400" b="1" i="1" dirty="0" smtClean="0"/>
              <a:t>, </a:t>
            </a:r>
            <a:r>
              <a:rPr lang="en-US" sz="2400" b="1" i="1" dirty="0" smtClean="0"/>
              <a:t>Basic disks and Dynamic disks, please refer to the OS Course.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07110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is a Virtual Hard Disk</a:t>
            </a:r>
            <a:r>
              <a:rPr lang="en-US" dirty="0" smtClean="0">
                <a:effectLst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VHD/VHDX</a:t>
            </a:r>
          </a:p>
          <a:p>
            <a:pPr lvl="1"/>
            <a:r>
              <a:rPr lang="en-US" dirty="0" smtClean="0"/>
              <a:t>VHD </a:t>
            </a:r>
            <a:r>
              <a:rPr lang="en-US" dirty="0"/>
              <a:t>and VHDX are a file format </a:t>
            </a:r>
            <a:r>
              <a:rPr lang="en-US" dirty="0" smtClean="0"/>
              <a:t>which represents </a:t>
            </a:r>
            <a:r>
              <a:rPr lang="en-US" dirty="0"/>
              <a:t>a virtual hard disk </a:t>
            </a:r>
            <a:r>
              <a:rPr lang="en-US" dirty="0" smtClean="0"/>
              <a:t>drive</a:t>
            </a:r>
          </a:p>
          <a:p>
            <a:endParaRPr lang="en-US" dirty="0" smtClean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Three </a:t>
            </a:r>
            <a:r>
              <a:rPr lang="en-US" dirty="0">
                <a:effectLst/>
              </a:rPr>
              <a:t>types of VHD disks: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effectLst/>
              </a:rPr>
              <a:t>Fixed </a:t>
            </a:r>
            <a:r>
              <a:rPr lang="en-US" sz="2800" dirty="0">
                <a:effectLst/>
              </a:rPr>
              <a:t>d</a:t>
            </a:r>
            <a:r>
              <a:rPr lang="en-US" sz="2800" dirty="0" smtClean="0">
                <a:effectLst/>
              </a:rPr>
              <a:t>isks</a:t>
            </a:r>
            <a:endParaRPr lang="en-US" sz="2800" dirty="0">
              <a:effectLst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effectLst/>
              </a:rPr>
              <a:t>Dynamically expanding </a:t>
            </a:r>
            <a:r>
              <a:rPr lang="en-US" sz="2800" dirty="0">
                <a:effectLst/>
              </a:rPr>
              <a:t>disks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effectLst/>
              </a:rPr>
              <a:t>Differencing </a:t>
            </a:r>
            <a:r>
              <a:rPr lang="en-US" sz="2800" dirty="0">
                <a:effectLst/>
              </a:rPr>
              <a:t>disks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98" b="96951" l="10000" r="9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0" y="2613974"/>
            <a:ext cx="3162300" cy="230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4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Working with VHD/VHDX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>
                <a:effectLst/>
              </a:rPr>
              <a:t>Create</a:t>
            </a:r>
          </a:p>
          <a:p>
            <a:pPr fontAlgn="ctr"/>
            <a:r>
              <a:rPr lang="en-US" dirty="0" smtClean="0">
                <a:effectLst/>
              </a:rPr>
              <a:t>Attach</a:t>
            </a:r>
          </a:p>
          <a:p>
            <a:pPr fontAlgn="ctr"/>
            <a:r>
              <a:rPr lang="en-US" dirty="0">
                <a:effectLst/>
              </a:rPr>
              <a:t>Install Windows on VHD</a:t>
            </a:r>
          </a:p>
          <a:p>
            <a:pPr fontAlgn="ctr"/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4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is a Service?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A </a:t>
            </a:r>
            <a:r>
              <a:rPr lang="en-US" dirty="0">
                <a:effectLst/>
              </a:rPr>
              <a:t>Service is a long running computer program that operates in the </a:t>
            </a:r>
            <a:r>
              <a:rPr lang="en-US" dirty="0" smtClean="0">
                <a:effectLst/>
              </a:rPr>
              <a:t>background</a:t>
            </a:r>
          </a:p>
          <a:p>
            <a:pPr lvl="1" fontAlgn="ctr">
              <a:spcAft>
                <a:spcPts val="0"/>
              </a:spcAft>
            </a:pPr>
            <a:r>
              <a:rPr lang="en-US" sz="2800" dirty="0" smtClean="0">
                <a:effectLst/>
              </a:rPr>
              <a:t>Provides </a:t>
            </a:r>
            <a:r>
              <a:rPr lang="en-US" sz="2800" dirty="0">
                <a:effectLst/>
              </a:rPr>
              <a:t>specific function that is designed to require no user </a:t>
            </a:r>
            <a:r>
              <a:rPr lang="en-US" sz="2800" dirty="0" smtClean="0">
                <a:effectLst/>
              </a:rPr>
              <a:t>intervention</a:t>
            </a:r>
            <a:endParaRPr lang="en-US" sz="2800" dirty="0">
              <a:effectLst/>
            </a:endParaRPr>
          </a:p>
          <a:p>
            <a:pPr lvl="1" fontAlgn="ctr">
              <a:spcAft>
                <a:spcPts val="0"/>
              </a:spcAft>
            </a:pPr>
            <a:r>
              <a:rPr lang="en-US" sz="2800" dirty="0" smtClean="0">
                <a:effectLst/>
              </a:rPr>
              <a:t>Similar </a:t>
            </a:r>
            <a:r>
              <a:rPr lang="en-US" sz="2800" dirty="0">
                <a:effectLst/>
              </a:rPr>
              <a:t>in concept to a Unix </a:t>
            </a:r>
            <a:r>
              <a:rPr lang="en-US" sz="2800" dirty="0" smtClean="0">
                <a:effectLst/>
              </a:rPr>
              <a:t>daemon</a:t>
            </a:r>
            <a:endParaRPr lang="en-US" sz="2800" dirty="0">
              <a:effectLst/>
            </a:endParaRPr>
          </a:p>
          <a:p>
            <a:pPr lvl="1" fontAlgn="ctr">
              <a:spcAft>
                <a:spcPts val="0"/>
              </a:spcAft>
            </a:pPr>
            <a:r>
              <a:rPr lang="en-US" sz="2800" dirty="0" smtClean="0">
                <a:effectLst/>
              </a:rPr>
              <a:t>Can be </a:t>
            </a:r>
            <a:r>
              <a:rPr lang="en-US" sz="2800" dirty="0">
                <a:effectLst/>
              </a:rPr>
              <a:t>configured to start when the operating system is </a:t>
            </a:r>
            <a:r>
              <a:rPr lang="en-US" sz="2800" dirty="0" smtClean="0">
                <a:effectLst/>
              </a:rPr>
              <a:t>started</a:t>
            </a:r>
          </a:p>
          <a:p>
            <a:pPr fontAlgn="ctr"/>
            <a:r>
              <a:rPr lang="en-US" dirty="0">
                <a:effectLst/>
              </a:rPr>
              <a:t>Example of services:</a:t>
            </a:r>
          </a:p>
          <a:p>
            <a:pPr lvl="1" fontAlgn="ctr">
              <a:spcAft>
                <a:spcPts val="0"/>
              </a:spcAft>
            </a:pPr>
            <a:r>
              <a:rPr lang="en-US" sz="2800" dirty="0">
                <a:effectLst/>
              </a:rPr>
              <a:t>Task Scheduler / FTP Publishing Service</a:t>
            </a:r>
          </a:p>
          <a:p>
            <a:pPr lvl="1" fontAlgn="ctr">
              <a:spcAft>
                <a:spcPts val="0"/>
              </a:spcAft>
            </a:pPr>
            <a:r>
              <a:rPr lang="en-US" sz="2800" dirty="0">
                <a:effectLst/>
              </a:rPr>
              <a:t>My </a:t>
            </a:r>
            <a:r>
              <a:rPr lang="en-US" sz="2800" dirty="0" smtClean="0">
                <a:effectLst/>
              </a:rPr>
              <a:t>custom </a:t>
            </a:r>
            <a:r>
              <a:rPr lang="en-US" sz="2800" dirty="0">
                <a:effectLst/>
              </a:rPr>
              <a:t>WEB Server</a:t>
            </a:r>
          </a:p>
          <a:p>
            <a:pPr lvl="1" fontAlgn="ctr">
              <a:spcAft>
                <a:spcPts val="0"/>
              </a:spcAft>
            </a:pPr>
            <a:endParaRPr lang="en-US" sz="2800" dirty="0" smtClean="0">
              <a:effectLst/>
            </a:endParaRPr>
          </a:p>
          <a:p>
            <a:pPr marL="357188" lvl="1" indent="0" fontAlgn="ctr">
              <a:spcAft>
                <a:spcPts val="0"/>
              </a:spcAft>
              <a:buNone/>
            </a:pPr>
            <a:endParaRPr lang="en-US" sz="2800" dirty="0" smtClean="0">
              <a:effectLst/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5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Service s</a:t>
            </a:r>
            <a:r>
              <a:rPr lang="en-US" dirty="0" smtClean="0">
                <a:effectLst/>
              </a:rPr>
              <a:t>tartup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>
                <a:effectLst/>
              </a:rPr>
              <a:t>Automatic</a:t>
            </a:r>
          </a:p>
          <a:p>
            <a:pPr fontAlgn="ctr"/>
            <a:r>
              <a:rPr lang="en-US" dirty="0">
                <a:effectLst/>
              </a:rPr>
              <a:t>Automatic (Delayed) </a:t>
            </a:r>
          </a:p>
          <a:p>
            <a:pPr lvl="1" fontAlgn="ctr"/>
            <a:r>
              <a:rPr lang="en-US" sz="2800" dirty="0" smtClean="0">
                <a:effectLst/>
              </a:rPr>
              <a:t>Introduced </a:t>
            </a:r>
            <a:r>
              <a:rPr lang="en-US" sz="2800" dirty="0">
                <a:effectLst/>
              </a:rPr>
              <a:t>in Windows 2008</a:t>
            </a:r>
          </a:p>
          <a:p>
            <a:pPr fontAlgn="ctr"/>
            <a:r>
              <a:rPr lang="en-US" dirty="0">
                <a:effectLst/>
              </a:rPr>
              <a:t>Manual</a:t>
            </a:r>
          </a:p>
          <a:p>
            <a:pPr fontAlgn="ctr"/>
            <a:r>
              <a:rPr lang="en-US" dirty="0">
                <a:effectLst/>
              </a:rPr>
              <a:t>Disable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5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is a Driver</a:t>
            </a:r>
            <a:r>
              <a:rPr lang="en-US" dirty="0" smtClean="0">
                <a:effectLst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>
                <a:effectLst/>
              </a:rPr>
              <a:t>Device</a:t>
            </a:r>
          </a:p>
          <a:p>
            <a:pPr lvl="1"/>
            <a:r>
              <a:rPr lang="en-US" dirty="0" smtClean="0">
                <a:effectLst/>
              </a:rPr>
              <a:t>A </a:t>
            </a:r>
            <a:r>
              <a:rPr lang="en-US" dirty="0">
                <a:effectLst/>
              </a:rPr>
              <a:t>device is a unit of hardware that performs a special function and is attached to a computer. </a:t>
            </a:r>
            <a:endParaRPr lang="en-US" dirty="0" smtClean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Device </a:t>
            </a:r>
            <a:r>
              <a:rPr lang="en-US" dirty="0">
                <a:effectLst/>
              </a:rPr>
              <a:t>Driver</a:t>
            </a:r>
          </a:p>
          <a:p>
            <a:pPr lvl="1"/>
            <a:r>
              <a:rPr lang="en-US" dirty="0">
                <a:effectLst/>
              </a:rPr>
              <a:t>A device driver is a small software program that operates or controls a particular type of device that is attached to a computer.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00" b="92000" l="4667" r="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286000"/>
            <a:ext cx="2751364" cy="275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8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7" y="816429"/>
            <a:ext cx="8686800" cy="5715000"/>
          </a:xfrm>
        </p:spPr>
        <p:txBody>
          <a:bodyPr/>
          <a:lstStyle/>
          <a:p>
            <a:r>
              <a:rPr lang="en-US" dirty="0">
                <a:effectLst/>
              </a:rPr>
              <a:t>What is a Server</a:t>
            </a:r>
            <a:r>
              <a:rPr lang="en-US" dirty="0" smtClean="0">
                <a:effectLst/>
              </a:rPr>
              <a:t>?</a:t>
            </a:r>
          </a:p>
          <a:p>
            <a:r>
              <a:rPr lang="en-US" dirty="0"/>
              <a:t>Server or Client OS</a:t>
            </a:r>
            <a:r>
              <a:rPr lang="en-US" dirty="0" smtClean="0"/>
              <a:t>?</a:t>
            </a:r>
          </a:p>
          <a:p>
            <a:r>
              <a:rPr lang="en-US" dirty="0"/>
              <a:t>Windows OS </a:t>
            </a:r>
            <a:r>
              <a:rPr lang="en-US" dirty="0" smtClean="0"/>
              <a:t>History</a:t>
            </a:r>
          </a:p>
          <a:p>
            <a:r>
              <a:rPr lang="en-US" dirty="0" smtClean="0"/>
              <a:t>Hardware and Requirements</a:t>
            </a:r>
            <a:endParaRPr lang="en-US" dirty="0"/>
          </a:p>
          <a:p>
            <a:r>
              <a:rPr lang="en-US" dirty="0" smtClean="0"/>
              <a:t>Licensing</a:t>
            </a:r>
          </a:p>
          <a:p>
            <a:r>
              <a:rPr lang="en-US" dirty="0" smtClean="0"/>
              <a:t>Server Core</a:t>
            </a:r>
          </a:p>
          <a:p>
            <a:r>
              <a:rPr lang="en-US" dirty="0" smtClean="0"/>
              <a:t>Disk and Partition Management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Drivers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books, read, school, stud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1523999"/>
            <a:ext cx="1828800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Device </a:t>
            </a:r>
            <a:r>
              <a:rPr lang="en-US" dirty="0" smtClean="0">
                <a:effectLst/>
              </a:rPr>
              <a:t>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45640"/>
            <a:ext cx="7249886" cy="537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How does Windows OS know which driver to use</a:t>
            </a:r>
            <a:r>
              <a:rPr lang="en-US" sz="3600" dirty="0" smtClean="0">
                <a:effectLst/>
              </a:rPr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Device identification string</a:t>
            </a:r>
          </a:p>
          <a:p>
            <a:pPr lvl="1" fontAlgn="ctr"/>
            <a:r>
              <a:rPr lang="en-US" sz="3200" dirty="0">
                <a:effectLst/>
              </a:rPr>
              <a:t>The computer devices have a set of registers that identify the vendor and the device </a:t>
            </a:r>
            <a:r>
              <a:rPr lang="en-US" sz="3200" dirty="0" smtClean="0">
                <a:effectLst/>
              </a:rPr>
              <a:t>model</a:t>
            </a:r>
            <a:endParaRPr lang="en-US" sz="3200" dirty="0">
              <a:effectLst/>
            </a:endParaRPr>
          </a:p>
          <a:p>
            <a:pPr lvl="1" fontAlgn="ctr"/>
            <a:r>
              <a:rPr lang="en-US" sz="3200" dirty="0">
                <a:effectLst/>
              </a:rPr>
              <a:t>Windows OS uses these IDs to identify the attached devices and to select the suitable drivers </a:t>
            </a:r>
            <a:r>
              <a:rPr lang="en-US" sz="3200">
                <a:effectLst/>
              </a:rPr>
              <a:t>for </a:t>
            </a:r>
            <a:r>
              <a:rPr lang="en-US" sz="3200" smtClean="0">
                <a:effectLst/>
              </a:rPr>
              <a:t>them</a:t>
            </a:r>
            <a:endParaRPr lang="en-US" sz="3200" dirty="0">
              <a:effectLst/>
            </a:endParaRPr>
          </a:p>
          <a:p>
            <a:pPr lvl="1" fontAlgn="ctr"/>
            <a:r>
              <a:rPr lang="en-US" sz="3200" dirty="0">
                <a:effectLst/>
              </a:rPr>
              <a:t>Example of device identification string</a:t>
            </a:r>
            <a:r>
              <a:rPr lang="en-US" sz="3200" dirty="0" smtClean="0">
                <a:effectLst/>
              </a:rPr>
              <a:t>:</a:t>
            </a:r>
          </a:p>
          <a:p>
            <a:pPr lvl="2" fontAlgn="ctr"/>
            <a:r>
              <a:rPr lang="en-US" sz="3200" b="0" dirty="0">
                <a:effectLst/>
              </a:rPr>
              <a:t>PCI\VEN_</a:t>
            </a:r>
            <a:r>
              <a:rPr lang="en-US" sz="3200" b="0" dirty="0">
                <a:solidFill>
                  <a:schemeClr val="tx2">
                    <a:lumMod val="75000"/>
                  </a:schemeClr>
                </a:solidFill>
                <a:effectLst/>
              </a:rPr>
              <a:t>10E8</a:t>
            </a:r>
            <a:r>
              <a:rPr lang="en-US" sz="3200" b="0" dirty="0">
                <a:effectLst/>
              </a:rPr>
              <a:t>&amp;DEV_</a:t>
            </a:r>
            <a:r>
              <a:rPr lang="en-US" sz="3200" b="0" dirty="0">
                <a:solidFill>
                  <a:schemeClr val="tx2">
                    <a:lumMod val="75000"/>
                  </a:schemeClr>
                </a:solidFill>
                <a:effectLst/>
              </a:rPr>
              <a:t>4750</a:t>
            </a:r>
          </a:p>
          <a:p>
            <a:pPr marL="649288" lvl="2" indent="0" fontAlgn="ctr">
              <a:buNone/>
            </a:pPr>
            <a:endParaRPr lang="en-US" sz="2400" dirty="0">
              <a:effectLst/>
            </a:endParaRP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42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How does Windows OS know which driver to use</a:t>
            </a:r>
            <a:r>
              <a:rPr lang="en-US" sz="3600" dirty="0" smtClean="0">
                <a:effectLst/>
              </a:rPr>
              <a:t>?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>
                <a:effectLst/>
              </a:rPr>
              <a:t>INF files </a:t>
            </a:r>
          </a:p>
          <a:p>
            <a:pPr lvl="1" fontAlgn="ctr"/>
            <a:r>
              <a:rPr lang="en-US" sz="3200" dirty="0">
                <a:effectLst/>
              </a:rPr>
              <a:t>INF file contains instructions for </a:t>
            </a:r>
            <a:r>
              <a:rPr lang="en-US" sz="3200" dirty="0" smtClean="0">
                <a:effectLst/>
              </a:rPr>
              <a:t>installing the drive and software for a particular device</a:t>
            </a:r>
            <a:endParaRPr lang="en-US" sz="3200" dirty="0">
              <a:effectLst/>
            </a:endParaRPr>
          </a:p>
          <a:p>
            <a:pPr fontAlgn="ctr"/>
            <a:r>
              <a:rPr lang="en-US" dirty="0">
                <a:effectLst/>
              </a:rPr>
              <a:t>Yellow </a:t>
            </a:r>
            <a:r>
              <a:rPr lang="en-US" dirty="0" smtClean="0">
                <a:effectLst/>
              </a:rPr>
              <a:t>question </a:t>
            </a:r>
            <a:r>
              <a:rPr lang="en-US" dirty="0">
                <a:effectLst/>
              </a:rPr>
              <a:t>mark?</a:t>
            </a:r>
          </a:p>
          <a:p>
            <a:pPr lvl="1" fontAlgn="ctr"/>
            <a:r>
              <a:rPr lang="en-US" sz="3200" dirty="0">
                <a:effectLst/>
              </a:rPr>
              <a:t>Windows cannot find a valid </a:t>
            </a:r>
            <a:r>
              <a:rPr lang="en-US" sz="3200" dirty="0" smtClean="0">
                <a:effectLst/>
              </a:rPr>
              <a:t>driver for this device</a:t>
            </a:r>
            <a:endParaRPr lang="en-US" sz="320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72000"/>
            <a:ext cx="6032846" cy="11049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5807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Installing </a:t>
            </a:r>
            <a:r>
              <a:rPr lang="en-US" dirty="0" smtClean="0">
                <a:effectLst/>
              </a:rPr>
              <a:t>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fontAlgn="ctr"/>
            <a:r>
              <a:rPr lang="en-US" dirty="0">
                <a:effectLst/>
              </a:rPr>
              <a:t>Download d</a:t>
            </a:r>
            <a:r>
              <a:rPr lang="en-US" dirty="0" smtClean="0">
                <a:effectLst/>
              </a:rPr>
              <a:t>rivers from a vendor web site</a:t>
            </a:r>
            <a:endParaRPr lang="en-US" dirty="0">
              <a:effectLst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</a:rPr>
              <a:t>Choose the correct OS </a:t>
            </a:r>
            <a:r>
              <a:rPr lang="en-US" sz="3200" dirty="0" smtClean="0">
                <a:effectLst/>
              </a:rPr>
              <a:t>version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effectLst/>
              </a:rPr>
              <a:t>Select </a:t>
            </a:r>
            <a:r>
              <a:rPr lang="en-US" sz="3200" dirty="0">
                <a:effectLst/>
              </a:rPr>
              <a:t>x64 or </a:t>
            </a:r>
            <a:r>
              <a:rPr lang="en-US" sz="3200" dirty="0" smtClean="0">
                <a:effectLst/>
              </a:rPr>
              <a:t>x86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</a:rPr>
              <a:t>Select Driver </a:t>
            </a:r>
            <a:r>
              <a:rPr lang="en-US" sz="3200" dirty="0" smtClean="0">
                <a:effectLst/>
              </a:rPr>
              <a:t>Version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</a:rPr>
              <a:t>Read </a:t>
            </a:r>
            <a:r>
              <a:rPr lang="en-US" sz="3200" dirty="0" smtClean="0">
                <a:effectLst/>
              </a:rPr>
              <a:t>device specification</a:t>
            </a:r>
          </a:p>
          <a:p>
            <a:pPr fontAlgn="ctr"/>
            <a:r>
              <a:rPr lang="en-US" dirty="0">
                <a:effectLst/>
              </a:rPr>
              <a:t>Download d</a:t>
            </a:r>
            <a:r>
              <a:rPr lang="en-US" dirty="0" smtClean="0">
                <a:effectLst/>
              </a:rPr>
              <a:t>rivers by Windows </a:t>
            </a:r>
            <a:r>
              <a:rPr lang="en-US" dirty="0">
                <a:effectLst/>
              </a:rPr>
              <a:t>Update</a:t>
            </a:r>
          </a:p>
          <a:p>
            <a:pPr fontAlgn="ctr"/>
            <a:r>
              <a:rPr lang="en-US" dirty="0" smtClean="0">
                <a:effectLst/>
              </a:rPr>
              <a:t>Roll </a:t>
            </a:r>
            <a:r>
              <a:rPr lang="en-US" dirty="0">
                <a:effectLst/>
              </a:rPr>
              <a:t>Back Driver</a:t>
            </a:r>
          </a:p>
          <a:p>
            <a:pPr lvl="1" fontAlgn="ctr"/>
            <a:r>
              <a:rPr lang="en-US" sz="3200" dirty="0">
                <a:effectLst/>
              </a:rPr>
              <a:t>The drive roll back process uninstalls the current driver and then reinstall the previous one </a:t>
            </a:r>
            <a:r>
              <a:rPr lang="en-US" sz="3200" dirty="0" smtClean="0">
                <a:effectLst/>
              </a:rPr>
              <a:t>automatically</a:t>
            </a:r>
            <a:endParaRPr lang="en-US" sz="3200" dirty="0">
              <a:effectLst/>
            </a:endParaRPr>
          </a:p>
          <a:p>
            <a:pPr lvl="1" fontAlgn="ctr"/>
            <a:endParaRPr lang="en-US" sz="3200" u="sng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8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is a Drive Signing</a:t>
            </a:r>
            <a:r>
              <a:rPr lang="en-US" dirty="0" smtClean="0">
                <a:effectLst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 signed driver is a device driver that includes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</a:rPr>
              <a:t>digital signature</a:t>
            </a:r>
            <a:r>
              <a:rPr lang="en-US" dirty="0">
                <a:effectLst/>
              </a:rPr>
              <a:t>. </a:t>
            </a:r>
            <a:endParaRPr lang="en-US" dirty="0" smtClean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A </a:t>
            </a:r>
            <a:r>
              <a:rPr lang="en-US" dirty="0">
                <a:effectLst/>
              </a:rPr>
              <a:t>digital signature is an electronic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</a:rPr>
              <a:t>security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/>
              </a:rPr>
              <a:t>mark</a:t>
            </a:r>
            <a:endParaRPr lang="en-US" dirty="0">
              <a:effectLst/>
            </a:endParaRPr>
          </a:p>
          <a:p>
            <a:pPr lvl="1"/>
            <a:r>
              <a:rPr lang="en-US" dirty="0" smtClean="0">
                <a:effectLst/>
              </a:rPr>
              <a:t>indicate </a:t>
            </a:r>
            <a:r>
              <a:rPr lang="en-US" dirty="0">
                <a:effectLst/>
              </a:rPr>
              <a:t>the </a:t>
            </a:r>
            <a:r>
              <a:rPr lang="en-US" dirty="0" smtClean="0">
                <a:effectLst/>
              </a:rPr>
              <a:t>publisher </a:t>
            </a:r>
            <a:r>
              <a:rPr lang="en-US" dirty="0">
                <a:effectLst/>
              </a:rPr>
              <a:t>of the </a:t>
            </a:r>
            <a:r>
              <a:rPr lang="en-US" dirty="0" smtClean="0">
                <a:effectLst/>
              </a:rPr>
              <a:t>software</a:t>
            </a:r>
          </a:p>
          <a:p>
            <a:pPr lvl="1"/>
            <a:r>
              <a:rPr lang="en-US" dirty="0" smtClean="0">
                <a:effectLst/>
              </a:rPr>
              <a:t>Indicate whether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</a:rPr>
              <a:t>someone has changed </a:t>
            </a:r>
            <a:r>
              <a:rPr lang="en-US" dirty="0">
                <a:effectLst/>
              </a:rPr>
              <a:t>the original contents of the driver package.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81000" y="3124200"/>
            <a:ext cx="8382000" cy="25962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Kernel</a:t>
            </a:r>
          </a:p>
          <a:p>
            <a:r>
              <a:rPr lang="en-US" b="1" dirty="0" smtClean="0"/>
              <a:t>Space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Why we need driver signing?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600199" y="5796643"/>
            <a:ext cx="6988629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00199" y="4952998"/>
            <a:ext cx="7010401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 Abstraction Layer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600200" y="3295650"/>
            <a:ext cx="2971800" cy="1523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NT Kernel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638800" y="3282042"/>
            <a:ext cx="2971800" cy="1523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Mode Drivers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1000" y="1085850"/>
            <a:ext cx="8382000" cy="18628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User</a:t>
            </a:r>
          </a:p>
          <a:p>
            <a:r>
              <a:rPr lang="en-US" b="1" dirty="0" smtClean="0"/>
              <a:t>Space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1611086" y="2027463"/>
            <a:ext cx="6977742" cy="7157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API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600199" y="1194706"/>
            <a:ext cx="6977742" cy="7157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Driver Signing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>
                <a:effectLst/>
              </a:rPr>
              <a:t>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/>
              </a:rPr>
              <a:t>64-bit </a:t>
            </a:r>
            <a:r>
              <a:rPr lang="en-US" dirty="0">
                <a:effectLst/>
              </a:rPr>
              <a:t>versions of Windows Vista and later versions of </a:t>
            </a:r>
            <a:r>
              <a:rPr lang="en-US" dirty="0" smtClean="0">
                <a:effectLst/>
              </a:rPr>
              <a:t>Windows (client and server), </a:t>
            </a:r>
            <a:r>
              <a:rPr lang="en-US" dirty="0">
                <a:effectLst/>
              </a:rPr>
              <a:t>driver code signing policy requires that all driver code have a digital </a:t>
            </a:r>
            <a:r>
              <a:rPr lang="en-US" dirty="0" smtClean="0">
                <a:effectLst/>
              </a:rPr>
              <a:t>signature.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084271"/>
            <a:ext cx="1743761" cy="160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0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smtClean="0"/>
              <a:t>and Configuring Windows 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72" y="3352800"/>
            <a:ext cx="1253727" cy="19378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200400"/>
            <a:ext cx="1500813" cy="1841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40" y="3203061"/>
            <a:ext cx="1604396" cy="1841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263" y="3068912"/>
            <a:ext cx="1539944" cy="184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6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is a Server</a:t>
            </a:r>
            <a:r>
              <a:rPr lang="en-US" dirty="0" smtClean="0">
                <a:effectLst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pPr fontAlgn="ctr"/>
            <a:r>
              <a:rPr lang="en-US" dirty="0">
                <a:effectLst/>
              </a:rPr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</a:rPr>
              <a:t>server</a:t>
            </a:r>
            <a:r>
              <a:rPr lang="en-US" dirty="0">
                <a:effectLst/>
              </a:rPr>
              <a:t> is a computer that provides shared resources and serves client requests</a:t>
            </a:r>
            <a:r>
              <a:rPr lang="en-US" dirty="0" smtClean="0">
                <a:effectLst/>
              </a:rPr>
              <a:t>.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094" y="5377543"/>
            <a:ext cx="1447800" cy="144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879" y="2403039"/>
            <a:ext cx="1651635" cy="20265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167743"/>
            <a:ext cx="1765628" cy="20265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94" y="3416312"/>
            <a:ext cx="1694699" cy="2026546"/>
          </a:xfrm>
          <a:prstGeom prst="rect">
            <a:avLst/>
          </a:prstGeom>
        </p:spPr>
      </p:pic>
      <p:sp>
        <p:nvSpPr>
          <p:cNvPr id="9" name="Up Arrow 8"/>
          <p:cNvSpPr/>
          <p:nvPr/>
        </p:nvSpPr>
        <p:spPr>
          <a:xfrm rot="18084435">
            <a:off x="3368157" y="4652163"/>
            <a:ext cx="356767" cy="110490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565227" y="4481123"/>
            <a:ext cx="356767" cy="74402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rot="3708115">
            <a:off x="5691427" y="4778561"/>
            <a:ext cx="356767" cy="978447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98892" y="2805332"/>
            <a:ext cx="17023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11279" y="1874447"/>
            <a:ext cx="23585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 Server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98687" y="2446582"/>
            <a:ext cx="15698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or Client 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791200"/>
          </a:xfrm>
        </p:spPr>
        <p:txBody>
          <a:bodyPr/>
          <a:lstStyle/>
          <a:p>
            <a:r>
              <a:rPr lang="en-US" dirty="0"/>
              <a:t>Client </a:t>
            </a:r>
            <a:r>
              <a:rPr lang="en-US" dirty="0" smtClean="0"/>
              <a:t>OS</a:t>
            </a:r>
            <a:endParaRPr lang="en-US" dirty="0"/>
          </a:p>
          <a:p>
            <a:pPr lvl="1"/>
            <a:r>
              <a:rPr lang="en-US" dirty="0"/>
              <a:t>A client operating system is generally a single user </a:t>
            </a:r>
            <a:r>
              <a:rPr lang="en-US" dirty="0" smtClean="0"/>
              <a:t>OS</a:t>
            </a:r>
            <a:endParaRPr lang="en-US" dirty="0"/>
          </a:p>
          <a:p>
            <a:pPr lvl="1"/>
            <a:r>
              <a:rPr lang="en-US" dirty="0" smtClean="0"/>
              <a:t>It is designed for workstations or </a:t>
            </a:r>
            <a:r>
              <a:rPr lang="en-US" dirty="0"/>
              <a:t>portable </a:t>
            </a:r>
            <a:r>
              <a:rPr lang="en-US" dirty="0" smtClean="0"/>
              <a:t>devices</a:t>
            </a:r>
          </a:p>
          <a:p>
            <a:r>
              <a:rPr lang="en-US" dirty="0" smtClean="0"/>
              <a:t>Server OS</a:t>
            </a:r>
          </a:p>
          <a:p>
            <a:pPr lvl="1"/>
            <a:r>
              <a:rPr lang="en-US" dirty="0"/>
              <a:t>A server operating system is a multi-user operating system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optimized for multiple user access at the same time </a:t>
            </a:r>
            <a:r>
              <a:rPr lang="en-US" dirty="0" smtClean="0"/>
              <a:t>and sharing </a:t>
            </a:r>
            <a:r>
              <a:rPr lang="en-US" dirty="0"/>
              <a:t>all of the </a:t>
            </a:r>
            <a:r>
              <a:rPr lang="en-US" dirty="0" smtClean="0"/>
              <a:t>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768" y="152400"/>
            <a:ext cx="5259832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Windows OS History</a:t>
            </a:r>
            <a:endParaRPr lang="en-US" sz="3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43598" y="973619"/>
            <a:ext cx="2822150" cy="187779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MS-DOS</a:t>
            </a:r>
            <a:endParaRPr lang="en-US" sz="16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943598" y="4526443"/>
            <a:ext cx="2822150" cy="357868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/>
          <a:lstStyle/>
          <a:p>
            <a:pPr algn="ctr" eaLnBrk="0" hangingPunct="0"/>
            <a:r>
              <a:rPr lang="en-US" sz="1600" dirty="0" smtClean="0"/>
              <a:t>Windows XP Home</a:t>
            </a:r>
            <a:endParaRPr lang="en-US" sz="16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943600" y="5048277"/>
            <a:ext cx="2822150" cy="357868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/>
          <a:lstStyle/>
          <a:p>
            <a:pPr algn="ctr" eaLnBrk="0" hangingPunct="0"/>
            <a:r>
              <a:rPr lang="en-US" sz="1600" dirty="0" smtClean="0"/>
              <a:t>Windows Vista Home</a:t>
            </a:r>
            <a:endParaRPr lang="en-US" sz="1600" dirty="0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943598" y="1300191"/>
            <a:ext cx="2822150" cy="187779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Windows 1</a:t>
            </a:r>
            <a:endParaRPr lang="en-US" sz="1600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5943598" y="1640370"/>
            <a:ext cx="2822150" cy="187779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Windows 2</a:t>
            </a:r>
            <a:endParaRPr lang="en-US" sz="1600" dirty="0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5943598" y="1980549"/>
            <a:ext cx="2822150" cy="187779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/>
              <a:t>Windows </a:t>
            </a: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5943598" y="2320728"/>
            <a:ext cx="2822150" cy="187779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/>
              <a:t>Windows </a:t>
            </a:r>
            <a:r>
              <a:rPr lang="en-US" sz="1600" dirty="0" smtClean="0"/>
              <a:t>3.1 and 3.11</a:t>
            </a:r>
            <a:endParaRPr lang="en-US" sz="1600" dirty="0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5943598" y="2956873"/>
            <a:ext cx="2822150" cy="355143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/>
              <a:t>Windows </a:t>
            </a:r>
            <a:r>
              <a:rPr lang="en-US" sz="1600" dirty="0" smtClean="0"/>
              <a:t>95</a:t>
            </a:r>
            <a:endParaRPr lang="en-US" sz="1600" dirty="0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5943598" y="3460975"/>
            <a:ext cx="2822150" cy="181955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/>
              <a:t>Windows </a:t>
            </a:r>
            <a:r>
              <a:rPr lang="en-US" sz="1600" dirty="0" smtClean="0"/>
              <a:t>98</a:t>
            </a:r>
            <a:endParaRPr lang="en-US" sz="1600" dirty="0"/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5943598" y="3802075"/>
            <a:ext cx="2822150" cy="187779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Windows ME</a:t>
            </a:r>
            <a:endParaRPr lang="en-US" sz="1600" dirty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3106608" y="2464130"/>
            <a:ext cx="2383859" cy="340178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Windows NT 3</a:t>
            </a: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3106608" y="2948878"/>
            <a:ext cx="2383859" cy="355143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Windows NT 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943598" y="5596642"/>
            <a:ext cx="2822150" cy="357868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/>
          <a:lstStyle/>
          <a:p>
            <a:pPr algn="ctr" eaLnBrk="0" hangingPunct="0"/>
            <a:r>
              <a:rPr lang="en-US" sz="1600" dirty="0" smtClean="0"/>
              <a:t>Windows 7 Home</a:t>
            </a:r>
            <a:endParaRPr lang="en-US" sz="1600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43600" y="6145687"/>
            <a:ext cx="2822150" cy="357868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/>
          <a:lstStyle/>
          <a:p>
            <a:pPr algn="ctr" eaLnBrk="0" hangingPunct="0"/>
            <a:r>
              <a:rPr lang="en-US" sz="1600" dirty="0" smtClean="0"/>
              <a:t>Windows 8 Home</a:t>
            </a:r>
            <a:endParaRPr lang="en-US" sz="1600" dirty="0"/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3106608" y="3972874"/>
            <a:ext cx="2383858" cy="381000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Windows 2000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106607" y="4518448"/>
            <a:ext cx="2383859" cy="357868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2880" rIns="182880"/>
          <a:lstStyle/>
          <a:p>
            <a:pPr algn="ctr" eaLnBrk="0" hangingPunct="0"/>
            <a:r>
              <a:rPr lang="en-US" sz="1600" dirty="0" smtClean="0"/>
              <a:t>Windows XP</a:t>
            </a:r>
            <a:endParaRPr lang="en-US" sz="1600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106607" y="5040282"/>
            <a:ext cx="2383859" cy="357868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2880" rIns="182880"/>
          <a:lstStyle/>
          <a:p>
            <a:pPr algn="ctr" eaLnBrk="0" hangingPunct="0"/>
            <a:r>
              <a:rPr lang="en-US" sz="1600" dirty="0" smtClean="0"/>
              <a:t>Windows Vista</a:t>
            </a:r>
            <a:endParaRPr lang="en-US" sz="1600" dirty="0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106607" y="5588647"/>
            <a:ext cx="2383859" cy="357868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2880" rIns="182880"/>
          <a:lstStyle/>
          <a:p>
            <a:pPr algn="ctr" eaLnBrk="0" hangingPunct="0"/>
            <a:r>
              <a:rPr lang="en-US" sz="1600" dirty="0" smtClean="0"/>
              <a:t>Windows 7</a:t>
            </a:r>
            <a:endParaRPr lang="en-US" sz="16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106607" y="6137692"/>
            <a:ext cx="2383859" cy="357868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2880" rIns="182880"/>
          <a:lstStyle/>
          <a:p>
            <a:pPr algn="ctr" eaLnBrk="0" hangingPunct="0"/>
            <a:r>
              <a:rPr lang="en-US" sz="1600" dirty="0" smtClean="0"/>
              <a:t>Windows 8</a:t>
            </a:r>
            <a:endParaRPr lang="en-US" sz="1600" dirty="0"/>
          </a:p>
        </p:txBody>
      </p:sp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6478375" y="182210"/>
            <a:ext cx="1752600" cy="504144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Domestic Use</a:t>
            </a:r>
            <a:endParaRPr lang="en-US" sz="1600" dirty="0"/>
          </a:p>
        </p:txBody>
      </p: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3422236" y="1639535"/>
            <a:ext cx="1752600" cy="510268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Corporate Use</a:t>
            </a:r>
          </a:p>
        </p:txBody>
      </p:sp>
      <p:cxnSp>
        <p:nvCxnSpPr>
          <p:cNvPr id="37" name="Straight Arrow Connector 36"/>
          <p:cNvCxnSpPr>
            <a:stCxn id="4" idx="2"/>
            <a:endCxn id="16" idx="0"/>
          </p:cNvCxnSpPr>
          <p:nvPr/>
        </p:nvCxnSpPr>
        <p:spPr>
          <a:xfrm>
            <a:off x="7354673" y="1161398"/>
            <a:ext cx="0" cy="138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2"/>
            <a:endCxn id="17" idx="0"/>
          </p:cNvCxnSpPr>
          <p:nvPr/>
        </p:nvCxnSpPr>
        <p:spPr>
          <a:xfrm>
            <a:off x="7354673" y="148797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18" idx="0"/>
          </p:cNvCxnSpPr>
          <p:nvPr/>
        </p:nvCxnSpPr>
        <p:spPr>
          <a:xfrm>
            <a:off x="7354673" y="1828149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2"/>
            <a:endCxn id="19" idx="0"/>
          </p:cNvCxnSpPr>
          <p:nvPr/>
        </p:nvCxnSpPr>
        <p:spPr>
          <a:xfrm>
            <a:off x="7354673" y="2168328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2"/>
            <a:endCxn id="20" idx="0"/>
          </p:cNvCxnSpPr>
          <p:nvPr/>
        </p:nvCxnSpPr>
        <p:spPr>
          <a:xfrm>
            <a:off x="7354673" y="2508507"/>
            <a:ext cx="0" cy="448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3" idx="3"/>
          </p:cNvCxnSpPr>
          <p:nvPr/>
        </p:nvCxnSpPr>
        <p:spPr>
          <a:xfrm flipH="1">
            <a:off x="5490467" y="2634219"/>
            <a:ext cx="18642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3" idx="2"/>
            <a:endCxn id="24" idx="0"/>
          </p:cNvCxnSpPr>
          <p:nvPr/>
        </p:nvCxnSpPr>
        <p:spPr>
          <a:xfrm>
            <a:off x="4298538" y="2804308"/>
            <a:ext cx="0" cy="144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>
            <a:stCxn id="24" idx="2"/>
            <a:endCxn id="27" idx="0"/>
          </p:cNvCxnSpPr>
          <p:nvPr/>
        </p:nvCxnSpPr>
        <p:spPr>
          <a:xfrm flipH="1">
            <a:off x="4298537" y="3304021"/>
            <a:ext cx="1" cy="668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27" idx="2"/>
            <a:endCxn id="29" idx="0"/>
          </p:cNvCxnSpPr>
          <p:nvPr/>
        </p:nvCxnSpPr>
        <p:spPr>
          <a:xfrm>
            <a:off x="4298537" y="4353874"/>
            <a:ext cx="0" cy="16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8" name="Straight Arrow Connector 67"/>
          <p:cNvCxnSpPr>
            <a:stCxn id="29" idx="2"/>
            <a:endCxn id="30" idx="0"/>
          </p:cNvCxnSpPr>
          <p:nvPr/>
        </p:nvCxnSpPr>
        <p:spPr>
          <a:xfrm>
            <a:off x="4298537" y="4876316"/>
            <a:ext cx="0" cy="163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71" name="Straight Arrow Connector 70"/>
          <p:cNvCxnSpPr>
            <a:stCxn id="30" idx="2"/>
            <a:endCxn id="31" idx="0"/>
          </p:cNvCxnSpPr>
          <p:nvPr/>
        </p:nvCxnSpPr>
        <p:spPr>
          <a:xfrm>
            <a:off x="4298537" y="5398150"/>
            <a:ext cx="0" cy="190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74" name="Straight Arrow Connector 73"/>
          <p:cNvCxnSpPr>
            <a:stCxn id="31" idx="2"/>
            <a:endCxn id="32" idx="0"/>
          </p:cNvCxnSpPr>
          <p:nvPr/>
        </p:nvCxnSpPr>
        <p:spPr>
          <a:xfrm>
            <a:off x="4298537" y="5946515"/>
            <a:ext cx="0" cy="191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>
            <a:stCxn id="29" idx="3"/>
            <a:endCxn id="12" idx="1"/>
          </p:cNvCxnSpPr>
          <p:nvPr/>
        </p:nvCxnSpPr>
        <p:spPr>
          <a:xfrm>
            <a:off x="5490466" y="4697382"/>
            <a:ext cx="453132" cy="7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0" idx="3"/>
            <a:endCxn id="13" idx="1"/>
          </p:cNvCxnSpPr>
          <p:nvPr/>
        </p:nvCxnSpPr>
        <p:spPr>
          <a:xfrm>
            <a:off x="5490466" y="5219216"/>
            <a:ext cx="453134" cy="7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1" idx="3"/>
            <a:endCxn id="25" idx="1"/>
          </p:cNvCxnSpPr>
          <p:nvPr/>
        </p:nvCxnSpPr>
        <p:spPr>
          <a:xfrm>
            <a:off x="5490466" y="5767581"/>
            <a:ext cx="453132" cy="7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2" idx="3"/>
            <a:endCxn id="26" idx="1"/>
          </p:cNvCxnSpPr>
          <p:nvPr/>
        </p:nvCxnSpPr>
        <p:spPr>
          <a:xfrm>
            <a:off x="5490466" y="6316626"/>
            <a:ext cx="453134" cy="7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0" idx="1"/>
            <a:endCxn id="24" idx="3"/>
          </p:cNvCxnSpPr>
          <p:nvPr/>
        </p:nvCxnSpPr>
        <p:spPr>
          <a:xfrm flipH="1" flipV="1">
            <a:off x="5490467" y="3126450"/>
            <a:ext cx="453131" cy="7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20" idx="2"/>
            <a:endCxn id="21" idx="0"/>
          </p:cNvCxnSpPr>
          <p:nvPr/>
        </p:nvCxnSpPr>
        <p:spPr>
          <a:xfrm>
            <a:off x="7354673" y="3312016"/>
            <a:ext cx="0" cy="148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21" idx="2"/>
            <a:endCxn id="22" idx="0"/>
          </p:cNvCxnSpPr>
          <p:nvPr/>
        </p:nvCxnSpPr>
        <p:spPr>
          <a:xfrm>
            <a:off x="7354673" y="3642930"/>
            <a:ext cx="0" cy="159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"/>
          <p:cNvSpPr>
            <a:spLocks noChangeArrowheads="1"/>
          </p:cNvSpPr>
          <p:nvPr/>
        </p:nvSpPr>
        <p:spPr bwMode="auto">
          <a:xfrm>
            <a:off x="259644" y="2443719"/>
            <a:ext cx="2238022" cy="3810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NT Server 3</a:t>
            </a:r>
          </a:p>
        </p:txBody>
      </p:sp>
      <p:sp>
        <p:nvSpPr>
          <p:cNvPr id="155" name="Rectangle 1"/>
          <p:cNvSpPr>
            <a:spLocks noChangeArrowheads="1"/>
          </p:cNvSpPr>
          <p:nvPr/>
        </p:nvSpPr>
        <p:spPr bwMode="auto">
          <a:xfrm>
            <a:off x="259644" y="2935949"/>
            <a:ext cx="2238022" cy="3810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NT Server 4</a:t>
            </a:r>
          </a:p>
        </p:txBody>
      </p:sp>
      <p:sp>
        <p:nvSpPr>
          <p:cNvPr id="156" name="Rectangle 1"/>
          <p:cNvSpPr>
            <a:spLocks noChangeArrowheads="1"/>
          </p:cNvSpPr>
          <p:nvPr/>
        </p:nvSpPr>
        <p:spPr bwMode="auto">
          <a:xfrm>
            <a:off x="262467" y="3972760"/>
            <a:ext cx="2238022" cy="3810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Server 2000</a:t>
            </a:r>
          </a:p>
        </p:txBody>
      </p:sp>
      <p:sp>
        <p:nvSpPr>
          <p:cNvPr id="157" name="Rectangle 1"/>
          <p:cNvSpPr>
            <a:spLocks noChangeArrowheads="1"/>
          </p:cNvSpPr>
          <p:nvPr/>
        </p:nvSpPr>
        <p:spPr bwMode="auto">
          <a:xfrm>
            <a:off x="262467" y="4514877"/>
            <a:ext cx="2238022" cy="3810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Server 2003 (+R2)</a:t>
            </a:r>
          </a:p>
        </p:txBody>
      </p:sp>
      <p:sp>
        <p:nvSpPr>
          <p:cNvPr id="158" name="Rectangle 1"/>
          <p:cNvSpPr>
            <a:spLocks noChangeArrowheads="1"/>
          </p:cNvSpPr>
          <p:nvPr/>
        </p:nvSpPr>
        <p:spPr bwMode="auto">
          <a:xfrm>
            <a:off x="259644" y="5028716"/>
            <a:ext cx="2238022" cy="3810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Server 2008</a:t>
            </a:r>
          </a:p>
        </p:txBody>
      </p:sp>
      <p:sp>
        <p:nvSpPr>
          <p:cNvPr id="159" name="Rectangle 1"/>
          <p:cNvSpPr>
            <a:spLocks noChangeArrowheads="1"/>
          </p:cNvSpPr>
          <p:nvPr/>
        </p:nvSpPr>
        <p:spPr bwMode="auto">
          <a:xfrm>
            <a:off x="259645" y="5577081"/>
            <a:ext cx="2223910" cy="3810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Server 2008 R2</a:t>
            </a:r>
          </a:p>
        </p:txBody>
      </p:sp>
      <p:sp>
        <p:nvSpPr>
          <p:cNvPr id="160" name="Rectangle 1"/>
          <p:cNvSpPr>
            <a:spLocks noChangeArrowheads="1"/>
          </p:cNvSpPr>
          <p:nvPr/>
        </p:nvSpPr>
        <p:spPr bwMode="auto">
          <a:xfrm>
            <a:off x="259645" y="6134121"/>
            <a:ext cx="2223910" cy="3810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Server 2012</a:t>
            </a:r>
          </a:p>
        </p:txBody>
      </p:sp>
      <p:cxnSp>
        <p:nvCxnSpPr>
          <p:cNvPr id="161" name="Straight Arrow Connector 160"/>
          <p:cNvCxnSpPr>
            <a:stCxn id="29" idx="1"/>
            <a:endCxn id="157" idx="3"/>
          </p:cNvCxnSpPr>
          <p:nvPr/>
        </p:nvCxnSpPr>
        <p:spPr>
          <a:xfrm flipH="1">
            <a:off x="2500489" y="4697382"/>
            <a:ext cx="606118" cy="7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27" idx="1"/>
          </p:cNvCxnSpPr>
          <p:nvPr/>
        </p:nvCxnSpPr>
        <p:spPr>
          <a:xfrm flipH="1">
            <a:off x="2483556" y="4163374"/>
            <a:ext cx="623052" cy="24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23" idx="1"/>
            <a:endCxn id="148" idx="3"/>
          </p:cNvCxnSpPr>
          <p:nvPr/>
        </p:nvCxnSpPr>
        <p:spPr>
          <a:xfrm flipH="1">
            <a:off x="2497666" y="2634219"/>
            <a:ext cx="6089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24" idx="1"/>
            <a:endCxn id="155" idx="3"/>
          </p:cNvCxnSpPr>
          <p:nvPr/>
        </p:nvCxnSpPr>
        <p:spPr>
          <a:xfrm flipH="1" flipV="1">
            <a:off x="2497666" y="3126449"/>
            <a:ext cx="60894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30" idx="1"/>
            <a:endCxn id="158" idx="3"/>
          </p:cNvCxnSpPr>
          <p:nvPr/>
        </p:nvCxnSpPr>
        <p:spPr>
          <a:xfrm flipH="1">
            <a:off x="2497666" y="5219216"/>
            <a:ext cx="6089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31" idx="1"/>
            <a:endCxn id="159" idx="3"/>
          </p:cNvCxnSpPr>
          <p:nvPr/>
        </p:nvCxnSpPr>
        <p:spPr>
          <a:xfrm flipH="1">
            <a:off x="2483555" y="5767581"/>
            <a:ext cx="6230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32" idx="1"/>
            <a:endCxn id="160" idx="3"/>
          </p:cNvCxnSpPr>
          <p:nvPr/>
        </p:nvCxnSpPr>
        <p:spPr>
          <a:xfrm flipH="1">
            <a:off x="2483555" y="6316626"/>
            <a:ext cx="623052" cy="7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"/>
          <p:cNvSpPr>
            <a:spLocks noChangeArrowheads="1"/>
          </p:cNvSpPr>
          <p:nvPr/>
        </p:nvSpPr>
        <p:spPr bwMode="auto">
          <a:xfrm>
            <a:off x="505178" y="1658060"/>
            <a:ext cx="1752600" cy="510268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62548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148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914" y="-38100"/>
            <a:ext cx="7086600" cy="838200"/>
          </a:xfrm>
        </p:spPr>
        <p:txBody>
          <a:bodyPr/>
          <a:lstStyle/>
          <a:p>
            <a:pPr fontAlgn="ctr"/>
            <a:r>
              <a:rPr lang="en-US" dirty="0">
                <a:effectLst/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990600"/>
            <a:ext cx="8686800" cy="5421086"/>
          </a:xfrm>
        </p:spPr>
        <p:txBody>
          <a:bodyPr/>
          <a:lstStyle/>
          <a:p>
            <a:r>
              <a:rPr lang="en-US" dirty="0">
                <a:effectLst/>
              </a:rPr>
              <a:t>Minimum requirements for Windows Server 2008 </a:t>
            </a:r>
            <a:r>
              <a:rPr lang="en-US" dirty="0" smtClean="0">
                <a:effectLst/>
              </a:rPr>
              <a:t>R2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6443" y="2362200"/>
            <a:ext cx="8305800" cy="2362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</a:rPr>
              <a:t>1.4 GHz 64bit processor</a:t>
            </a:r>
          </a:p>
          <a:p>
            <a:r>
              <a:rPr lang="en-US" sz="2800" dirty="0">
                <a:solidFill>
                  <a:schemeClr val="bg1"/>
                </a:solidFill>
              </a:rPr>
              <a:t>512 MB RAM</a:t>
            </a:r>
          </a:p>
          <a:p>
            <a:r>
              <a:rPr lang="en-US" sz="2800" dirty="0">
                <a:solidFill>
                  <a:schemeClr val="bg1"/>
                </a:solidFill>
              </a:rPr>
              <a:t>10 GB Disk Space</a:t>
            </a:r>
          </a:p>
          <a:p>
            <a:r>
              <a:rPr lang="en-US" sz="2800" dirty="0">
                <a:solidFill>
                  <a:schemeClr val="bg1"/>
                </a:solidFill>
              </a:rPr>
              <a:t>Super VGA (800 x 600) or higher-resolution monitor</a:t>
            </a:r>
          </a:p>
          <a:p>
            <a:r>
              <a:rPr lang="en-US" sz="2800" dirty="0">
                <a:solidFill>
                  <a:schemeClr val="bg1"/>
                </a:solidFill>
              </a:rPr>
              <a:t>Keyboard, mouse</a:t>
            </a:r>
          </a:p>
        </p:txBody>
      </p:sp>
    </p:spTree>
    <p:extLst>
      <p:ext uri="{BB962C8B-B14F-4D97-AF65-F5344CB8AC3E}">
        <p14:creationId xmlns:p14="http://schemas.microsoft.com/office/powerpoint/2010/main" val="201984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Server </a:t>
            </a:r>
            <a:r>
              <a:rPr lang="en-US" dirty="0" smtClean="0">
                <a:effectLst/>
              </a:rPr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Machine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Virtual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 descr="C:\Users\jeffwoo\Documents\Work\Customers &amp; Events\Latest Overview &amp; Roadmap Deck\Virtualization Images for PPTs\Server-Physical-Single-No-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086" y="739994"/>
            <a:ext cx="3269470" cy="2395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:\Users\jeffwoo\Documents\Work\Customers &amp; Events\Latest Overview &amp; Roadmap Deck\Virtualization Images for PPTs\Server-Physical-Single-No-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086" y="3873055"/>
            <a:ext cx="3304514" cy="242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C:\Users\jeffwoo\Documents\Work\Customers &amp; Events\Latest Overview &amp; Roadmap Deck\Virtualization Images for PPTs\Server-Virtual-Sing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238895"/>
            <a:ext cx="1323314" cy="100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:\Users\jeffwoo\Documents\Work\Customers &amp; Events\Latest Overview &amp; Roadmap Deck\Virtualization Images for PPTs\Server-Virtual-Sing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857" y="3777805"/>
            <a:ext cx="1323314" cy="100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C:\Users\jeffwoo\Documents\Work\Customers &amp; Events\Latest Overview &amp; Roadmap Deck\Virtualization Images for PPTs\Server-Virtual-Sing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378" y="4674702"/>
            <a:ext cx="1323314" cy="100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C:\Users\jeffwoo\Documents\Work\Customers &amp; Events\Latest Overview &amp; Roadmap Deck\Virtualization Images for PPTs\Server-Virtual-Sing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435" y="4213612"/>
            <a:ext cx="1323314" cy="100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9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Licensing and </a:t>
            </a:r>
            <a:r>
              <a:rPr lang="en-US" dirty="0" smtClean="0">
                <a:effectLst/>
              </a:rPr>
              <a:t>Editions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4" y="794657"/>
            <a:ext cx="8686800" cy="5791200"/>
          </a:xfrm>
        </p:spPr>
        <p:txBody>
          <a:bodyPr/>
          <a:lstStyle/>
          <a:p>
            <a:pPr fontAlgn="ctr"/>
            <a:r>
              <a:rPr lang="en-US" dirty="0">
                <a:effectLst/>
              </a:rPr>
              <a:t>Windows Server </a:t>
            </a:r>
            <a:r>
              <a:rPr lang="en-US" dirty="0" smtClean="0">
                <a:effectLst/>
              </a:rPr>
              <a:t>2008 R2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Web Edition</a:t>
            </a:r>
          </a:p>
          <a:p>
            <a:pPr lvl="1"/>
            <a:r>
              <a:rPr lang="en-US" dirty="0">
                <a:effectLst/>
              </a:rPr>
              <a:t>Itanium Edition</a:t>
            </a:r>
          </a:p>
          <a:p>
            <a:pPr lvl="1"/>
            <a:r>
              <a:rPr lang="en-US" dirty="0">
                <a:effectLst/>
              </a:rPr>
              <a:t>Standard Edition</a:t>
            </a:r>
          </a:p>
          <a:p>
            <a:pPr lvl="1"/>
            <a:r>
              <a:rPr lang="en-US" dirty="0">
                <a:effectLst/>
              </a:rPr>
              <a:t>Enterprise Edition</a:t>
            </a:r>
          </a:p>
          <a:p>
            <a:pPr lvl="1"/>
            <a:r>
              <a:rPr lang="en-US" dirty="0">
                <a:effectLst/>
              </a:rPr>
              <a:t>Datacenter </a:t>
            </a:r>
            <a:r>
              <a:rPr lang="en-US" dirty="0" smtClean="0">
                <a:effectLst/>
              </a:rPr>
              <a:t>Edition</a:t>
            </a:r>
          </a:p>
          <a:p>
            <a:r>
              <a:rPr lang="en-US" dirty="0" smtClean="0">
                <a:effectLst/>
              </a:rPr>
              <a:t>For detailed information download:</a:t>
            </a:r>
            <a:endParaRPr lang="en-US" dirty="0" smtClean="0">
              <a:effectLst/>
              <a:hlinkClick r:id="rId3"/>
            </a:endParaRPr>
          </a:p>
          <a:p>
            <a:pPr lvl="1" fontAlgn="ctr"/>
            <a:r>
              <a:rPr lang="en-US" sz="1800" dirty="0" smtClean="0">
                <a:effectLst/>
                <a:hlinkClick r:id="rId3"/>
              </a:rPr>
              <a:t>http://download.microsoft.com/download/F/C/6/FC6006B5-866E-42C1-88F8-9AC4B8BC610D/WS%20Brand%20Pages%20-%20Editions%20Comparison%20Guide.pdf</a:t>
            </a:r>
            <a:endParaRPr lang="en-US" sz="1800" dirty="0" smtClean="0">
              <a:effectLst/>
            </a:endParaRPr>
          </a:p>
          <a:p>
            <a:pPr fontAlgn="ctr"/>
            <a:endParaRPr lang="en-US" sz="2000" dirty="0">
              <a:effectLst/>
            </a:endParaRPr>
          </a:p>
          <a:p>
            <a:pPr fontAlgn="ctr"/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8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Install from Removable </a:t>
            </a:r>
            <a:r>
              <a:rPr lang="en-US" dirty="0" smtClean="0">
                <a:effectLst/>
              </a:rPr>
              <a:t>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>
                <a:effectLst/>
              </a:rPr>
              <a:t>Media installation is the common way to install Windows Server or Client versions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</a:rPr>
              <a:t>CD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</a:rPr>
              <a:t>USB</a:t>
            </a:r>
          </a:p>
          <a:p>
            <a:pPr fontAlgn="ctr"/>
            <a:r>
              <a:rPr lang="en-US" dirty="0" smtClean="0">
                <a:effectLst/>
              </a:rPr>
              <a:t>Install </a:t>
            </a:r>
            <a:r>
              <a:rPr lang="en-US" dirty="0">
                <a:effectLst/>
              </a:rPr>
              <a:t>windows from </a:t>
            </a:r>
            <a:r>
              <a:rPr lang="en-US" dirty="0" smtClean="0">
                <a:effectLst/>
              </a:rPr>
              <a:t>media (Demonstration)</a:t>
            </a:r>
            <a:endParaRPr lang="en-US" dirty="0">
              <a:effectLst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effectLst/>
              </a:rPr>
              <a:t>Create Virtual Machine</a:t>
            </a:r>
            <a:endParaRPr lang="en-US" sz="3200" dirty="0">
              <a:effectLst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</a:rPr>
              <a:t>Boot from virtual </a:t>
            </a:r>
            <a:r>
              <a:rPr lang="en-US" sz="3200" dirty="0" smtClean="0">
                <a:effectLst/>
              </a:rPr>
              <a:t>media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effectLst/>
              </a:rPr>
              <a:t>Select/Format Partition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effectLst/>
              </a:rPr>
              <a:t>Select Edition and Installation Option</a:t>
            </a:r>
            <a:endParaRPr lang="en-US" sz="3200" dirty="0">
              <a:effectLst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</a:rPr>
              <a:t>Install </a:t>
            </a:r>
            <a:r>
              <a:rPr lang="en-US" sz="3200" dirty="0" smtClean="0">
                <a:effectLst/>
              </a:rPr>
              <a:t>Windows Server OS</a:t>
            </a:r>
            <a:endParaRPr lang="en-US" sz="32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6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2154</TotalTime>
  <Words>1086</Words>
  <Application>Microsoft Office PowerPoint</Application>
  <PresentationFormat>On-screen Show (4:3)</PresentationFormat>
  <Paragraphs>252</Paragraphs>
  <Slides>29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Calibri</vt:lpstr>
      <vt:lpstr>Cambria</vt:lpstr>
      <vt:lpstr>Consolas</vt:lpstr>
      <vt:lpstr>Corbel</vt:lpstr>
      <vt:lpstr>Liberation Sans</vt:lpstr>
      <vt:lpstr>Wingdings</vt:lpstr>
      <vt:lpstr>Wingdings 2</vt:lpstr>
      <vt:lpstr>Telerik Academy</vt:lpstr>
      <vt:lpstr>Windows Administration </vt:lpstr>
      <vt:lpstr>Table of Contents</vt:lpstr>
      <vt:lpstr>What is a Server?</vt:lpstr>
      <vt:lpstr>Server or Client OS?</vt:lpstr>
      <vt:lpstr>Windows OS History</vt:lpstr>
      <vt:lpstr>System Requirements</vt:lpstr>
      <vt:lpstr>Server Hardware</vt:lpstr>
      <vt:lpstr>Licensing and Editions</vt:lpstr>
      <vt:lpstr>Install from Removable Media</vt:lpstr>
      <vt:lpstr>What is Server Core? </vt:lpstr>
      <vt:lpstr>Benefits of using Server Core</vt:lpstr>
      <vt:lpstr>Initial Configuration Tasks Wizard</vt:lpstr>
      <vt:lpstr>Initial Configuration Tasks Wizard</vt:lpstr>
      <vt:lpstr>Disk and Partition Management</vt:lpstr>
      <vt:lpstr>What is a Virtual Hard Disk?</vt:lpstr>
      <vt:lpstr>Working with VHD/VHDX</vt:lpstr>
      <vt:lpstr>What is a Service? </vt:lpstr>
      <vt:lpstr>Service startup types</vt:lpstr>
      <vt:lpstr>What is a Driver?</vt:lpstr>
      <vt:lpstr>Device Manager</vt:lpstr>
      <vt:lpstr>How does Windows OS know which driver to use?</vt:lpstr>
      <vt:lpstr>How does Windows OS know which driver to use? (cont.)</vt:lpstr>
      <vt:lpstr>Installing Drivers</vt:lpstr>
      <vt:lpstr>What is a Drive Signing?</vt:lpstr>
      <vt:lpstr>Why we need driver signing? </vt:lpstr>
      <vt:lpstr>Driver Signing Policy</vt:lpstr>
      <vt:lpstr>Installing and Configuring Windows OS</vt:lpstr>
      <vt:lpstr>Free Trainings @ Telerik Academy</vt:lpstr>
      <vt:lpstr>Servers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- Windows Directory Structure</dc:title>
  <dc:subject>Telerik Software Academy</dc:subject>
  <dc:creator>borislav.varadinov@hp.com</dc:creator>
  <cp:keywords>telerik software academy, free courses for developers</cp:keywords>
  <cp:lastModifiedBy>Borislav Varadinov</cp:lastModifiedBy>
  <cp:revision>554</cp:revision>
  <dcterms:created xsi:type="dcterms:W3CDTF">2007-12-08T16:03:35Z</dcterms:created>
  <dcterms:modified xsi:type="dcterms:W3CDTF">2013-11-15T10:03:31Z</dcterms:modified>
  <cp:category>Operating Systems; Windows; Server;</cp:category>
</cp:coreProperties>
</file>