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345" r:id="rId2"/>
    <p:sldId id="383" r:id="rId3"/>
    <p:sldId id="346" r:id="rId4"/>
    <p:sldId id="347" r:id="rId5"/>
    <p:sldId id="389" r:id="rId6"/>
    <p:sldId id="390" r:id="rId7"/>
    <p:sldId id="391" r:id="rId8"/>
    <p:sldId id="393" r:id="rId9"/>
    <p:sldId id="382" r:id="rId10"/>
    <p:sldId id="348" r:id="rId11"/>
    <p:sldId id="394" r:id="rId12"/>
    <p:sldId id="403" r:id="rId13"/>
    <p:sldId id="385" r:id="rId14"/>
    <p:sldId id="354" r:id="rId15"/>
    <p:sldId id="353" r:id="rId16"/>
    <p:sldId id="408" r:id="rId17"/>
    <p:sldId id="386" r:id="rId18"/>
    <p:sldId id="396" r:id="rId19"/>
    <p:sldId id="397" r:id="rId20"/>
    <p:sldId id="398" r:id="rId21"/>
    <p:sldId id="399" r:id="rId22"/>
    <p:sldId id="384" r:id="rId23"/>
    <p:sldId id="401" r:id="rId24"/>
    <p:sldId id="402" r:id="rId25"/>
    <p:sldId id="380" r:id="rId26"/>
    <p:sldId id="395" r:id="rId27"/>
    <p:sldId id="387" r:id="rId28"/>
    <p:sldId id="407" r:id="rId29"/>
    <p:sldId id="406" r:id="rId30"/>
    <p:sldId id="405" r:id="rId31"/>
    <p:sldId id="409" r:id="rId32"/>
    <p:sldId id="404" r:id="rId33"/>
    <p:sldId id="334" r:id="rId34"/>
    <p:sldId id="333" r:id="rId3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ED000"/>
    <a:srgbClr val="F5FFC2"/>
    <a:srgbClr val="9BCC00"/>
    <a:srgbClr val="F4FCD8"/>
    <a:srgbClr val="E8FFC8"/>
    <a:srgbClr val="FAF7C8"/>
    <a:srgbClr val="FAF8C8"/>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78646" autoAdjust="0"/>
  </p:normalViewPr>
  <p:slideViewPr>
    <p:cSldViewPr>
      <p:cViewPr varScale="1">
        <p:scale>
          <a:sx n="91" d="100"/>
          <a:sy n="91" d="100"/>
        </p:scale>
        <p:origin x="20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3/9/2014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3/9/2014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144744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After the initial Windows Server 2008 R2 installation, the operating system can access the server hardware directly. After you add the Hyper-V role, a thin hypervisor layer between the operating system and the hardware resources is added. The currently installed operating system becomes the parent partition from where you can create and manage child partitions. Child partitions also do not have direct access to other hardware resources and are presented a virtual view of the resources, as virtual devices.</a:t>
            </a:r>
          </a:p>
          <a:p>
            <a:r>
              <a:rPr lang="en-US" smtClean="0">
                <a:latin typeface="Arial" panose="020B0604020202020204" pitchFamily="34" charset="0"/>
              </a:rPr>
              <a:t>Drivers in the parent partition are used for accessing the server hardware. Child partitions use virtualized devices through virtual server client (VSC) drivers, which communicate through Virtual Machine Bus (VMBus) with virtual service providers (VSP) in the parent partition. Requests to the virtual devices are redirected either through the VMBus or through the hypervisor to the devices in the parent partition.</a:t>
            </a:r>
          </a:p>
          <a:p>
            <a:r>
              <a:rPr lang="en-US" smtClean="0">
                <a:latin typeface="Arial" panose="020B0604020202020204" pitchFamily="34" charset="0"/>
              </a:rPr>
              <a:t>The VMBus manages the requests. The VMBus is a logical inter-partition communication channel. The parent partition hosts VSPs, which communicate over the VMBus to handle device access requests from child partitions. Child partitions host VSCs, which redirect device requests to VSPs in the parent partition through the VMBus.</a:t>
            </a:r>
            <a:endParaRPr lang="bg-BG" smtClean="0">
              <a:latin typeface="Arial" panose="020B0604020202020204"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defRPr sz="1000">
                <a:solidFill>
                  <a:schemeClr val="tx1"/>
                </a:solidFill>
                <a:latin typeface="Arial" panose="020B0604020202020204" pitchFamily="34" charset="0"/>
              </a:defRPr>
            </a:lvl1pPr>
            <a:lvl2pPr marL="742950" indent="-285750">
              <a:spcAft>
                <a:spcPct val="60000"/>
              </a:spcAft>
              <a:buClr>
                <a:srgbClr val="336699"/>
              </a:buClr>
              <a:buChar char="•"/>
              <a:defRPr sz="1000">
                <a:solidFill>
                  <a:schemeClr val="tx1"/>
                </a:solidFill>
                <a:latin typeface="Arial" panose="020B0604020202020204" pitchFamily="34" charset="0"/>
              </a:defRPr>
            </a:lvl2pPr>
            <a:lvl3pPr marL="1143000" indent="-228600">
              <a:spcAft>
                <a:spcPct val="60000"/>
              </a:spcAft>
              <a:defRPr sz="1000">
                <a:solidFill>
                  <a:schemeClr val="tx1"/>
                </a:solidFill>
                <a:latin typeface="Arial" panose="020B0604020202020204" pitchFamily="34" charset="0"/>
              </a:defRPr>
            </a:lvl3pPr>
            <a:lvl4pPr marL="1600200" indent="-228600">
              <a:spcAft>
                <a:spcPct val="60000"/>
              </a:spcAft>
              <a:defRPr sz="1000">
                <a:solidFill>
                  <a:schemeClr val="tx1"/>
                </a:solidFill>
                <a:latin typeface="Arial" panose="020B0604020202020204" pitchFamily="34" charset="0"/>
              </a:defRPr>
            </a:lvl4pPr>
            <a:lvl5pPr marL="2057400" indent="-228600">
              <a:spcAft>
                <a:spcPct val="60000"/>
              </a:spcAft>
              <a:defRPr sz="1000">
                <a:solidFill>
                  <a:schemeClr val="tx1"/>
                </a:solidFill>
                <a:latin typeface="Arial" panose="020B0604020202020204" pitchFamily="34" charset="0"/>
              </a:defRPr>
            </a:lvl5pPr>
            <a:lvl6pPr marL="2514600" indent="-228600" eaLnBrk="0" fontAlgn="base" hangingPunct="0">
              <a:spcBef>
                <a:spcPct val="0"/>
              </a:spcBef>
              <a:spcAft>
                <a:spcPct val="60000"/>
              </a:spcAft>
              <a:defRPr sz="1000">
                <a:solidFill>
                  <a:schemeClr val="tx1"/>
                </a:solidFill>
                <a:latin typeface="Arial" panose="020B0604020202020204" pitchFamily="34" charset="0"/>
              </a:defRPr>
            </a:lvl6pPr>
            <a:lvl7pPr marL="2971800" indent="-228600" eaLnBrk="0" fontAlgn="base" hangingPunct="0">
              <a:spcBef>
                <a:spcPct val="0"/>
              </a:spcBef>
              <a:spcAft>
                <a:spcPct val="60000"/>
              </a:spcAft>
              <a:defRPr sz="1000">
                <a:solidFill>
                  <a:schemeClr val="tx1"/>
                </a:solidFill>
                <a:latin typeface="Arial" panose="020B0604020202020204" pitchFamily="34" charset="0"/>
              </a:defRPr>
            </a:lvl7pPr>
            <a:lvl8pPr marL="3429000" indent="-228600" eaLnBrk="0" fontAlgn="base" hangingPunct="0">
              <a:spcBef>
                <a:spcPct val="0"/>
              </a:spcBef>
              <a:spcAft>
                <a:spcPct val="60000"/>
              </a:spcAft>
              <a:defRPr sz="1000">
                <a:solidFill>
                  <a:schemeClr val="tx1"/>
                </a:solidFill>
                <a:latin typeface="Arial" panose="020B0604020202020204" pitchFamily="34" charset="0"/>
              </a:defRPr>
            </a:lvl8pPr>
            <a:lvl9pPr marL="3886200" indent="-228600" eaLnBrk="0" fontAlgn="base" hangingPunct="0">
              <a:spcBef>
                <a:spcPct val="0"/>
              </a:spcBef>
              <a:spcAft>
                <a:spcPct val="60000"/>
              </a:spcAft>
              <a:defRPr sz="1000">
                <a:solidFill>
                  <a:schemeClr val="tx1"/>
                </a:solidFill>
                <a:latin typeface="Arial" panose="020B0604020202020204" pitchFamily="34" charset="0"/>
              </a:defRPr>
            </a:lvl9pPr>
          </a:lstStyle>
          <a:p>
            <a:pPr>
              <a:spcAft>
                <a:spcPct val="0"/>
              </a:spcAft>
            </a:pPr>
            <a:fld id="{15919C22-35B9-4740-8928-4A1A1C0E3519}" type="slidenum">
              <a:rPr lang="bg-BG" sz="1200" smtClean="0"/>
              <a:pPr>
                <a:spcAft>
                  <a:spcPct val="0"/>
                </a:spcAft>
              </a:pPr>
              <a:t>16</a:t>
            </a:fld>
            <a:endParaRPr lang="bg-BG" sz="1200" smtClean="0"/>
          </a:p>
        </p:txBody>
      </p:sp>
    </p:spTree>
    <p:extLst>
      <p:ext uri="{BB962C8B-B14F-4D97-AF65-F5344CB8AC3E}">
        <p14:creationId xmlns:p14="http://schemas.microsoft.com/office/powerpoint/2010/main" val="256366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dirty="0"/>
          </a:p>
        </p:txBody>
      </p:sp>
    </p:spTree>
    <p:extLst>
      <p:ext uri="{BB962C8B-B14F-4D97-AF65-F5344CB8AC3E}">
        <p14:creationId xmlns:p14="http://schemas.microsoft.com/office/powerpoint/2010/main" val="77802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7"/>
          <p:cNvSpPr>
            <a:spLocks noGrp="1"/>
          </p:cNvSpPr>
          <p:nvPr>
            <p:ph type="body"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anose="020B0604020202020204" pitchFamily="34" charset="0"/>
            </a:endParaRPr>
          </a:p>
        </p:txBody>
      </p:sp>
    </p:spTree>
    <p:extLst>
      <p:ext uri="{BB962C8B-B14F-4D97-AF65-F5344CB8AC3E}">
        <p14:creationId xmlns:p14="http://schemas.microsoft.com/office/powerpoint/2010/main" val="350178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err="1" smtClean="0">
                <a:latin typeface="+mn-lt"/>
              </a:rPr>
              <a:t>RemoteApp</a:t>
            </a:r>
            <a:r>
              <a:rPr lang="en-US" sz="1200" dirty="0" smtClean="0">
                <a:latin typeface="+mn-lt"/>
              </a:rPr>
              <a:t> provides the ability to run both local and remotely-hosted programs on a Windows desktop.</a:t>
            </a:r>
            <a:r>
              <a:rPr lang="en-US" sz="1200" baseline="0" dirty="0" smtClean="0">
                <a:latin typeface="+mn-lt"/>
              </a:rPr>
              <a:t> </a:t>
            </a:r>
            <a:r>
              <a:rPr lang="en-US" sz="1200" dirty="0" smtClean="0">
                <a:latin typeface="+mn-lt"/>
              </a:rPr>
              <a:t>These programs will be fully integrated with the local computer, having their own resizable windows and taskbar entries. The remote program is completely integrated with the user's desktop, and appears to the user as if it is running on the user's local computer. Users can run programs from a remote location side-by-side with their local programs. If the program uses a notification area icon, this icon appears in the client's notification area. Popup windows are redirected to the local desktop. Local drives and printers can be redirected to appear in the remote program. Many users might not be aware that the remote program is any different than a local program. </a:t>
            </a:r>
            <a:endParaRPr lang="en-CA" dirty="0" smtClean="0"/>
          </a:p>
          <a:p>
            <a:endParaRPr lang="en-CA" dirty="0" smtClean="0"/>
          </a:p>
          <a:p>
            <a:r>
              <a:rPr lang="en-US" b="1" dirty="0" smtClean="0"/>
              <a:t>Aggregation of </a:t>
            </a:r>
            <a:r>
              <a:rPr lang="en-US" b="1" dirty="0" err="1" smtClean="0"/>
              <a:t>RemoteApp</a:t>
            </a:r>
            <a:r>
              <a:rPr lang="en-US" b="1" dirty="0" smtClean="0"/>
              <a:t> sources</a:t>
            </a:r>
          </a:p>
          <a:p>
            <a:r>
              <a:rPr lang="en-US" dirty="0" smtClean="0"/>
              <a:t>In WS 08, TS Web Access can only point to one Terminal</a:t>
            </a:r>
            <a:r>
              <a:rPr lang="en-US" baseline="0" dirty="0" smtClean="0"/>
              <a:t> Server</a:t>
            </a:r>
            <a:r>
              <a:rPr lang="en-US" dirty="0" smtClean="0"/>
              <a:t>, or a farm of identically configured Terminal</a:t>
            </a:r>
            <a:r>
              <a:rPr lang="en-US" baseline="0" dirty="0" smtClean="0"/>
              <a:t> Servers.</a:t>
            </a:r>
          </a:p>
          <a:p>
            <a:r>
              <a:rPr lang="en-US" baseline="0" dirty="0" smtClean="0"/>
              <a:t>I</a:t>
            </a:r>
            <a:r>
              <a:rPr lang="en-US" dirty="0" smtClean="0"/>
              <a:t>n R2, RD Web Access can point to many RDSH servers or RDS farms.</a:t>
            </a:r>
          </a:p>
          <a:p>
            <a:endParaRPr lang="en-US" dirty="0" smtClean="0"/>
          </a:p>
          <a:p>
            <a:r>
              <a:rPr lang="en-US" b="1" dirty="0" smtClean="0"/>
              <a:t>Filtering of </a:t>
            </a:r>
            <a:r>
              <a:rPr lang="en-US" b="1" dirty="0" err="1" smtClean="0"/>
              <a:t>RemoteApp</a:t>
            </a:r>
            <a:r>
              <a:rPr lang="en-US" b="1" dirty="0" smtClean="0"/>
              <a:t> programs</a:t>
            </a:r>
          </a:p>
          <a:p>
            <a:r>
              <a:rPr lang="en-US" dirty="0" smtClean="0"/>
              <a:t>Users only see the </a:t>
            </a:r>
            <a:r>
              <a:rPr lang="en-US" dirty="0" err="1" smtClean="0"/>
              <a:t>RemoteApp</a:t>
            </a:r>
            <a:r>
              <a:rPr lang="en-US" dirty="0" smtClean="0"/>
              <a:t> programs that are assigned to them.</a:t>
            </a:r>
          </a:p>
          <a:p>
            <a:endParaRPr lang="en-CA" dirty="0"/>
          </a:p>
        </p:txBody>
      </p:sp>
      <p:sp>
        <p:nvSpPr>
          <p:cNvPr id="4" name="Slide Number Placeholder 3"/>
          <p:cNvSpPr>
            <a:spLocks noGrp="1"/>
          </p:cNvSpPr>
          <p:nvPr>
            <p:ph type="sldNum" sz="quarter" idx="10"/>
          </p:nvPr>
        </p:nvSpPr>
        <p:spPr/>
        <p:txBody>
          <a:bodyPr/>
          <a:lstStyle/>
          <a:p>
            <a:fld id="{CBA51E74-1CFC-4645-84E8-EF551D6E6787}" type="slidenum">
              <a:rPr lang="en-CA" smtClean="0"/>
              <a:pPr/>
              <a:t>29</a:t>
            </a:fld>
            <a:endParaRPr lang="en-CA"/>
          </a:p>
        </p:txBody>
      </p:sp>
    </p:spTree>
    <p:extLst>
      <p:ext uri="{BB962C8B-B14F-4D97-AF65-F5344CB8AC3E}">
        <p14:creationId xmlns:p14="http://schemas.microsoft.com/office/powerpoint/2010/main" val="329142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RD Session Host is the well known Terminal Services experience with performance and compatibility improvements to allow a more seamless user experience. </a:t>
            </a:r>
            <a:r>
              <a:rPr lang="en-CA" baseline="0" dirty="0" err="1" smtClean="0"/>
              <a:t>RemoteApp</a:t>
            </a:r>
            <a:r>
              <a:rPr lang="en-CA" baseline="0" dirty="0" smtClean="0"/>
              <a:t> application are also hosted using RDSH.</a:t>
            </a:r>
          </a:p>
          <a:p>
            <a:endParaRPr lang="en-CA" baseline="0" dirty="0" smtClean="0"/>
          </a:p>
          <a:p>
            <a:pPr marL="228600" indent="-228600">
              <a:buAutoNum type="arabicParenR"/>
            </a:pPr>
            <a:r>
              <a:rPr lang="en-CA" baseline="0" dirty="0" smtClean="0"/>
              <a:t>RDSH Server Role is installed on the Remote Desktop Session Server.</a:t>
            </a:r>
          </a:p>
          <a:p>
            <a:pPr marL="685800" lvl="1" indent="-228600">
              <a:buAutoNum type="arabicParenR"/>
            </a:pPr>
            <a:r>
              <a:rPr lang="en-CA" baseline="0" dirty="0" smtClean="0"/>
              <a:t>Applications are installed on the server</a:t>
            </a:r>
          </a:p>
          <a:p>
            <a:pPr marL="228600" lvl="0" indent="-228600">
              <a:buAutoNum type="arabicParenR"/>
            </a:pPr>
            <a:r>
              <a:rPr lang="en-CA" baseline="0" dirty="0" smtClean="0"/>
              <a:t>Multiple RDSH servers can be deployed along with a load balancing technology. Every server needs to be identically configured with the same applications.</a:t>
            </a:r>
          </a:p>
          <a:p>
            <a:pPr marL="228600" lvl="0" indent="-228600">
              <a:buAutoNum type="arabicParenR"/>
            </a:pPr>
            <a:r>
              <a:rPr lang="en-CA" baseline="0" dirty="0" smtClean="0"/>
              <a:t>User requests an application from their desktop. The RDP client connects to the RD connection Broker which provides the best server to connect to in the RD server farm.</a:t>
            </a:r>
          </a:p>
          <a:p>
            <a:pPr marL="228600" lvl="0" indent="-228600">
              <a:buAutoNum type="arabicParenR"/>
            </a:pPr>
            <a:r>
              <a:rPr lang="en-CA" baseline="0" dirty="0" smtClean="0"/>
              <a:t>If the Remote connection is interrupted the RD Connection broker can reconnect the user to the session they were last connected to.</a:t>
            </a:r>
          </a:p>
          <a:p>
            <a:endParaRPr lang="en-US"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BA51E74-1CFC-4645-84E8-EF551D6E6787}" type="slidenum">
              <a:rPr lang="en-CA" smtClean="0"/>
              <a:pPr/>
              <a:t>30</a:t>
            </a:fld>
            <a:endParaRPr lang="en-CA"/>
          </a:p>
        </p:txBody>
      </p:sp>
    </p:spTree>
    <p:extLst>
      <p:ext uri="{BB962C8B-B14F-4D97-AF65-F5344CB8AC3E}">
        <p14:creationId xmlns:p14="http://schemas.microsoft.com/office/powerpoint/2010/main" val="410978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mn-lt"/>
                <a:ea typeface="+mn-ea"/>
                <a:cs typeface="+mn-cs"/>
              </a:rPr>
              <a:t>[Build 1] – The</a:t>
            </a:r>
            <a:r>
              <a:rPr lang="en-US" sz="1200" kern="1200" baseline="0" dirty="0" smtClean="0">
                <a:solidFill>
                  <a:schemeClr val="tx1"/>
                </a:solidFill>
                <a:latin typeface="+mn-lt"/>
                <a:ea typeface="+mn-ea"/>
                <a:cs typeface="+mn-cs"/>
              </a:rPr>
              <a:t> following slide provides a high level overview of the components in RDS. We will look at the new RDSH and RDVH technologies in depth later 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Remote Desktop</a:t>
            </a:r>
            <a:r>
              <a:rPr lang="en-US" sz="1200" kern="1200" baseline="0" dirty="0" smtClean="0">
                <a:solidFill>
                  <a:schemeClr val="tx1"/>
                </a:solidFill>
                <a:latin typeface="+mn-lt"/>
                <a:ea typeface="+mn-ea"/>
                <a:cs typeface="+mn-cs"/>
              </a:rPr>
              <a:t> Session Host Server provides a similar set of functionality as Terminal Server.</a:t>
            </a:r>
          </a:p>
          <a:p>
            <a:r>
              <a:rPr lang="en-US" sz="1200" kern="1200" baseline="0" dirty="0" smtClean="0">
                <a:solidFill>
                  <a:schemeClr val="tx1"/>
                </a:solidFill>
                <a:latin typeface="+mn-lt"/>
                <a:ea typeface="+mn-ea"/>
                <a:cs typeface="+mn-cs"/>
              </a:rPr>
              <a:t>RD Virtual Host Server is a hyper-v based server that is used to provide VDI functions.</a:t>
            </a:r>
          </a:p>
          <a:p>
            <a:r>
              <a:rPr lang="en-US" sz="1200" kern="1200" baseline="0" dirty="0" err="1" smtClean="0">
                <a:solidFill>
                  <a:schemeClr val="tx1"/>
                </a:solidFill>
                <a:latin typeface="+mn-lt"/>
                <a:ea typeface="+mn-ea"/>
                <a:cs typeface="+mn-cs"/>
              </a:rPr>
              <a:t>RemoteApp</a:t>
            </a:r>
            <a:r>
              <a:rPr lang="en-US" sz="1200" kern="1200" baseline="0" dirty="0" smtClean="0">
                <a:solidFill>
                  <a:schemeClr val="tx1"/>
                </a:solidFill>
                <a:latin typeface="+mn-lt"/>
                <a:ea typeface="+mn-ea"/>
                <a:cs typeface="+mn-cs"/>
              </a:rPr>
              <a:t> and Desktop Web Access Server provides a web based interface for </a:t>
            </a:r>
            <a:r>
              <a:rPr lang="en-US" sz="1200" kern="1200" baseline="0" dirty="0" err="1" smtClean="0">
                <a:solidFill>
                  <a:schemeClr val="tx1"/>
                </a:solidFill>
                <a:latin typeface="+mn-lt"/>
                <a:ea typeface="+mn-ea"/>
                <a:cs typeface="+mn-cs"/>
              </a:rPr>
              <a:t>RemoteApp</a:t>
            </a:r>
            <a:r>
              <a:rPr lang="en-US" sz="1200" kern="1200" baseline="0" dirty="0" smtClean="0">
                <a:solidFill>
                  <a:schemeClr val="tx1"/>
                </a:solidFill>
                <a:latin typeface="+mn-lt"/>
                <a:ea typeface="+mn-ea"/>
                <a:cs typeface="+mn-cs"/>
              </a:rPr>
              <a:t> enabled applications as well as one click access to virtual desktops. Highlight that you need Windows 7 on the client to take full advantage of Desktop Connections.</a:t>
            </a:r>
          </a:p>
          <a:p>
            <a:r>
              <a:rPr lang="en-US" sz="1200" kern="1200" baseline="0" dirty="0" smtClean="0">
                <a:solidFill>
                  <a:schemeClr val="tx1"/>
                </a:solidFill>
                <a:latin typeface="+mn-lt"/>
                <a:ea typeface="+mn-ea"/>
                <a:cs typeface="+mn-cs"/>
              </a:rPr>
              <a:t>RD Gateway to offer secure remote access to RDS servers and infrastructure</a:t>
            </a:r>
          </a:p>
          <a:p>
            <a:r>
              <a:rPr lang="en-US" sz="1200" kern="1200" baseline="0" dirty="0" smtClean="0">
                <a:solidFill>
                  <a:schemeClr val="tx1"/>
                </a:solidFill>
                <a:latin typeface="+mn-lt"/>
                <a:ea typeface="+mn-ea"/>
                <a:cs typeface="+mn-cs"/>
              </a:rPr>
              <a:t>All components require an RDS licensing server</a:t>
            </a:r>
          </a:p>
          <a:p>
            <a:r>
              <a:rPr lang="en-US" sz="1200" kern="1200" baseline="0" dirty="0" smtClean="0">
                <a:solidFill>
                  <a:schemeClr val="tx1"/>
                </a:solidFill>
                <a:latin typeface="+mn-lt"/>
                <a:ea typeface="+mn-ea"/>
                <a:cs typeface="+mn-cs"/>
              </a:rPr>
              <a:t>Permissions and policy is stored in Active Directory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[Build 2]</a:t>
            </a:r>
          </a:p>
          <a:p>
            <a:r>
              <a:rPr lang="en-US" sz="1200" kern="1200" baseline="0" dirty="0" smtClean="0">
                <a:solidFill>
                  <a:schemeClr val="tx1"/>
                </a:solidFill>
                <a:latin typeface="+mn-lt"/>
                <a:ea typeface="+mn-ea"/>
                <a:cs typeface="+mn-cs"/>
              </a:rPr>
              <a:t>Remote Desktop Client gets connection information from the RD Web Access Server. If the client is outside the network the client connects through the RD Gateway server, if they are internal then can connect directly to an RDSH or RDVH server. In both cases the server that the client connects to is negotiated by the RD connection Broker. The connection broker plays a central role in RDS to make sure clients get connected to appropriate resources. It also helps clients reconnect to disconnected or interrupted session, and makes sure that clients are connecting to the correct servers for VDI resources.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a:t>
            </a:r>
            <a:r>
              <a:rPr lang="en-US" sz="1200" kern="1200" baseline="0" dirty="0" smtClean="0">
                <a:solidFill>
                  <a:schemeClr val="tx1"/>
                </a:solidFill>
                <a:latin typeface="+mn-lt"/>
                <a:ea typeface="+mn-ea"/>
                <a:cs typeface="+mn-cs"/>
              </a:rPr>
              <a:t> a high level t</a:t>
            </a:r>
            <a:r>
              <a:rPr lang="en-US" sz="1200" kern="1200" dirty="0" smtClean="0">
                <a:solidFill>
                  <a:schemeClr val="tx1"/>
                </a:solidFill>
                <a:latin typeface="+mn-lt"/>
                <a:ea typeface="+mn-ea"/>
                <a:cs typeface="+mn-cs"/>
              </a:rPr>
              <a:t>he remote client uses the RD Gateway to obtain access to the RDSH RD Session Host and RDVH servers.</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RD Connection Broker connects clients to sessions and VMs on the RDSH and RDVH servers.</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Remote Desktop Servers require validation with an RD Licensing Server.</a:t>
            </a:r>
            <a:endParaRPr lang="en-CA"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BA51E74-1CFC-4645-84E8-EF551D6E6787}" type="slidenum">
              <a:rPr lang="en-CA" smtClean="0"/>
              <a:pPr/>
              <a:t>32</a:t>
            </a:fld>
            <a:endParaRPr lang="en-CA"/>
          </a:p>
        </p:txBody>
      </p:sp>
    </p:spTree>
    <p:extLst>
      <p:ext uri="{BB962C8B-B14F-4D97-AF65-F5344CB8AC3E}">
        <p14:creationId xmlns:p14="http://schemas.microsoft.com/office/powerpoint/2010/main" val="3865219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914400" y="152400"/>
            <a:ext cx="8117206" cy="574516"/>
          </a:xfrm>
          <a:prstGeom prst="rect">
            <a:avLst/>
          </a:prstGeom>
        </p:spPr>
        <p:txBody>
          <a:bodyPr wrap="square">
            <a:noAutofit/>
          </a:bodyPr>
          <a:lstStyle>
            <a:lvl1pPr algn="r" rtl="0" eaLnBrk="0" fontAlgn="base" hangingPunct="0">
              <a:lnSpc>
                <a:spcPts val="4000"/>
              </a:lnSpc>
              <a:spcBef>
                <a:spcPct val="0"/>
              </a:spcBef>
              <a:spcAft>
                <a:spcPct val="0"/>
              </a:spcAft>
              <a:defRPr lang="en-US" sz="4000" b="1" i="0" kern="1200" baseline="0" noProof="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5176905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
    <p:spTree>
      <p:nvGrpSpPr>
        <p:cNvPr id="1" name=""/>
        <p:cNvGrpSpPr/>
        <p:nvPr/>
      </p:nvGrpSpPr>
      <p:grpSpPr>
        <a:xfrm>
          <a:off x="0" y="0"/>
          <a:ext cx="0" cy="0"/>
          <a:chOff x="0" y="0"/>
          <a:chExt cx="0" cy="0"/>
        </a:xfrm>
      </p:grpSpPr>
      <p:sp>
        <p:nvSpPr>
          <p:cNvPr id="8" name="Titel 1"/>
          <p:cNvSpPr>
            <a:spLocks noGrp="1"/>
          </p:cNvSpPr>
          <p:nvPr>
            <p:ph type="title"/>
          </p:nvPr>
        </p:nvSpPr>
        <p:spPr>
          <a:xfrm>
            <a:off x="457200" y="273050"/>
            <a:ext cx="8115328" cy="609398"/>
          </a:xfrm>
          <a:prstGeom prst="rect">
            <a:avLst/>
          </a:prstGeom>
        </p:spPr>
        <p:txBody>
          <a:bodyPr anchor="t" anchorCtr="0"/>
          <a:lstStyle>
            <a:lvl1pPr algn="l">
              <a:defRPr sz="4400" b="0" baseline="0"/>
            </a:lvl1pPr>
          </a:lstStyle>
          <a:p>
            <a:r>
              <a:rPr lang="en-US" smtClean="0"/>
              <a:t>Click to edit Master title style</a:t>
            </a:r>
            <a:endParaRPr lang="de-CH" dirty="0"/>
          </a:p>
        </p:txBody>
      </p:sp>
      <p:sp>
        <p:nvSpPr>
          <p:cNvPr id="7" name="Content Placeholder 6"/>
          <p:cNvSpPr>
            <a:spLocks noGrp="1"/>
          </p:cNvSpPr>
          <p:nvPr>
            <p:ph sz="quarter" idx="10"/>
          </p:nvPr>
        </p:nvSpPr>
        <p:spPr>
          <a:xfrm>
            <a:off x="571500" y="1428751"/>
            <a:ext cx="8001000" cy="2000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405890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712"/>
          </a:xfrm>
          <a:prstGeom prst="rect">
            <a:avLst/>
          </a:prstGeom>
        </p:spPr>
        <p:txBody>
          <a:bodyPr/>
          <a:lstStyle/>
          <a:p>
            <a:r>
              <a:rPr lang="en-US" smtClean="0"/>
              <a:t>Click to edit Master title style</a:t>
            </a:r>
            <a:endParaRPr lang="en-CA"/>
          </a:p>
        </p:txBody>
      </p:sp>
      <p:sp>
        <p:nvSpPr>
          <p:cNvPr id="3" name="Text Placeholder 2"/>
          <p:cNvSpPr>
            <a:spLocks noGrp="1"/>
          </p:cNvSpPr>
          <p:nvPr>
            <p:ph type="body" idx="1"/>
          </p:nvPr>
        </p:nvSpPr>
        <p:spPr>
          <a:xfrm>
            <a:off x="381000" y="1751012"/>
            <a:ext cx="8382000" cy="21351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1386236"/>
      </p:ext>
    </p:extLst>
  </p:cSld>
  <p:clrMapOvr>
    <a:masterClrMapping/>
  </p:clrMapOvr>
  <p:transition advClick="0"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BCA4349-65EC-48D0-AFB7-22E4F1D23CC0}" type="datetimeFigureOut">
              <a:rPr lang="bg-BG"/>
              <a:pPr>
                <a:defRPr/>
              </a:pPr>
              <a:t>9.3.2014 г.</a:t>
            </a:fld>
            <a:endParaRPr lang="bg-BG"/>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bg-BG"/>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301B765-0629-4407-8E3D-FC969607C3C3}" type="slidenum">
              <a:rPr lang="bg-BG"/>
              <a:pPr>
                <a:defRPr/>
              </a:pPr>
              <a:t>‹#›</a:t>
            </a:fld>
            <a:endParaRPr lang="bg-BG"/>
          </a:p>
        </p:txBody>
      </p:sp>
    </p:spTree>
    <p:extLst>
      <p:ext uri="{BB962C8B-B14F-4D97-AF65-F5344CB8AC3E}">
        <p14:creationId xmlns:p14="http://schemas.microsoft.com/office/powerpoint/2010/main" val="249124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1">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4">
            <a:extLst>
              <a:ext uri="{BEBA8EAE-BF5A-486C-A8C5-ECC9F3942E4B}">
                <a14:imgProps xmlns:a14="http://schemas.microsoft.com/office/drawing/2010/main">
                  <a14:imgLayer r:embed="rId15">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7" r:id="rId7"/>
    <p:sldLayoutId id="2147483708" r:id="rId8"/>
    <p:sldLayoutId id="2147483709" r:id="rId9"/>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8.png"/><Relationship Id="rId9" Type="http://schemas.microsoft.com/office/2007/relationships/hdphoto" Target="../media/hdphoto5.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20.png"/><Relationship Id="rId16"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4.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microsoft.com/office/2007/relationships/hdphoto" Target="../media/hdphoto6.wdp"/><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6.png"/><Relationship Id="rId7"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6.png"/><Relationship Id="rId7" Type="http://schemas.openxmlformats.org/officeDocument/2006/relationships/image" Target="../media/image49.png"/><Relationship Id="rId12"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58.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48.png"/><Relationship Id="rId9" Type="http://schemas.openxmlformats.org/officeDocument/2006/relationships/image" Target="../media/image60.png"/><Relationship Id="rId14" Type="http://schemas.openxmlformats.org/officeDocument/2006/relationships/image" Target="../media/image65.png"/></Relationships>
</file>

<file path=ppt/slides/_rels/slide33.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68.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hyperlink" Target="http://forums.academy.telerik.com/" TargetMode="External"/><Relationship Id="rId10" Type="http://schemas.openxmlformats.org/officeDocument/2006/relationships/image" Target="../media/image70.png"/><Relationship Id="rId4" Type="http://schemas.openxmlformats.org/officeDocument/2006/relationships/hyperlink" Target="http://www.facebook.com/telerikacademy" TargetMode="External"/><Relationship Id="rId9" Type="http://schemas.openxmlformats.org/officeDocument/2006/relationships/image" Target="../media/image69.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Windows</a:t>
            </a:r>
            <a:r>
              <a:rPr lang="bg-BG" sz="4800" dirty="0" smtClean="0"/>
              <a:t> </a:t>
            </a:r>
            <a:r>
              <a:rPr lang="en-US" sz="4800" dirty="0" smtClean="0"/>
              <a:t>System Administration</a:t>
            </a:r>
            <a:endParaRPr lang="en-US" sz="4800" dirty="0"/>
          </a:p>
        </p:txBody>
      </p:sp>
      <p:sp>
        <p:nvSpPr>
          <p:cNvPr id="3" name="Subtitle 2"/>
          <p:cNvSpPr>
            <a:spLocks noGrp="1"/>
          </p:cNvSpPr>
          <p:nvPr>
            <p:ph type="subTitle" idx="1"/>
          </p:nvPr>
        </p:nvSpPr>
        <p:spPr/>
        <p:txBody>
          <a:bodyPr/>
          <a:lstStyle/>
          <a:p>
            <a:r>
              <a:rPr lang="en-US" dirty="0" smtClean="0"/>
              <a:t>Virtualization</a:t>
            </a:r>
            <a:endParaRPr lang="en-US" dirty="0"/>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Borislav Varadinov</a:t>
            </a:r>
            <a:endParaRPr lang="en-US" dirty="0"/>
          </a:p>
        </p:txBody>
      </p:sp>
      <p:sp>
        <p:nvSpPr>
          <p:cNvPr id="15" name="Text Placeholder 5"/>
          <p:cNvSpPr>
            <a:spLocks noGrp="1"/>
          </p:cNvSpPr>
          <p:nvPr>
            <p:ph type="body" sz="quarter" idx="11"/>
          </p:nvPr>
        </p:nvSpPr>
        <p:spPr>
          <a:xfrm rot="21145880">
            <a:off x="360590" y="1270200"/>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rot="21145880">
            <a:off x="436790" y="1555891"/>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System Administrator</a:t>
            </a:r>
            <a:endParaRPr lang="en-US" dirty="0"/>
          </a:p>
        </p:txBody>
      </p:sp>
      <p:sp>
        <p:nvSpPr>
          <p:cNvPr id="18" name="Text Placeholder 3"/>
          <p:cNvSpPr>
            <a:spLocks noGrp="1"/>
          </p:cNvSpPr>
          <p:nvPr>
            <p:ph type="body" sz="quarter" idx="13"/>
          </p:nvPr>
        </p:nvSpPr>
        <p:spPr>
          <a:xfrm>
            <a:off x="478172" y="5391090"/>
            <a:ext cx="3838864" cy="461665"/>
          </a:xfrm>
        </p:spPr>
        <p:txBody>
          <a:bodyPr/>
          <a:lstStyle/>
          <a:p>
            <a:r>
              <a:rPr lang="en-US" sz="2400" dirty="0">
                <a:solidFill>
                  <a:srgbClr val="EBFFC2"/>
                </a:solidFill>
                <a:effectLst>
                  <a:outerShdw dist="17961" dir="2700000">
                    <a:scrgbClr r="0" g="0" b="0"/>
                  </a:outerShdw>
                </a:effectLst>
                <a:latin typeface="Liberation Sans" pitchFamily="34"/>
              </a:rPr>
              <a:t>bobi@itp.bg</a:t>
            </a:r>
          </a:p>
        </p:txBody>
      </p:sp>
    </p:spTree>
    <p:extLst>
      <p:ext uri="{BB962C8B-B14F-4D97-AF65-F5344CB8AC3E}">
        <p14:creationId xmlns:p14="http://schemas.microsoft.com/office/powerpoint/2010/main" val="1874038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 Role Overview</a:t>
            </a:r>
            <a:endParaRPr lang="en-US" dirty="0"/>
          </a:p>
        </p:txBody>
      </p:sp>
      <p:sp>
        <p:nvSpPr>
          <p:cNvPr id="3" name="Content Placeholder 2"/>
          <p:cNvSpPr>
            <a:spLocks noGrp="1"/>
          </p:cNvSpPr>
          <p:nvPr>
            <p:ph idx="1"/>
          </p:nvPr>
        </p:nvSpPr>
        <p:spPr/>
        <p:txBody>
          <a:bodyPr/>
          <a:lstStyle/>
          <a:p>
            <a:r>
              <a:rPr lang="en-US" b="0" dirty="0" smtClean="0">
                <a:effectLst/>
              </a:rPr>
              <a:t>Server Role</a:t>
            </a:r>
          </a:p>
          <a:p>
            <a:r>
              <a:rPr lang="en-US" b="0" dirty="0" smtClean="0">
                <a:effectLst/>
              </a:rPr>
              <a:t>Hypervisor-based full virtualization technology</a:t>
            </a:r>
          </a:p>
          <a:p>
            <a:r>
              <a:rPr lang="en-US" b="0" dirty="0" smtClean="0">
                <a:effectLst/>
              </a:rPr>
              <a:t>Enables </a:t>
            </a:r>
            <a:r>
              <a:rPr lang="en-US" b="0" dirty="0">
                <a:effectLst/>
              </a:rPr>
              <a:t>you to create a virtualized server </a:t>
            </a:r>
            <a:r>
              <a:rPr lang="en-US" b="0" dirty="0" smtClean="0">
                <a:effectLst/>
              </a:rPr>
              <a:t>or client computing </a:t>
            </a:r>
            <a:r>
              <a:rPr lang="en-US" b="0" dirty="0">
                <a:effectLst/>
              </a:rPr>
              <a:t>environment</a:t>
            </a:r>
            <a:endParaRPr lang="en-US" dirty="0" smtClean="0"/>
          </a:p>
          <a:p>
            <a:r>
              <a:rPr lang="en-US" b="0" dirty="0">
                <a:effectLst/>
              </a:rPr>
              <a:t>The Virtual Machine (VM) acts like a real computer with  own operating system and </a:t>
            </a:r>
            <a:r>
              <a:rPr lang="en-US" b="0" dirty="0" smtClean="0">
                <a:effectLst/>
              </a:rPr>
              <a:t>applications</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410162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 Server Overview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5" name="Rounded Rectangle 44"/>
          <p:cNvSpPr/>
          <p:nvPr/>
        </p:nvSpPr>
        <p:spPr bwMode="auto">
          <a:xfrm>
            <a:off x="4800600" y="1999343"/>
            <a:ext cx="3657600" cy="2819400"/>
          </a:xfrm>
          <a:prstGeom prst="roundRect">
            <a:avLst/>
          </a:prstGeom>
          <a:gradFill rotWithShape="1">
            <a:gsLst>
              <a:gs pos="0">
                <a:srgbClr val="97D256">
                  <a:shade val="15000"/>
                  <a:satMod val="180000"/>
                </a:srgbClr>
              </a:gs>
              <a:gs pos="50000">
                <a:srgbClr val="97D256">
                  <a:shade val="45000"/>
                  <a:satMod val="170000"/>
                </a:srgbClr>
              </a:gs>
              <a:gs pos="70000">
                <a:srgbClr val="97D256">
                  <a:tint val="99000"/>
                  <a:shade val="65000"/>
                  <a:satMod val="155000"/>
                </a:srgbClr>
              </a:gs>
              <a:gs pos="100000">
                <a:srgbClr val="97D256">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97D256">
                <a:satMod val="300000"/>
              </a:srgbClr>
            </a:contourClr>
          </a:sp3d>
        </p:spPr>
        <p:txBody>
          <a:bodyPr lIns="91432" tIns="45717" rIns="91432" bIns="45717" anchor="ctr"/>
          <a:lstStyle/>
          <a:p>
            <a:pPr marL="0" marR="0" lvl="0" indent="0" algn="ctr" defTabSz="9140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a:cs typeface="Calibri" pitchFamily="34" charset="0"/>
            </a:endParaRPr>
          </a:p>
        </p:txBody>
      </p:sp>
      <p:sp>
        <p:nvSpPr>
          <p:cNvPr id="46" name="Rounded Rectangle 45"/>
          <p:cNvSpPr/>
          <p:nvPr/>
        </p:nvSpPr>
        <p:spPr bwMode="auto">
          <a:xfrm>
            <a:off x="838200" y="1923143"/>
            <a:ext cx="3505200" cy="2895600"/>
          </a:xfrm>
          <a:prstGeom prst="roundRect">
            <a:avLst/>
          </a:prstGeom>
          <a:gradFill rotWithShape="1">
            <a:gsLst>
              <a:gs pos="0">
                <a:srgbClr val="97D256">
                  <a:shade val="15000"/>
                  <a:satMod val="180000"/>
                </a:srgbClr>
              </a:gs>
              <a:gs pos="50000">
                <a:srgbClr val="97D256">
                  <a:shade val="45000"/>
                  <a:satMod val="170000"/>
                </a:srgbClr>
              </a:gs>
              <a:gs pos="70000">
                <a:srgbClr val="97D256">
                  <a:tint val="99000"/>
                  <a:shade val="65000"/>
                  <a:satMod val="155000"/>
                </a:srgbClr>
              </a:gs>
              <a:gs pos="100000">
                <a:srgbClr val="97D256">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97D256">
                <a:satMod val="300000"/>
              </a:srgbClr>
            </a:contourClr>
          </a:sp3d>
        </p:spPr>
        <p:txBody>
          <a:bodyPr lIns="91432" tIns="45717" rIns="91432" bIns="45717" anchor="ctr"/>
          <a:lstStyle/>
          <a:p>
            <a:pPr marL="0" marR="0" lvl="0" indent="0" algn="ctr" defTabSz="9140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a:cs typeface="Calibri" pitchFamily="34" charset="0"/>
            </a:endParaRPr>
          </a:p>
        </p:txBody>
      </p:sp>
      <p:sp>
        <p:nvSpPr>
          <p:cNvPr id="47" name="TextBox 9"/>
          <p:cNvSpPr txBox="1">
            <a:spLocks noChangeArrowheads="1"/>
          </p:cNvSpPr>
          <p:nvPr/>
        </p:nvSpPr>
        <p:spPr bwMode="auto">
          <a:xfrm>
            <a:off x="1828800" y="4056743"/>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a:lnSpc>
                <a:spcPct val="100000"/>
              </a:lnSpc>
              <a:spcBef>
                <a:spcPct val="0"/>
              </a:spcBef>
              <a:buSzTx/>
              <a:buFontTx/>
              <a:buNone/>
            </a:pPr>
            <a:endParaRPr lang="bg-BG" sz="1800" smtClean="0">
              <a:solidFill>
                <a:srgbClr val="FFFFFF"/>
              </a:solidFill>
              <a:cs typeface="Arial" panose="020B0604020202020204" pitchFamily="34" charset="0"/>
            </a:endParaRPr>
          </a:p>
        </p:txBody>
      </p:sp>
      <p:sp>
        <p:nvSpPr>
          <p:cNvPr id="48" name="TextBox 11"/>
          <p:cNvSpPr txBox="1">
            <a:spLocks noChangeArrowheads="1"/>
          </p:cNvSpPr>
          <p:nvPr/>
        </p:nvSpPr>
        <p:spPr bwMode="auto">
          <a:xfrm>
            <a:off x="914400" y="1237343"/>
            <a:ext cx="350520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algn="ctr">
              <a:lnSpc>
                <a:spcPct val="100000"/>
              </a:lnSpc>
              <a:spcBef>
                <a:spcPct val="0"/>
              </a:spcBef>
              <a:buSzTx/>
              <a:buFontTx/>
              <a:buNone/>
            </a:pPr>
            <a:r>
              <a:rPr lang="en-US" sz="1800" b="1" dirty="0" smtClean="0">
                <a:solidFill>
                  <a:srgbClr val="FFFFFF"/>
                </a:solidFill>
                <a:cs typeface="Arial" panose="020B0604020202020204" pitchFamily="34" charset="0"/>
              </a:rPr>
              <a:t>Microsoft Hyper-V Server</a:t>
            </a:r>
          </a:p>
        </p:txBody>
      </p:sp>
      <p:sp>
        <p:nvSpPr>
          <p:cNvPr id="49" name="TextBox 38"/>
          <p:cNvSpPr txBox="1">
            <a:spLocks noChangeArrowheads="1"/>
          </p:cNvSpPr>
          <p:nvPr/>
        </p:nvSpPr>
        <p:spPr bwMode="auto">
          <a:xfrm>
            <a:off x="1049338" y="5066393"/>
            <a:ext cx="3311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algn="ctr">
              <a:lnSpc>
                <a:spcPct val="100000"/>
              </a:lnSpc>
              <a:spcBef>
                <a:spcPct val="0"/>
              </a:spcBef>
              <a:buSzTx/>
              <a:buFontTx/>
              <a:buNone/>
            </a:pPr>
            <a:r>
              <a:rPr lang="en-US" sz="1800" smtClean="0">
                <a:solidFill>
                  <a:srgbClr val="FFFFFF"/>
                </a:solidFill>
                <a:cs typeface="Arial" panose="020B0604020202020204" pitchFamily="34" charset="0"/>
              </a:rPr>
              <a:t>Contains Windows hypervisor and other components, including base kernel and driver technologies.  </a:t>
            </a:r>
          </a:p>
        </p:txBody>
      </p:sp>
      <p:grpSp>
        <p:nvGrpSpPr>
          <p:cNvPr id="50" name="Group 112"/>
          <p:cNvGrpSpPr>
            <a:grpSpLocks/>
          </p:cNvGrpSpPr>
          <p:nvPr/>
        </p:nvGrpSpPr>
        <p:grpSpPr bwMode="auto">
          <a:xfrm>
            <a:off x="1001713" y="2234266"/>
            <a:ext cx="3214687" cy="2203477"/>
            <a:chOff x="6096000" y="1301723"/>
            <a:chExt cx="2516720" cy="2203477"/>
          </a:xfrm>
        </p:grpSpPr>
        <p:sp>
          <p:nvSpPr>
            <p:cNvPr id="51" name="Rectangle 4"/>
            <p:cNvSpPr>
              <a:spLocks noChangeArrowheads="1"/>
            </p:cNvSpPr>
            <p:nvPr/>
          </p:nvSpPr>
          <p:spPr bwMode="auto">
            <a:xfrm>
              <a:off x="6172200" y="2895600"/>
              <a:ext cx="2438400" cy="228600"/>
            </a:xfrm>
            <a:prstGeom prst="rect">
              <a:avLst/>
            </a:prstGeom>
            <a:solidFill>
              <a:srgbClr val="92D050"/>
            </a:solidFill>
            <a:ln w="9525">
              <a:solidFill>
                <a:srgbClr val="FFFFFF"/>
              </a:solidFill>
              <a:miter lim="800000"/>
              <a:headEnd/>
              <a:tailEnd/>
            </a:ln>
          </p:spPr>
          <p:txBody>
            <a:bodyPr wrap="none" anchor="ct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600" b="1" i="0" u="none" strike="noStrike" kern="0" cap="none" spc="0" normalizeH="0" baseline="0" noProof="0" smtClean="0">
                  <a:ln>
                    <a:noFill/>
                  </a:ln>
                  <a:solidFill>
                    <a:srgbClr val="FFFFFF"/>
                  </a:solidFill>
                  <a:effectLst/>
                  <a:uLnTx/>
                  <a:uFillTx/>
                  <a:latin typeface="Calibri" panose="020F0502020204030204" pitchFamily="34" charset="0"/>
                  <a:cs typeface="Arial" panose="020B0604020202020204" pitchFamily="34" charset="0"/>
                </a:rPr>
                <a:t>Windows hypervisor</a:t>
              </a:r>
            </a:p>
          </p:txBody>
        </p:sp>
        <p:sp>
          <p:nvSpPr>
            <p:cNvPr id="52" name="Rectangle 5"/>
            <p:cNvSpPr>
              <a:spLocks noChangeArrowheads="1"/>
            </p:cNvSpPr>
            <p:nvPr/>
          </p:nvSpPr>
          <p:spPr bwMode="auto">
            <a:xfrm>
              <a:off x="7010719" y="2057400"/>
              <a:ext cx="686039" cy="762000"/>
            </a:xfrm>
            <a:prstGeom prst="rect">
              <a:avLst/>
            </a:prstGeom>
            <a:solidFill>
              <a:srgbClr val="95337B">
                <a:lumMod val="50000"/>
              </a:srgbClr>
            </a:solidFill>
            <a:ln w="9525">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Windows</a:t>
              </a:r>
              <a:b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b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or Linux</a:t>
              </a:r>
            </a:p>
          </p:txBody>
        </p:sp>
        <p:sp>
          <p:nvSpPr>
            <p:cNvPr id="53" name="Rectangle 9"/>
            <p:cNvSpPr>
              <a:spLocks noChangeArrowheads="1"/>
            </p:cNvSpPr>
            <p:nvPr/>
          </p:nvSpPr>
          <p:spPr bwMode="auto">
            <a:xfrm>
              <a:off x="6171812" y="3200400"/>
              <a:ext cx="2438422" cy="304800"/>
            </a:xfrm>
            <a:prstGeom prst="rect">
              <a:avLst/>
            </a:prstGeom>
            <a:gradFill rotWithShape="1">
              <a:gsLst>
                <a:gs pos="0">
                  <a:srgbClr val="97D256"/>
                </a:gs>
                <a:gs pos="50000">
                  <a:srgbClr val="97D256">
                    <a:gamma/>
                    <a:tint val="73725"/>
                    <a:invGamma/>
                  </a:srgbClr>
                </a:gs>
                <a:gs pos="100000">
                  <a:srgbClr val="97D256"/>
                </a:gs>
              </a:gsLst>
              <a:lin ang="2700000" scaled="1"/>
            </a:gradFill>
            <a:ln w="9525" algn="ctr">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Calibri" pitchFamily="34" charset="0"/>
                  <a:cs typeface="Calibri" pitchFamily="34" charset="0"/>
                </a:rPr>
                <a:t>Hardware</a:t>
              </a:r>
            </a:p>
          </p:txBody>
        </p:sp>
        <p:sp>
          <p:nvSpPr>
            <p:cNvPr id="54" name="Rectangle 5"/>
            <p:cNvSpPr>
              <a:spLocks noChangeArrowheads="1"/>
            </p:cNvSpPr>
            <p:nvPr/>
          </p:nvSpPr>
          <p:spPr bwMode="auto">
            <a:xfrm>
              <a:off x="6172200" y="2419290"/>
              <a:ext cx="762000" cy="400110"/>
            </a:xfrm>
            <a:prstGeom prst="rect">
              <a:avLst/>
            </a:prstGeom>
            <a:solidFill>
              <a:srgbClr val="92D050"/>
            </a:solidFill>
            <a:ln w="9525">
              <a:solidFill>
                <a:srgbClr val="FFFFFF"/>
              </a:solidFill>
              <a:miter lim="800000"/>
              <a:headEnd/>
              <a:tailEnd/>
            </a:ln>
          </p:spPr>
          <p:txBody>
            <a:bodyPr anchor="ctr">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smtClean="0">
                  <a:ln>
                    <a:noFill/>
                  </a:ln>
                  <a:solidFill>
                    <a:srgbClr val="FFFFFF"/>
                  </a:solidFill>
                  <a:effectLst/>
                  <a:uLnTx/>
                  <a:uFillTx/>
                  <a:latin typeface="Calibri" panose="020F0502020204030204" pitchFamily="34" charset="0"/>
                  <a:cs typeface="Arial" panose="020B0604020202020204" pitchFamily="34" charset="0"/>
                </a:rPr>
                <a:t>Parent Partition</a:t>
              </a:r>
            </a:p>
          </p:txBody>
        </p:sp>
        <p:sp>
          <p:nvSpPr>
            <p:cNvPr id="55" name="Rectangle 6"/>
            <p:cNvSpPr>
              <a:spLocks noChangeArrowheads="1"/>
            </p:cNvSpPr>
            <p:nvPr/>
          </p:nvSpPr>
          <p:spPr bwMode="auto">
            <a:xfrm>
              <a:off x="7772570" y="2057400"/>
              <a:ext cx="761852" cy="762000"/>
            </a:xfrm>
            <a:prstGeom prst="rect">
              <a:avLst/>
            </a:prstGeom>
            <a:solidFill>
              <a:srgbClr val="95337B">
                <a:lumMod val="50000"/>
              </a:srgbClr>
            </a:solidFill>
            <a:ln w="9525">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Windows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or Linux</a:t>
              </a:r>
            </a:p>
          </p:txBody>
        </p:sp>
        <p:grpSp>
          <p:nvGrpSpPr>
            <p:cNvPr id="56" name="Group 73"/>
            <p:cNvGrpSpPr>
              <a:grpSpLocks/>
            </p:cNvGrpSpPr>
            <p:nvPr/>
          </p:nvGrpSpPr>
          <p:grpSpPr bwMode="auto">
            <a:xfrm>
              <a:off x="6096000" y="2133600"/>
              <a:ext cx="2516720" cy="1067484"/>
              <a:chOff x="6248399" y="1446597"/>
              <a:chExt cx="2649178" cy="1067484"/>
            </a:xfrm>
          </p:grpSpPr>
          <p:grpSp>
            <p:nvGrpSpPr>
              <p:cNvPr id="59" name="Group 65"/>
              <p:cNvGrpSpPr>
                <a:grpSpLocks/>
              </p:cNvGrpSpPr>
              <p:nvPr/>
            </p:nvGrpSpPr>
            <p:grpSpPr bwMode="auto">
              <a:xfrm>
                <a:off x="6248401" y="1446597"/>
                <a:ext cx="2649176" cy="1067484"/>
                <a:chOff x="6400006" y="1446662"/>
                <a:chExt cx="1883762" cy="763932"/>
              </a:xfrm>
            </p:grpSpPr>
            <p:cxnSp>
              <p:nvCxnSpPr>
                <p:cNvPr id="61" name="Straight Connector 60"/>
                <p:cNvCxnSpPr/>
                <p:nvPr/>
              </p:nvCxnSpPr>
              <p:spPr>
                <a:xfrm>
                  <a:off x="6400935" y="2207832"/>
                  <a:ext cx="1880973" cy="2272"/>
                </a:xfrm>
                <a:prstGeom prst="line">
                  <a:avLst/>
                </a:prstGeom>
                <a:noFill/>
                <a:ln w="25400" cap="flat" cmpd="sng" algn="ctr">
                  <a:solidFill>
                    <a:srgbClr val="FF0000"/>
                  </a:solidFill>
                  <a:prstDash val="dash"/>
                </a:ln>
                <a:effectLst/>
              </p:spPr>
            </p:cxnSp>
            <p:cxnSp>
              <p:nvCxnSpPr>
                <p:cNvPr id="62" name="Straight Connector 61"/>
                <p:cNvCxnSpPr/>
                <p:nvPr/>
              </p:nvCxnSpPr>
              <p:spPr>
                <a:xfrm rot="5400000" flipH="1" flipV="1">
                  <a:off x="6134526" y="1714413"/>
                  <a:ext cx="532820" cy="1861"/>
                </a:xfrm>
                <a:prstGeom prst="line">
                  <a:avLst/>
                </a:prstGeom>
                <a:noFill/>
                <a:ln w="25400" cap="flat" cmpd="sng" algn="ctr">
                  <a:solidFill>
                    <a:srgbClr val="FF0000"/>
                  </a:solidFill>
                  <a:prstDash val="dash"/>
                </a:ln>
                <a:effectLst/>
              </p:spPr>
            </p:cxnSp>
            <p:cxnSp>
              <p:nvCxnSpPr>
                <p:cNvPr id="63" name="Straight Connector 62"/>
                <p:cNvCxnSpPr/>
                <p:nvPr/>
              </p:nvCxnSpPr>
              <p:spPr>
                <a:xfrm>
                  <a:off x="6400935" y="1446662"/>
                  <a:ext cx="626061" cy="1136"/>
                </a:xfrm>
                <a:prstGeom prst="line">
                  <a:avLst/>
                </a:prstGeom>
                <a:noFill/>
                <a:ln w="25400" cap="flat" cmpd="sng" algn="ctr">
                  <a:solidFill>
                    <a:srgbClr val="FF0000"/>
                  </a:solidFill>
                  <a:prstDash val="dash"/>
                </a:ln>
                <a:effectLst/>
              </p:spPr>
            </p:cxnSp>
            <p:cxnSp>
              <p:nvCxnSpPr>
                <p:cNvPr id="64" name="Straight Connector 63"/>
                <p:cNvCxnSpPr/>
                <p:nvPr/>
              </p:nvCxnSpPr>
              <p:spPr>
                <a:xfrm rot="5400000">
                  <a:off x="6782809" y="1714311"/>
                  <a:ext cx="533955" cy="930"/>
                </a:xfrm>
                <a:prstGeom prst="line">
                  <a:avLst/>
                </a:prstGeom>
                <a:noFill/>
                <a:ln w="25400" cap="flat" cmpd="sng" algn="ctr">
                  <a:solidFill>
                    <a:srgbClr val="FF0000"/>
                  </a:solidFill>
                  <a:prstDash val="dash"/>
                </a:ln>
                <a:effectLst/>
              </p:spPr>
            </p:cxnSp>
            <p:cxnSp>
              <p:nvCxnSpPr>
                <p:cNvPr id="65" name="Straight Connector 64"/>
                <p:cNvCxnSpPr/>
                <p:nvPr/>
              </p:nvCxnSpPr>
              <p:spPr>
                <a:xfrm>
                  <a:off x="7043740" y="1980617"/>
                  <a:ext cx="1238167" cy="12497"/>
                </a:xfrm>
                <a:prstGeom prst="line">
                  <a:avLst/>
                </a:prstGeom>
                <a:noFill/>
                <a:ln w="25400" cap="flat" cmpd="sng" algn="ctr">
                  <a:solidFill>
                    <a:srgbClr val="FF0000"/>
                  </a:solidFill>
                  <a:prstDash val="dash"/>
                </a:ln>
                <a:effectLst/>
              </p:spPr>
            </p:cxnSp>
            <p:cxnSp>
              <p:nvCxnSpPr>
                <p:cNvPr id="66" name="Straight Connector 65"/>
                <p:cNvCxnSpPr/>
                <p:nvPr/>
              </p:nvCxnSpPr>
              <p:spPr>
                <a:xfrm rot="5400000">
                  <a:off x="8168662" y="2094999"/>
                  <a:ext cx="228351" cy="1861"/>
                </a:xfrm>
                <a:prstGeom prst="line">
                  <a:avLst/>
                </a:prstGeom>
                <a:noFill/>
                <a:ln w="25400" cap="flat" cmpd="sng" algn="ctr">
                  <a:solidFill>
                    <a:srgbClr val="FF0000"/>
                  </a:solidFill>
                  <a:prstDash val="dash"/>
                </a:ln>
                <a:effectLst/>
              </p:spPr>
            </p:cxnSp>
          </p:grpSp>
          <p:cxnSp>
            <p:nvCxnSpPr>
              <p:cNvPr id="60" name="Straight Connector 59"/>
              <p:cNvCxnSpPr/>
              <p:nvPr/>
            </p:nvCxnSpPr>
            <p:spPr>
              <a:xfrm rot="5400000" flipH="1" flipV="1">
                <a:off x="6058693" y="2323691"/>
                <a:ext cx="379412" cy="0"/>
              </a:xfrm>
              <a:prstGeom prst="line">
                <a:avLst/>
              </a:prstGeom>
              <a:noFill/>
              <a:ln w="25400" cap="flat" cmpd="sng" algn="ctr">
                <a:solidFill>
                  <a:srgbClr val="FF0000"/>
                </a:solidFill>
                <a:prstDash val="dash"/>
              </a:ln>
              <a:effectLst/>
            </p:spPr>
          </p:cxnSp>
        </p:grpSp>
        <p:cxnSp>
          <p:nvCxnSpPr>
            <p:cNvPr id="57" name="Straight Arrow Connector 56"/>
            <p:cNvCxnSpPr/>
            <p:nvPr/>
          </p:nvCxnSpPr>
          <p:spPr>
            <a:xfrm rot="16200000" flipV="1">
              <a:off x="6156978" y="1828800"/>
              <a:ext cx="457200" cy="0"/>
            </a:xfrm>
            <a:prstGeom prst="straightConnector1">
              <a:avLst/>
            </a:prstGeom>
            <a:noFill/>
            <a:ln w="9525" cap="flat" cmpd="sng" algn="ctr">
              <a:solidFill>
                <a:srgbClr val="FF0000"/>
              </a:solidFill>
              <a:prstDash val="solid"/>
              <a:tailEnd type="arrow"/>
            </a:ln>
            <a:effectLst/>
          </p:spPr>
        </p:cxnSp>
        <p:sp>
          <p:nvSpPr>
            <p:cNvPr id="58" name="TextBox 88"/>
            <p:cNvSpPr txBox="1">
              <a:spLocks noChangeArrowheads="1"/>
            </p:cNvSpPr>
            <p:nvPr/>
          </p:nvSpPr>
          <p:spPr bwMode="auto">
            <a:xfrm>
              <a:off x="6117834" y="1301723"/>
              <a:ext cx="1676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Calibri" panose="020F0502020204030204" pitchFamily="34" charset="0"/>
                  <a:cs typeface="Arial" panose="020B0604020202020204" pitchFamily="34" charset="0"/>
                </a:rPr>
                <a:t>Microsoft Hyper-V Server</a:t>
              </a:r>
            </a:p>
          </p:txBody>
        </p:sp>
      </p:grpSp>
      <p:sp>
        <p:nvSpPr>
          <p:cNvPr id="67" name="TextBox 7"/>
          <p:cNvSpPr txBox="1">
            <a:spLocks noChangeArrowheads="1"/>
          </p:cNvSpPr>
          <p:nvPr/>
        </p:nvSpPr>
        <p:spPr bwMode="auto">
          <a:xfrm>
            <a:off x="4800600" y="1313543"/>
            <a:ext cx="347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algn="ctr">
              <a:lnSpc>
                <a:spcPct val="100000"/>
              </a:lnSpc>
              <a:spcBef>
                <a:spcPct val="0"/>
              </a:spcBef>
              <a:buSzTx/>
              <a:buFontTx/>
              <a:buNone/>
            </a:pPr>
            <a:r>
              <a:rPr lang="en-US" sz="1800" b="1" dirty="0" smtClean="0">
                <a:solidFill>
                  <a:srgbClr val="FFFFFF"/>
                </a:solidFill>
                <a:cs typeface="Arial" panose="020B0604020202020204" pitchFamily="34" charset="0"/>
              </a:rPr>
              <a:t>Windows Server Hyper-V</a:t>
            </a:r>
          </a:p>
          <a:p>
            <a:pPr algn="ctr">
              <a:lnSpc>
                <a:spcPct val="100000"/>
              </a:lnSpc>
              <a:spcBef>
                <a:spcPct val="0"/>
              </a:spcBef>
              <a:buSzTx/>
              <a:buFontTx/>
              <a:buNone/>
            </a:pPr>
            <a:r>
              <a:rPr lang="en-US" sz="1800" b="1" dirty="0" smtClean="0">
                <a:solidFill>
                  <a:srgbClr val="FFFFFF"/>
                </a:solidFill>
                <a:cs typeface="Arial" panose="020B0604020202020204" pitchFamily="34" charset="0"/>
              </a:rPr>
              <a:t>(Windows Role)</a:t>
            </a:r>
          </a:p>
        </p:txBody>
      </p:sp>
      <p:sp>
        <p:nvSpPr>
          <p:cNvPr id="68" name="TextBox 39"/>
          <p:cNvSpPr txBox="1">
            <a:spLocks noChangeArrowheads="1"/>
          </p:cNvSpPr>
          <p:nvPr/>
        </p:nvSpPr>
        <p:spPr bwMode="auto">
          <a:xfrm>
            <a:off x="4940300" y="5066393"/>
            <a:ext cx="337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algn="ctr">
              <a:lnSpc>
                <a:spcPct val="100000"/>
              </a:lnSpc>
              <a:spcBef>
                <a:spcPct val="0"/>
              </a:spcBef>
              <a:buSzTx/>
              <a:buFontTx/>
              <a:buNone/>
            </a:pPr>
            <a:r>
              <a:rPr lang="en-US" sz="1800" dirty="0" smtClean="0">
                <a:solidFill>
                  <a:srgbClr val="FFFFFF"/>
                </a:solidFill>
                <a:cs typeface="Arial" panose="020B0604020202020204" pitchFamily="34" charset="0"/>
              </a:rPr>
              <a:t>Available as a role in Server Core or full installation of Windows Server</a:t>
            </a:r>
          </a:p>
        </p:txBody>
      </p:sp>
      <p:cxnSp>
        <p:nvCxnSpPr>
          <p:cNvPr id="69" name="Straight Arrow Connector 68"/>
          <p:cNvCxnSpPr/>
          <p:nvPr/>
        </p:nvCxnSpPr>
        <p:spPr>
          <a:xfrm rot="5400000" flipH="1" flipV="1">
            <a:off x="5295901" y="2799443"/>
            <a:ext cx="381000" cy="3175"/>
          </a:xfrm>
          <a:prstGeom prst="straightConnector1">
            <a:avLst/>
          </a:prstGeom>
          <a:noFill/>
          <a:ln w="9525" cap="flat" cmpd="sng" algn="ctr">
            <a:solidFill>
              <a:srgbClr val="FF0000"/>
            </a:solidFill>
            <a:prstDash val="solid"/>
            <a:tailEnd type="arrow"/>
          </a:ln>
          <a:effectLst/>
        </p:spPr>
      </p:cxnSp>
      <p:sp>
        <p:nvSpPr>
          <p:cNvPr id="70" name="TextBox 86"/>
          <p:cNvSpPr txBox="1">
            <a:spLocks noChangeArrowheads="1"/>
          </p:cNvSpPr>
          <p:nvPr/>
        </p:nvSpPr>
        <p:spPr bwMode="auto">
          <a:xfrm>
            <a:off x="5029200" y="2380343"/>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a:lnSpc>
                <a:spcPct val="100000"/>
              </a:lnSpc>
              <a:spcBef>
                <a:spcPct val="0"/>
              </a:spcBef>
              <a:buSzTx/>
              <a:buFontTx/>
              <a:buNone/>
            </a:pPr>
            <a:r>
              <a:rPr lang="en-US" sz="1400" b="1" smtClean="0">
                <a:solidFill>
                  <a:srgbClr val="FF0000"/>
                </a:solidFill>
                <a:cs typeface="Arial" panose="020B0604020202020204" pitchFamily="34" charset="0"/>
              </a:rPr>
              <a:t>Hyper-V</a:t>
            </a:r>
          </a:p>
        </p:txBody>
      </p:sp>
      <p:sp>
        <p:nvSpPr>
          <p:cNvPr id="71" name="Rectangle 5"/>
          <p:cNvSpPr>
            <a:spLocks noChangeArrowheads="1"/>
          </p:cNvSpPr>
          <p:nvPr/>
        </p:nvSpPr>
        <p:spPr bwMode="auto">
          <a:xfrm>
            <a:off x="6167438" y="2989943"/>
            <a:ext cx="920750" cy="762000"/>
          </a:xfrm>
          <a:prstGeom prst="rect">
            <a:avLst/>
          </a:prstGeom>
          <a:solidFill>
            <a:srgbClr val="95337B">
              <a:lumMod val="50000"/>
            </a:srgbClr>
          </a:solidFill>
          <a:ln w="9525">
            <a:solidFill>
              <a:srgbClr val="FFFFFF"/>
            </a:solidFill>
            <a:miter lim="800000"/>
            <a:headEnd/>
            <a:tailEnd/>
          </a:ln>
          <a:effectLst/>
        </p:spPr>
        <p:txBody>
          <a:bodyPr wrap="none" lIns="91436" tIns="45718" rIns="91436"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Windows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or Linux</a:t>
            </a:r>
          </a:p>
        </p:txBody>
      </p:sp>
      <p:sp>
        <p:nvSpPr>
          <p:cNvPr id="72" name="Rectangle 9"/>
          <p:cNvSpPr>
            <a:spLocks noChangeArrowheads="1"/>
          </p:cNvSpPr>
          <p:nvPr/>
        </p:nvSpPr>
        <p:spPr bwMode="auto">
          <a:xfrm>
            <a:off x="5041900" y="4132943"/>
            <a:ext cx="3275013" cy="304800"/>
          </a:xfrm>
          <a:prstGeom prst="rect">
            <a:avLst/>
          </a:prstGeom>
          <a:gradFill rotWithShape="1">
            <a:gsLst>
              <a:gs pos="0">
                <a:srgbClr val="97D256"/>
              </a:gs>
              <a:gs pos="50000">
                <a:srgbClr val="97D256">
                  <a:gamma/>
                  <a:tint val="73725"/>
                  <a:invGamma/>
                </a:srgbClr>
              </a:gs>
              <a:gs pos="100000">
                <a:srgbClr val="97D256"/>
              </a:gs>
            </a:gsLst>
            <a:lin ang="2700000" scaled="1"/>
          </a:gradFill>
          <a:ln w="9525" algn="ctr">
            <a:solidFill>
              <a:srgbClr val="FFFFFF"/>
            </a:solidFill>
            <a:miter lim="800000"/>
            <a:headEnd/>
            <a:tailEnd/>
          </a:ln>
          <a:effectLst/>
        </p:spPr>
        <p:txBody>
          <a:bodyPr wrap="none" lIns="91436" tIns="45718" rIns="91436"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Calibri" pitchFamily="34" charset="0"/>
                <a:cs typeface="Calibri" pitchFamily="34" charset="0"/>
              </a:rPr>
              <a:t>Hardware</a:t>
            </a:r>
          </a:p>
        </p:txBody>
      </p:sp>
      <p:sp>
        <p:nvSpPr>
          <p:cNvPr id="73" name="Rectangle 6"/>
          <p:cNvSpPr>
            <a:spLocks noChangeArrowheads="1"/>
          </p:cNvSpPr>
          <p:nvPr/>
        </p:nvSpPr>
        <p:spPr bwMode="auto">
          <a:xfrm>
            <a:off x="7191375" y="2989943"/>
            <a:ext cx="1022350" cy="762000"/>
          </a:xfrm>
          <a:prstGeom prst="rect">
            <a:avLst/>
          </a:prstGeom>
          <a:solidFill>
            <a:srgbClr val="95337B">
              <a:lumMod val="50000"/>
            </a:srgbClr>
          </a:solidFill>
          <a:ln w="9525">
            <a:solidFill>
              <a:srgbClr val="FFFFFF"/>
            </a:solidFill>
            <a:miter lim="800000"/>
            <a:headEnd/>
            <a:tailEnd/>
          </a:ln>
          <a:effectLst/>
        </p:spPr>
        <p:txBody>
          <a:bodyPr wrap="none" lIns="91436" tIns="45718" rIns="91436"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Windows</a:t>
            </a:r>
            <a:b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br>
            <a:r>
              <a:rPr kumimoji="0" lang="en-US" sz="1200" b="1" i="0" u="none" strike="noStrike" kern="0" cap="none" spc="0" normalizeH="0" baseline="0" noProof="0" dirty="0">
                <a:ln>
                  <a:noFill/>
                </a:ln>
                <a:solidFill>
                  <a:srgbClr val="FFFFFF"/>
                </a:solidFill>
                <a:effectLst/>
                <a:uLnTx/>
                <a:uFillTx/>
                <a:latin typeface="Calibri" pitchFamily="34" charset="0"/>
                <a:cs typeface="Calibri" pitchFamily="34" charset="0"/>
              </a:rPr>
              <a:t>or Linux</a:t>
            </a:r>
          </a:p>
        </p:txBody>
      </p:sp>
      <p:sp>
        <p:nvSpPr>
          <p:cNvPr id="74" name="Rectangle 4"/>
          <p:cNvSpPr>
            <a:spLocks noChangeArrowheads="1"/>
          </p:cNvSpPr>
          <p:nvPr/>
        </p:nvSpPr>
        <p:spPr bwMode="auto">
          <a:xfrm>
            <a:off x="5041900" y="3828143"/>
            <a:ext cx="3171825" cy="228600"/>
          </a:xfrm>
          <a:prstGeom prst="rect">
            <a:avLst/>
          </a:prstGeom>
          <a:solidFill>
            <a:srgbClr val="92D050"/>
          </a:solidFill>
          <a:ln w="9525">
            <a:solidFill>
              <a:srgbClr val="FFFFFF"/>
            </a:solidFill>
            <a:miter lim="800000"/>
            <a:headEnd/>
            <a:tailEnd/>
          </a:ln>
        </p:spPr>
        <p:txBody>
          <a:bodyPr wrap="none" lIns="91436" tIns="45718" rIns="91436" bIns="45718" anchor="ct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600" b="1" i="0" u="none" strike="noStrike" kern="0" cap="none" spc="0" normalizeH="0" baseline="0" noProof="0" smtClean="0">
                <a:ln>
                  <a:noFill/>
                </a:ln>
                <a:solidFill>
                  <a:srgbClr val="FFFFFF"/>
                </a:solidFill>
                <a:effectLst/>
                <a:uLnTx/>
                <a:uFillTx/>
                <a:latin typeface="Calibri" panose="020F0502020204030204" pitchFamily="34" charset="0"/>
                <a:cs typeface="Arial" panose="020B0604020202020204" pitchFamily="34" charset="0"/>
              </a:rPr>
              <a:t>Windows hypervisor</a:t>
            </a:r>
          </a:p>
        </p:txBody>
      </p:sp>
      <p:grpSp>
        <p:nvGrpSpPr>
          <p:cNvPr id="75" name="Group 99"/>
          <p:cNvGrpSpPr>
            <a:grpSpLocks/>
          </p:cNvGrpSpPr>
          <p:nvPr/>
        </p:nvGrpSpPr>
        <p:grpSpPr bwMode="auto">
          <a:xfrm>
            <a:off x="4940300" y="3066143"/>
            <a:ext cx="3378200" cy="1066800"/>
            <a:chOff x="6248399" y="1446597"/>
            <a:chExt cx="2649178" cy="1067484"/>
          </a:xfrm>
        </p:grpSpPr>
        <p:grpSp>
          <p:nvGrpSpPr>
            <p:cNvPr id="76" name="Group 65"/>
            <p:cNvGrpSpPr>
              <a:grpSpLocks/>
            </p:cNvGrpSpPr>
            <p:nvPr/>
          </p:nvGrpSpPr>
          <p:grpSpPr bwMode="auto">
            <a:xfrm>
              <a:off x="6248395" y="1446597"/>
              <a:ext cx="2649174" cy="1067484"/>
              <a:chOff x="6400006" y="1446662"/>
              <a:chExt cx="1883762" cy="763932"/>
            </a:xfrm>
          </p:grpSpPr>
          <p:cxnSp>
            <p:nvCxnSpPr>
              <p:cNvPr id="78" name="Straight Connector 77"/>
              <p:cNvCxnSpPr/>
              <p:nvPr/>
            </p:nvCxnSpPr>
            <p:spPr>
              <a:xfrm>
                <a:off x="6400894" y="2208320"/>
                <a:ext cx="1881109" cy="2274"/>
              </a:xfrm>
              <a:prstGeom prst="line">
                <a:avLst/>
              </a:prstGeom>
              <a:noFill/>
              <a:ln w="25400" cap="flat" cmpd="sng" algn="ctr">
                <a:solidFill>
                  <a:srgbClr val="FF0000"/>
                </a:solidFill>
                <a:prstDash val="dash"/>
              </a:ln>
              <a:effectLst/>
            </p:spPr>
          </p:cxnSp>
          <p:cxnSp>
            <p:nvCxnSpPr>
              <p:cNvPr id="79" name="Straight Connector 78"/>
              <p:cNvCxnSpPr/>
              <p:nvPr/>
            </p:nvCxnSpPr>
            <p:spPr>
              <a:xfrm rot="5400000" flipH="1" flipV="1">
                <a:off x="6134314" y="1714631"/>
                <a:ext cx="533161" cy="1770"/>
              </a:xfrm>
              <a:prstGeom prst="line">
                <a:avLst/>
              </a:prstGeom>
              <a:noFill/>
              <a:ln w="25400" cap="flat" cmpd="sng" algn="ctr">
                <a:solidFill>
                  <a:srgbClr val="FF0000"/>
                </a:solidFill>
                <a:prstDash val="dash"/>
              </a:ln>
              <a:effectLst/>
            </p:spPr>
          </p:cxnSp>
          <p:cxnSp>
            <p:nvCxnSpPr>
              <p:cNvPr id="80" name="Straight Connector 79"/>
              <p:cNvCxnSpPr/>
              <p:nvPr/>
            </p:nvCxnSpPr>
            <p:spPr>
              <a:xfrm>
                <a:off x="6400894" y="1446662"/>
                <a:ext cx="626741" cy="1137"/>
              </a:xfrm>
              <a:prstGeom prst="line">
                <a:avLst/>
              </a:prstGeom>
              <a:noFill/>
              <a:ln w="25400" cap="flat" cmpd="sng" algn="ctr">
                <a:solidFill>
                  <a:srgbClr val="FF0000"/>
                </a:solidFill>
                <a:prstDash val="dash"/>
              </a:ln>
              <a:effectLst/>
            </p:spPr>
          </p:cxnSp>
          <p:cxnSp>
            <p:nvCxnSpPr>
              <p:cNvPr id="81" name="Straight Connector 80"/>
              <p:cNvCxnSpPr/>
              <p:nvPr/>
            </p:nvCxnSpPr>
            <p:spPr>
              <a:xfrm rot="5400000">
                <a:off x="6783060" y="1714506"/>
                <a:ext cx="534298" cy="886"/>
              </a:xfrm>
              <a:prstGeom prst="line">
                <a:avLst/>
              </a:prstGeom>
              <a:noFill/>
              <a:ln w="25400" cap="flat" cmpd="sng" algn="ctr">
                <a:solidFill>
                  <a:srgbClr val="FF0000"/>
                </a:solidFill>
                <a:prstDash val="dash"/>
              </a:ln>
              <a:effectLst/>
            </p:spPr>
          </p:cxnSp>
          <p:cxnSp>
            <p:nvCxnSpPr>
              <p:cNvPr id="82" name="Straight Connector 81"/>
              <p:cNvCxnSpPr/>
              <p:nvPr/>
            </p:nvCxnSpPr>
            <p:spPr>
              <a:xfrm>
                <a:off x="7043570" y="1980960"/>
                <a:ext cx="1238433" cy="12505"/>
              </a:xfrm>
              <a:prstGeom prst="line">
                <a:avLst/>
              </a:prstGeom>
              <a:noFill/>
              <a:ln w="25400" cap="flat" cmpd="sng" algn="ctr">
                <a:solidFill>
                  <a:srgbClr val="FF0000"/>
                </a:solidFill>
                <a:prstDash val="dash"/>
              </a:ln>
              <a:effectLst/>
            </p:spPr>
          </p:cxnSp>
          <p:cxnSp>
            <p:nvCxnSpPr>
              <p:cNvPr id="83" name="Straight Connector 82"/>
              <p:cNvCxnSpPr/>
              <p:nvPr/>
            </p:nvCxnSpPr>
            <p:spPr>
              <a:xfrm rot="5400000">
                <a:off x="8168640" y="2095460"/>
                <a:ext cx="228497" cy="1770"/>
              </a:xfrm>
              <a:prstGeom prst="line">
                <a:avLst/>
              </a:prstGeom>
              <a:noFill/>
              <a:ln w="25400" cap="flat" cmpd="sng" algn="ctr">
                <a:solidFill>
                  <a:srgbClr val="FF0000"/>
                </a:solidFill>
                <a:prstDash val="dash"/>
              </a:ln>
              <a:effectLst/>
            </p:spPr>
          </p:cxnSp>
        </p:grpSp>
        <p:cxnSp>
          <p:nvCxnSpPr>
            <p:cNvPr id="77" name="Straight Connector 76"/>
            <p:cNvCxnSpPr/>
            <p:nvPr/>
          </p:nvCxnSpPr>
          <p:spPr>
            <a:xfrm rot="5400000" flipH="1" flipV="1">
              <a:off x="6058571" y="2324253"/>
              <a:ext cx="379655" cy="0"/>
            </a:xfrm>
            <a:prstGeom prst="line">
              <a:avLst/>
            </a:prstGeom>
            <a:noFill/>
            <a:ln w="25400" cap="flat" cmpd="sng" algn="ctr">
              <a:solidFill>
                <a:srgbClr val="FF0000"/>
              </a:solidFill>
              <a:prstDash val="dash"/>
            </a:ln>
            <a:effectLst/>
          </p:spPr>
        </p:cxnSp>
      </p:grpSp>
      <p:sp>
        <p:nvSpPr>
          <p:cNvPr id="84" name="Rectangle 5"/>
          <p:cNvSpPr>
            <a:spLocks noChangeArrowheads="1"/>
          </p:cNvSpPr>
          <p:nvPr/>
        </p:nvSpPr>
        <p:spPr bwMode="auto">
          <a:xfrm>
            <a:off x="5041900" y="3172506"/>
            <a:ext cx="973138" cy="554037"/>
          </a:xfrm>
          <a:prstGeom prst="rect">
            <a:avLst/>
          </a:prstGeom>
          <a:solidFill>
            <a:srgbClr val="92D050"/>
          </a:solidFill>
          <a:ln w="9525">
            <a:solidFill>
              <a:srgbClr val="FFFFFF"/>
            </a:solidFill>
            <a:miter lim="800000"/>
            <a:headEnd/>
            <a:tailEnd/>
          </a:ln>
        </p:spPr>
        <p:txBody>
          <a:bodyPr anchor="ctr">
            <a:spAutoFit/>
          </a:bodyPr>
          <a:lstStyle>
            <a:lvl1pPr>
              <a:lnSpc>
                <a:spcPct val="90000"/>
              </a:lnSpc>
              <a:spcBef>
                <a:spcPct val="20000"/>
              </a:spcBef>
              <a:buSzPct val="120000"/>
              <a:buBlip>
                <a:blip r:embed="rId2"/>
              </a:buBlip>
              <a:defRPr sz="3200">
                <a:solidFill>
                  <a:schemeClr val="tx1"/>
                </a:solidFill>
                <a:latin typeface="Calibri" panose="020F0502020204030204" pitchFamily="34" charset="0"/>
              </a:defRPr>
            </a:lvl1pPr>
            <a:lvl2pPr marL="742950" indent="-285750">
              <a:lnSpc>
                <a:spcPct val="90000"/>
              </a:lnSpc>
              <a:spcBef>
                <a:spcPct val="20000"/>
              </a:spcBef>
              <a:buBlip>
                <a:blip r:embed="rId2"/>
              </a:buBlip>
              <a:defRPr sz="2800">
                <a:solidFill>
                  <a:schemeClr val="tx1"/>
                </a:solidFill>
                <a:latin typeface="Calibri" panose="020F0502020204030204" pitchFamily="34" charset="0"/>
              </a:defRPr>
            </a:lvl2pPr>
            <a:lvl3pPr marL="1143000" indent="-228600">
              <a:lnSpc>
                <a:spcPct val="90000"/>
              </a:lnSpc>
              <a:spcBef>
                <a:spcPct val="20000"/>
              </a:spcBef>
              <a:buBlip>
                <a:blip r:embed="rId2"/>
              </a:buBlip>
              <a:defRPr sz="2400">
                <a:solidFill>
                  <a:schemeClr val="tx1"/>
                </a:solidFill>
                <a:latin typeface="Calibri" panose="020F0502020204030204" pitchFamily="34" charset="0"/>
              </a:defRPr>
            </a:lvl3pPr>
            <a:lvl4pPr marL="1600200" indent="-228600">
              <a:lnSpc>
                <a:spcPct val="90000"/>
              </a:lnSpc>
              <a:spcBef>
                <a:spcPct val="20000"/>
              </a:spcBef>
              <a:buBlip>
                <a:blip r:embed="rId2"/>
              </a:buBlip>
              <a:defRPr sz="2400">
                <a:solidFill>
                  <a:schemeClr val="tx1"/>
                </a:solidFill>
                <a:latin typeface="Calibri" panose="020F0502020204030204" pitchFamily="34" charset="0"/>
              </a:defRPr>
            </a:lvl4pPr>
            <a:lvl5pPr marL="2057400" indent="-228600">
              <a:lnSpc>
                <a:spcPct val="90000"/>
              </a:lnSpc>
              <a:spcBef>
                <a:spcPct val="20000"/>
              </a:spcBef>
              <a:buBlip>
                <a:blip r:embed="rId2"/>
              </a:buBlip>
              <a:defRPr sz="2400">
                <a:solidFill>
                  <a:schemeClr val="tx1"/>
                </a:solidFill>
                <a:latin typeface="Calibri" panose="020F0502020204030204" pitchFamily="34" charset="0"/>
              </a:defRPr>
            </a:lvl5pPr>
            <a:lvl6pPr marL="25146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6pPr>
            <a:lvl7pPr marL="29718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7pPr>
            <a:lvl8pPr marL="34290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8pPr>
            <a:lvl9pPr marL="3886200" indent="-228600" eaLnBrk="0" fontAlgn="base" hangingPunct="0">
              <a:lnSpc>
                <a:spcPct val="90000"/>
              </a:lnSpc>
              <a:spcBef>
                <a:spcPct val="20000"/>
              </a:spcBef>
              <a:spcAft>
                <a:spcPct val="0"/>
              </a:spcAft>
              <a:buBlip>
                <a:blip r:embed="rId2"/>
              </a:buBlip>
              <a:defRPr sz="2400">
                <a:solidFill>
                  <a:schemeClr val="tx1"/>
                </a:solidFill>
                <a:latin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smtClean="0">
                <a:ln>
                  <a:noFill/>
                </a:ln>
                <a:solidFill>
                  <a:srgbClr val="FFFFFF"/>
                </a:solidFill>
                <a:effectLst/>
                <a:uLnTx/>
                <a:uFillTx/>
                <a:latin typeface="Calibri" panose="020F0502020204030204" pitchFamily="34" charset="0"/>
                <a:cs typeface="Arial" panose="020B0604020202020204" pitchFamily="34" charset="0"/>
              </a:rPr>
              <a:t>Windows</a:t>
            </a:r>
          </a:p>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smtClean="0">
                <a:ln>
                  <a:noFill/>
                </a:ln>
                <a:solidFill>
                  <a:srgbClr val="FFFFFF"/>
                </a:solidFill>
                <a:effectLst/>
                <a:uLnTx/>
                <a:uFillTx/>
                <a:latin typeface="Calibri" panose="020F0502020204030204" pitchFamily="34" charset="0"/>
                <a:cs typeface="Arial" panose="020B0604020202020204" pitchFamily="34" charset="0"/>
              </a:rPr>
              <a:t>Parent Partition</a:t>
            </a:r>
          </a:p>
        </p:txBody>
      </p:sp>
    </p:spTree>
    <p:extLst>
      <p:ext uri="{BB962C8B-B14F-4D97-AF65-F5344CB8AC3E}">
        <p14:creationId xmlns:p14="http://schemas.microsoft.com/office/powerpoint/2010/main" val="3539045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Hyper-V in Windows 8 </a:t>
            </a:r>
            <a:endParaRPr lang="en-US" dirty="0"/>
          </a:p>
        </p:txBody>
      </p:sp>
      <p:sp>
        <p:nvSpPr>
          <p:cNvPr id="4" name="Content Placeholder 3"/>
          <p:cNvSpPr>
            <a:spLocks noGrp="1"/>
          </p:cNvSpPr>
          <p:nvPr>
            <p:ph idx="1"/>
          </p:nvPr>
        </p:nvSpPr>
        <p:spPr/>
        <p:txBody>
          <a:bodyPr/>
          <a:lstStyle/>
          <a:p>
            <a:pPr eaLnBrk="1" hangingPunct="1">
              <a:defRPr/>
            </a:pPr>
            <a:r>
              <a:rPr lang="en-US" dirty="0"/>
              <a:t>The same computer virtualization technology that was previously available in Windows Server.</a:t>
            </a:r>
          </a:p>
          <a:p>
            <a:pPr lvl="1" eaLnBrk="1" hangingPunct="1">
              <a:defRPr/>
            </a:pPr>
            <a:r>
              <a:rPr lang="en-US" sz="2400" dirty="0"/>
              <a:t>Supports Wireless network adapters </a:t>
            </a:r>
          </a:p>
          <a:p>
            <a:pPr lvl="1" eaLnBrk="1" hangingPunct="1">
              <a:defRPr/>
            </a:pPr>
            <a:r>
              <a:rPr lang="en-US" sz="2400" dirty="0"/>
              <a:t>Supports sleep states and </a:t>
            </a:r>
            <a:r>
              <a:rPr lang="en-US" sz="2400" dirty="0" smtClean="0"/>
              <a:t>hibernation on laptops</a:t>
            </a:r>
            <a:endParaRPr lang="en-US" sz="2400" dirty="0"/>
          </a:p>
          <a:p>
            <a:pPr eaLnBrk="1" hangingPunct="1">
              <a:defRPr/>
            </a:pPr>
            <a:r>
              <a:rPr lang="en-US" dirty="0" smtClean="0"/>
              <a:t>How to Enable it ?</a:t>
            </a:r>
          </a:p>
          <a:p>
            <a:pPr lvl="1" eaLnBrk="1" hangingPunct="1">
              <a:defRPr/>
            </a:pPr>
            <a:r>
              <a:rPr lang="en-US" sz="2000" dirty="0" smtClean="0"/>
              <a:t>On the Control Panel, click </a:t>
            </a:r>
            <a:r>
              <a:rPr lang="en-US" sz="2000" b="1" dirty="0" smtClean="0"/>
              <a:t>Programs</a:t>
            </a:r>
            <a:r>
              <a:rPr lang="en-US" sz="2000" dirty="0" smtClean="0"/>
              <a:t>, and then click </a:t>
            </a:r>
            <a:r>
              <a:rPr lang="en-US" sz="2000" b="1" dirty="0" smtClean="0"/>
              <a:t>Programs and Features</a:t>
            </a:r>
            <a:r>
              <a:rPr lang="en-US" sz="2000" dirty="0" smtClean="0"/>
              <a:t>.</a:t>
            </a:r>
          </a:p>
          <a:p>
            <a:pPr lvl="1" eaLnBrk="1" hangingPunct="1">
              <a:defRPr/>
            </a:pPr>
            <a:r>
              <a:rPr lang="en-US" sz="2000" dirty="0" smtClean="0"/>
              <a:t>Click </a:t>
            </a:r>
            <a:r>
              <a:rPr lang="en-US" sz="2000" b="1" dirty="0" smtClean="0"/>
              <a:t>Turn Windows features on or off</a:t>
            </a:r>
            <a:r>
              <a:rPr lang="en-US" sz="2000" dirty="0" smtClean="0"/>
              <a:t>.</a:t>
            </a:r>
          </a:p>
          <a:p>
            <a:pPr lvl="1" eaLnBrk="1" hangingPunct="1">
              <a:defRPr/>
            </a:pPr>
            <a:r>
              <a:rPr lang="en-US" sz="2000" dirty="0" smtClean="0"/>
              <a:t>Click </a:t>
            </a:r>
            <a:r>
              <a:rPr lang="en-US" sz="2000" b="1" dirty="0" smtClean="0"/>
              <a:t>Hyper-V</a:t>
            </a:r>
            <a:r>
              <a:rPr lang="en-US" sz="2000" dirty="0" smtClean="0"/>
              <a:t>, click </a:t>
            </a:r>
            <a:r>
              <a:rPr lang="en-US" sz="2000" b="1" dirty="0" smtClean="0"/>
              <a:t>OK</a:t>
            </a:r>
            <a:r>
              <a:rPr lang="en-US" sz="2000" dirty="0" smtClean="0"/>
              <a:t>, and then click </a:t>
            </a:r>
            <a:r>
              <a:rPr lang="en-US" sz="2000" b="1" dirty="0" smtClean="0"/>
              <a:t>Close</a:t>
            </a:r>
            <a:r>
              <a:rPr lang="en-US" sz="2000" dirty="0" smtClean="0"/>
              <a:t>.</a:t>
            </a:r>
          </a:p>
          <a:p>
            <a:pPr marL="109537" indent="0" eaLnBrk="1" hangingPunct="1">
              <a:buFont typeface="Wingdings 3" panose="05040102010807070707" pitchFamily="18" charset="2"/>
              <a:buNone/>
              <a:defRPr/>
            </a:pPr>
            <a:endParaRPr lang="en-US" sz="4000" dirty="0"/>
          </a:p>
        </p:txBody>
      </p:sp>
    </p:spTree>
    <p:extLst>
      <p:ext uri="{BB962C8B-B14F-4D97-AF65-F5344CB8AC3E}">
        <p14:creationId xmlns:p14="http://schemas.microsoft.com/office/powerpoint/2010/main" val="96962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 Requirements</a:t>
            </a:r>
            <a:endParaRPr lang="en-US" dirty="0"/>
          </a:p>
        </p:txBody>
      </p:sp>
      <p:sp>
        <p:nvSpPr>
          <p:cNvPr id="3" name="Content Placeholder 2"/>
          <p:cNvSpPr>
            <a:spLocks noGrp="1"/>
          </p:cNvSpPr>
          <p:nvPr>
            <p:ph idx="1"/>
          </p:nvPr>
        </p:nvSpPr>
        <p:spPr/>
        <p:txBody>
          <a:bodyPr/>
          <a:lstStyle/>
          <a:p>
            <a:r>
              <a:rPr lang="en-US" dirty="0" smtClean="0">
                <a:ea typeface="PMingLiU" panose="02020500000000000000" pitchFamily="18" charset="-120"/>
              </a:rPr>
              <a:t>Intel VT or AMD-V</a:t>
            </a:r>
          </a:p>
          <a:p>
            <a:r>
              <a:rPr lang="en-US" dirty="0">
                <a:ea typeface="PMingLiU" panose="02020500000000000000" pitchFamily="18" charset="-120"/>
              </a:rPr>
              <a:t>Data Execution Prevention required:</a:t>
            </a:r>
          </a:p>
          <a:p>
            <a:r>
              <a:rPr lang="en-US" dirty="0" smtClean="0">
                <a:ea typeface="PMingLiU" panose="02020500000000000000" pitchFamily="18" charset="-120"/>
              </a:rPr>
              <a:t>Supported only on x64 processors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3178856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assisted </a:t>
            </a:r>
            <a:r>
              <a:rPr lang="en-US" dirty="0" smtClean="0"/>
              <a:t>virtualization</a:t>
            </a:r>
            <a:endParaRPr lang="en-US" dirty="0"/>
          </a:p>
        </p:txBody>
      </p:sp>
      <p:sp>
        <p:nvSpPr>
          <p:cNvPr id="3" name="Content Placeholder 2"/>
          <p:cNvSpPr>
            <a:spLocks noGrp="1"/>
          </p:cNvSpPr>
          <p:nvPr>
            <p:ph idx="1"/>
          </p:nvPr>
        </p:nvSpPr>
        <p:spPr/>
        <p:txBody>
          <a:bodyPr/>
          <a:lstStyle/>
          <a:p>
            <a:r>
              <a:rPr lang="en-US" dirty="0"/>
              <a:t>The modern x64 CPU’s include hardware assisted virtualization </a:t>
            </a:r>
            <a:r>
              <a:rPr lang="en-US" dirty="0" smtClean="0"/>
              <a:t>(Intel-VT </a:t>
            </a:r>
            <a:r>
              <a:rPr lang="en-US" dirty="0"/>
              <a:t>and AMD-V)</a:t>
            </a:r>
          </a:p>
          <a:p>
            <a:r>
              <a:rPr lang="en-US" dirty="0" smtClean="0"/>
              <a:t>G1 technology was introduced in 2005 (Intel-VT)</a:t>
            </a:r>
          </a:p>
          <a:p>
            <a:pPr lvl="1"/>
            <a:r>
              <a:rPr lang="en-US" dirty="0" smtClean="0"/>
              <a:t>Makes </a:t>
            </a:r>
            <a:r>
              <a:rPr lang="en-US" dirty="0"/>
              <a:t>it possible to support unmodified guests without emulation and instructions </a:t>
            </a:r>
            <a:r>
              <a:rPr lang="en-US" dirty="0" smtClean="0"/>
              <a:t>translation</a:t>
            </a:r>
          </a:p>
          <a:p>
            <a:r>
              <a:rPr lang="en-US" dirty="0" smtClean="0"/>
              <a:t>Hardware Assisted Virtualization G2</a:t>
            </a:r>
          </a:p>
          <a:p>
            <a:pPr lvl="1"/>
            <a:r>
              <a:rPr lang="en-US" dirty="0" smtClean="0"/>
              <a:t>Adds virtualization layer into the memory management unit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3930105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assisted </a:t>
            </a:r>
            <a:r>
              <a:rPr lang="en-US" dirty="0" smtClean="0"/>
              <a:t>virtualization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grpSp>
        <p:nvGrpSpPr>
          <p:cNvPr id="5" name="Group 4"/>
          <p:cNvGrpSpPr/>
          <p:nvPr/>
        </p:nvGrpSpPr>
        <p:grpSpPr>
          <a:xfrm>
            <a:off x="2362200" y="2926717"/>
            <a:ext cx="3802413" cy="2082344"/>
            <a:chOff x="2743200" y="4506468"/>
            <a:chExt cx="3048000" cy="1821942"/>
          </a:xfrm>
        </p:grpSpPr>
        <p:sp>
          <p:nvSpPr>
            <p:cNvPr id="6" name="Rectangle 5"/>
            <p:cNvSpPr/>
            <p:nvPr/>
          </p:nvSpPr>
          <p:spPr>
            <a:xfrm>
              <a:off x="2743200" y="5775900"/>
              <a:ext cx="3048000" cy="55251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1350" b="1" dirty="0">
                  <a:solidFill>
                    <a:schemeClr val="tx1"/>
                  </a:solidFill>
                </a:rPr>
                <a:t>x</a:t>
              </a:r>
              <a:r>
                <a:rPr lang="en-US" sz="1350" b="1" dirty="0" smtClean="0">
                  <a:solidFill>
                    <a:schemeClr val="tx1"/>
                  </a:solidFill>
                </a:rPr>
                <a:t>64 Hardware</a:t>
              </a:r>
              <a:endParaRPr lang="en-US" sz="1350" b="1" dirty="0">
                <a:solidFill>
                  <a:schemeClr val="tx1"/>
                </a:solidFill>
              </a:endParaRPr>
            </a:p>
          </p:txBody>
        </p:sp>
        <p:sp>
          <p:nvSpPr>
            <p:cNvPr id="7" name="Rectangle 6"/>
            <p:cNvSpPr/>
            <p:nvPr/>
          </p:nvSpPr>
          <p:spPr>
            <a:xfrm>
              <a:off x="2743200" y="5109210"/>
              <a:ext cx="30480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smtClean="0"/>
                <a:t>Hypervisor/VMM</a:t>
              </a:r>
              <a:endParaRPr lang="en-US" sz="1350" dirty="0"/>
            </a:p>
          </p:txBody>
        </p:sp>
        <p:sp>
          <p:nvSpPr>
            <p:cNvPr id="8" name="Rectangle 7"/>
            <p:cNvSpPr/>
            <p:nvPr/>
          </p:nvSpPr>
          <p:spPr>
            <a:xfrm>
              <a:off x="2755103" y="4506468"/>
              <a:ext cx="542354" cy="489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Win 2008</a:t>
              </a:r>
              <a:endParaRPr lang="en-US" sz="1350" dirty="0"/>
            </a:p>
          </p:txBody>
        </p:sp>
      </p:grpSp>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715345" y="4617984"/>
            <a:ext cx="609175" cy="555568"/>
          </a:xfrm>
          <a:prstGeom prst="rect">
            <a:avLst/>
          </a:prstGeom>
        </p:spPr>
      </p:pic>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28900" y="4518183"/>
            <a:ext cx="827058" cy="827058"/>
          </a:xfrm>
          <a:prstGeom prst="rect">
            <a:avLst/>
          </a:prstGeom>
        </p:spPr>
      </p:pic>
      <p:pic>
        <p:nvPicPr>
          <p:cNvPr id="11" name="Picture 10"/>
          <p:cNvPicPr>
            <a:picLocks noChangeAspect="1"/>
          </p:cNvPicPr>
          <p:nvPr/>
        </p:nvPicPr>
        <p:blipFill>
          <a:blip r:embed="rId6" cstate="print">
            <a:extLst>
              <a:ext uri="{BEBA8EAE-BF5A-486C-A8C5-ECC9F3942E4B}">
                <a14:imgProps xmlns:a14="http://schemas.microsoft.com/office/drawing/2010/main">
                  <a14:imgLayer r:embed="rId7">
                    <a14:imgEffect>
                      <a14:backgroundRemoval t="0" b="93333" l="117" r="96853"/>
                    </a14:imgEffect>
                  </a14:imgLayer>
                </a14:imgProps>
              </a:ext>
              <a:ext uri="{28A0092B-C50C-407E-A947-70E740481C1C}">
                <a14:useLocalDpi xmlns:a14="http://schemas.microsoft.com/office/drawing/2010/main" val="0"/>
              </a:ext>
            </a:extLst>
          </a:blip>
          <a:stretch>
            <a:fillRect/>
          </a:stretch>
        </p:blipFill>
        <p:spPr>
          <a:xfrm>
            <a:off x="4941016" y="4521888"/>
            <a:ext cx="641047" cy="896569"/>
          </a:xfrm>
          <a:prstGeom prst="rect">
            <a:avLst/>
          </a:prstGeom>
        </p:spPr>
      </p:pic>
      <p:pic>
        <p:nvPicPr>
          <p:cNvPr id="12" name="Picture 11"/>
          <p:cNvPicPr>
            <a:picLocks noChangeAspect="1"/>
          </p:cNvPicPr>
          <p:nvPr/>
        </p:nvPicPr>
        <p:blipFill>
          <a:blip r:embed="rId8" cstate="print">
            <a:extLst>
              <a:ext uri="{BEBA8EAE-BF5A-486C-A8C5-ECC9F3942E4B}">
                <a14:imgProps xmlns:a14="http://schemas.microsoft.com/office/drawing/2010/main">
                  <a14:imgLayer r:embed="rId9">
                    <a14:imgEffect>
                      <a14:backgroundRemoval t="3467" b="93867" l="7000" r="93600"/>
                    </a14:imgEffect>
                  </a14:imgLayer>
                </a14:imgProps>
              </a:ext>
              <a:ext uri="{28A0092B-C50C-407E-A947-70E740481C1C}">
                <a14:useLocalDpi xmlns:a14="http://schemas.microsoft.com/office/drawing/2010/main" val="0"/>
              </a:ext>
            </a:extLst>
          </a:blip>
          <a:stretch>
            <a:fillRect/>
          </a:stretch>
        </p:blipFill>
        <p:spPr>
          <a:xfrm>
            <a:off x="4029314" y="4617984"/>
            <a:ext cx="898731" cy="674049"/>
          </a:xfrm>
          <a:prstGeom prst="rect">
            <a:avLst/>
          </a:prstGeom>
        </p:spPr>
      </p:pic>
      <p:sp>
        <p:nvSpPr>
          <p:cNvPr id="13" name="Rectangle 12"/>
          <p:cNvSpPr/>
          <p:nvPr/>
        </p:nvSpPr>
        <p:spPr>
          <a:xfrm>
            <a:off x="3161460" y="2926716"/>
            <a:ext cx="676592" cy="55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Win NT</a:t>
            </a:r>
            <a:endParaRPr lang="en-US" sz="1350" dirty="0"/>
          </a:p>
        </p:txBody>
      </p:sp>
      <p:sp>
        <p:nvSpPr>
          <p:cNvPr id="14" name="Rectangle 13"/>
          <p:cNvSpPr/>
          <p:nvPr/>
        </p:nvSpPr>
        <p:spPr>
          <a:xfrm>
            <a:off x="3945871" y="2926716"/>
            <a:ext cx="676592" cy="55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Linux</a:t>
            </a:r>
            <a:endParaRPr lang="en-US" sz="1350" dirty="0"/>
          </a:p>
        </p:txBody>
      </p:sp>
      <p:sp>
        <p:nvSpPr>
          <p:cNvPr id="15" name="Rectangle 14"/>
          <p:cNvSpPr/>
          <p:nvPr/>
        </p:nvSpPr>
        <p:spPr>
          <a:xfrm>
            <a:off x="4730282" y="2933974"/>
            <a:ext cx="676592" cy="55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BSD</a:t>
            </a:r>
            <a:endParaRPr lang="en-US" sz="1350" dirty="0"/>
          </a:p>
        </p:txBody>
      </p:sp>
      <p:sp>
        <p:nvSpPr>
          <p:cNvPr id="16" name="Rectangle 15"/>
          <p:cNvSpPr/>
          <p:nvPr/>
        </p:nvSpPr>
        <p:spPr>
          <a:xfrm>
            <a:off x="5514693" y="2933974"/>
            <a:ext cx="649920" cy="55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Win 7</a:t>
            </a:r>
            <a:endParaRPr lang="en-US" sz="1350" dirty="0"/>
          </a:p>
        </p:txBody>
      </p:sp>
      <p:sp>
        <p:nvSpPr>
          <p:cNvPr id="17" name="Rectangle 16"/>
          <p:cNvSpPr/>
          <p:nvPr/>
        </p:nvSpPr>
        <p:spPr>
          <a:xfrm>
            <a:off x="2377049" y="2247531"/>
            <a:ext cx="676592" cy="5589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00" dirty="0" smtClean="0">
                <a:latin typeface="+mj-lt"/>
              </a:rPr>
              <a:t>Applications</a:t>
            </a:r>
            <a:endParaRPr lang="en-US" sz="700" dirty="0">
              <a:latin typeface="+mj-lt"/>
            </a:endParaRPr>
          </a:p>
        </p:txBody>
      </p:sp>
      <p:sp>
        <p:nvSpPr>
          <p:cNvPr id="18" name="Rectangle 17"/>
          <p:cNvSpPr/>
          <p:nvPr/>
        </p:nvSpPr>
        <p:spPr>
          <a:xfrm>
            <a:off x="3161460" y="2249518"/>
            <a:ext cx="676592" cy="5589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00" dirty="0" smtClean="0">
                <a:latin typeface="+mj-lt"/>
              </a:rPr>
              <a:t>Applications</a:t>
            </a:r>
            <a:endParaRPr lang="en-US" sz="700" dirty="0">
              <a:latin typeface="+mj-lt"/>
            </a:endParaRPr>
          </a:p>
        </p:txBody>
      </p:sp>
      <p:sp>
        <p:nvSpPr>
          <p:cNvPr id="19" name="Rectangle 18"/>
          <p:cNvSpPr/>
          <p:nvPr/>
        </p:nvSpPr>
        <p:spPr>
          <a:xfrm>
            <a:off x="3945871" y="2249518"/>
            <a:ext cx="676592" cy="5589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00" dirty="0" smtClean="0">
                <a:latin typeface="+mj-lt"/>
              </a:rPr>
              <a:t>Applications</a:t>
            </a:r>
            <a:endParaRPr lang="en-US" sz="700" dirty="0">
              <a:latin typeface="+mj-lt"/>
            </a:endParaRPr>
          </a:p>
        </p:txBody>
      </p:sp>
      <p:sp>
        <p:nvSpPr>
          <p:cNvPr id="20" name="Rectangle 19"/>
          <p:cNvSpPr/>
          <p:nvPr/>
        </p:nvSpPr>
        <p:spPr>
          <a:xfrm>
            <a:off x="4730282" y="2247531"/>
            <a:ext cx="676592" cy="5589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00" dirty="0" smtClean="0">
                <a:latin typeface="+mj-lt"/>
              </a:rPr>
              <a:t>Applications</a:t>
            </a:r>
            <a:endParaRPr lang="en-US" sz="700" dirty="0">
              <a:latin typeface="+mj-lt"/>
            </a:endParaRPr>
          </a:p>
        </p:txBody>
      </p:sp>
      <p:sp>
        <p:nvSpPr>
          <p:cNvPr id="21" name="Rectangle 20"/>
          <p:cNvSpPr/>
          <p:nvPr/>
        </p:nvSpPr>
        <p:spPr>
          <a:xfrm>
            <a:off x="5514693" y="2245085"/>
            <a:ext cx="669389" cy="5589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00" dirty="0" smtClean="0">
                <a:latin typeface="+mj-lt"/>
              </a:rPr>
              <a:t>Applications</a:t>
            </a:r>
            <a:endParaRPr lang="en-US" sz="700" dirty="0">
              <a:latin typeface="+mj-lt"/>
            </a:endParaRPr>
          </a:p>
        </p:txBody>
      </p:sp>
      <p:sp>
        <p:nvSpPr>
          <p:cNvPr id="22" name="TextBox 21"/>
          <p:cNvSpPr txBox="1"/>
          <p:nvPr/>
        </p:nvSpPr>
        <p:spPr>
          <a:xfrm>
            <a:off x="6286423" y="2371012"/>
            <a:ext cx="639919"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Ring </a:t>
            </a:r>
            <a:r>
              <a:rPr lang="en-US" sz="1200" dirty="0" smtClean="0"/>
              <a:t>  3</a:t>
            </a:r>
            <a:endParaRPr lang="en-US" sz="1200" dirty="0"/>
          </a:p>
        </p:txBody>
      </p:sp>
      <p:sp>
        <p:nvSpPr>
          <p:cNvPr id="23" name="TextBox 22"/>
          <p:cNvSpPr txBox="1"/>
          <p:nvPr/>
        </p:nvSpPr>
        <p:spPr>
          <a:xfrm>
            <a:off x="6257995" y="3756856"/>
            <a:ext cx="673582"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t>Ring - 1</a:t>
            </a:r>
          </a:p>
        </p:txBody>
      </p:sp>
      <p:sp>
        <p:nvSpPr>
          <p:cNvPr id="24" name="TextBox 23"/>
          <p:cNvSpPr txBox="1"/>
          <p:nvPr/>
        </p:nvSpPr>
        <p:spPr>
          <a:xfrm>
            <a:off x="6299104" y="3063934"/>
            <a:ext cx="639919"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t>Ring </a:t>
            </a:r>
            <a:r>
              <a:rPr lang="en-US" sz="1200" dirty="0" smtClean="0"/>
              <a:t>  0</a:t>
            </a:r>
            <a:endParaRPr lang="en-US" sz="1200" dirty="0"/>
          </a:p>
        </p:txBody>
      </p:sp>
    </p:spTree>
    <p:extLst>
      <p:ext uri="{BB962C8B-B14F-4D97-AF65-F5344CB8AC3E}">
        <p14:creationId xmlns:p14="http://schemas.microsoft.com/office/powerpoint/2010/main" val="2905956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733256"/>
            <a:ext cx="8136904" cy="864096"/>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4000" b="1" dirty="0"/>
              <a:t>Server Hardware</a:t>
            </a:r>
            <a:endParaRPr lang="bg-BG" sz="4000" b="1" dirty="0"/>
          </a:p>
        </p:txBody>
      </p:sp>
      <p:sp>
        <p:nvSpPr>
          <p:cNvPr id="3" name="Rectangle 2"/>
          <p:cNvSpPr/>
          <p:nvPr/>
        </p:nvSpPr>
        <p:spPr>
          <a:xfrm>
            <a:off x="539552" y="1700808"/>
            <a:ext cx="1440160" cy="2736304"/>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en-US" sz="2000" b="1" dirty="0"/>
              <a:t>Parent Partition</a:t>
            </a:r>
            <a:endParaRPr lang="bg-BG" sz="2000" b="1" dirty="0"/>
          </a:p>
        </p:txBody>
      </p:sp>
      <p:sp>
        <p:nvSpPr>
          <p:cNvPr id="4" name="Rectangle 3"/>
          <p:cNvSpPr/>
          <p:nvPr/>
        </p:nvSpPr>
        <p:spPr>
          <a:xfrm>
            <a:off x="539750" y="5013325"/>
            <a:ext cx="8135938" cy="2873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sz="2000" b="1" dirty="0"/>
              <a:t>W </a:t>
            </a:r>
            <a:r>
              <a:rPr lang="en-US" sz="2000" b="1" dirty="0" err="1"/>
              <a:t>i</a:t>
            </a:r>
            <a:r>
              <a:rPr lang="en-US" sz="2000" b="1" dirty="0"/>
              <a:t> n d o w s   H y p e r v </a:t>
            </a:r>
            <a:r>
              <a:rPr lang="en-US" sz="2000" b="1" dirty="0" err="1"/>
              <a:t>i</a:t>
            </a:r>
            <a:r>
              <a:rPr lang="en-US" sz="2000" b="1" dirty="0"/>
              <a:t> s o r</a:t>
            </a:r>
            <a:endParaRPr lang="bg-BG" sz="2000" b="1" dirty="0"/>
          </a:p>
        </p:txBody>
      </p:sp>
      <p:sp>
        <p:nvSpPr>
          <p:cNvPr id="7" name="Rectangle 6"/>
          <p:cNvSpPr/>
          <p:nvPr/>
        </p:nvSpPr>
        <p:spPr>
          <a:xfrm>
            <a:off x="7092280" y="3501008"/>
            <a:ext cx="1512168" cy="108012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en-US" sz="2200" b="1" dirty="0"/>
              <a:t>Child Partition 3</a:t>
            </a:r>
            <a:endParaRPr lang="bg-BG" sz="2200" b="1" dirty="0"/>
          </a:p>
        </p:txBody>
      </p:sp>
      <p:sp>
        <p:nvSpPr>
          <p:cNvPr id="12" name="Up-Down Arrow 11"/>
          <p:cNvSpPr/>
          <p:nvPr/>
        </p:nvSpPr>
        <p:spPr>
          <a:xfrm>
            <a:off x="827088" y="4437063"/>
            <a:ext cx="1008062" cy="1295400"/>
          </a:xfrm>
          <a:prstGeom prst="upDownArrow">
            <a:avLst>
              <a:gd name="adj1" fmla="val 50000"/>
              <a:gd name="adj2" fmla="val 23593"/>
            </a:avLst>
          </a:prstGeom>
        </p:spPr>
        <p:style>
          <a:lnRef idx="1">
            <a:schemeClr val="accent1"/>
          </a:lnRef>
          <a:fillRef idx="2">
            <a:schemeClr val="accent1"/>
          </a:fillRef>
          <a:effectRef idx="1">
            <a:schemeClr val="accent1"/>
          </a:effectRef>
          <a:fontRef idx="minor">
            <a:schemeClr val="dk1"/>
          </a:fontRef>
        </p:style>
        <p:txBody>
          <a:bodyPr vert="vert" anchor="ctr"/>
          <a:lstStyle/>
          <a:p>
            <a:pPr algn="ctr" eaLnBrk="1" hangingPunct="1">
              <a:defRPr/>
            </a:pPr>
            <a:r>
              <a:rPr lang="en-US" sz="2400" b="1" dirty="0"/>
              <a:t>Drivers</a:t>
            </a:r>
            <a:endParaRPr lang="bg-BG" sz="2400" b="1" dirty="0"/>
          </a:p>
        </p:txBody>
      </p:sp>
      <p:sp>
        <p:nvSpPr>
          <p:cNvPr id="13" name="Up-Down Arrow 12"/>
          <p:cNvSpPr/>
          <p:nvPr/>
        </p:nvSpPr>
        <p:spPr>
          <a:xfrm>
            <a:off x="3995738" y="476250"/>
            <a:ext cx="1008062" cy="4537075"/>
          </a:xfrm>
          <a:prstGeom prst="upDownArrow">
            <a:avLst/>
          </a:prstGeom>
        </p:spPr>
        <p:style>
          <a:lnRef idx="1">
            <a:schemeClr val="accent6"/>
          </a:lnRef>
          <a:fillRef idx="2">
            <a:schemeClr val="accent6"/>
          </a:fillRef>
          <a:effectRef idx="1">
            <a:schemeClr val="accent6"/>
          </a:effectRef>
          <a:fontRef idx="minor">
            <a:schemeClr val="dk1"/>
          </a:fontRef>
        </p:style>
        <p:txBody>
          <a:bodyPr vert="vert" anchor="ctr"/>
          <a:lstStyle/>
          <a:p>
            <a:pPr algn="ctr" eaLnBrk="1" hangingPunct="1">
              <a:defRPr/>
            </a:pPr>
            <a:r>
              <a:rPr lang="en-US" sz="2000" b="1" dirty="0"/>
              <a:t>Virtual Machine Bus (</a:t>
            </a:r>
            <a:r>
              <a:rPr lang="en-US" sz="2000" b="1" dirty="0" err="1"/>
              <a:t>VMBus</a:t>
            </a:r>
            <a:r>
              <a:rPr lang="en-US" sz="2000" b="1" dirty="0"/>
              <a:t>)</a:t>
            </a:r>
            <a:endParaRPr lang="bg-BG" sz="2000" b="1" dirty="0"/>
          </a:p>
        </p:txBody>
      </p:sp>
      <p:sp>
        <p:nvSpPr>
          <p:cNvPr id="14" name="Left-Right Arrow 13"/>
          <p:cNvSpPr/>
          <p:nvPr/>
        </p:nvSpPr>
        <p:spPr>
          <a:xfrm>
            <a:off x="1979613" y="2205038"/>
            <a:ext cx="2232025" cy="1655762"/>
          </a:xfrm>
          <a:prstGeom prst="leftRightArrow">
            <a:avLst>
              <a:gd name="adj1" fmla="val 50000"/>
              <a:gd name="adj2" fmla="val 21178"/>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1800" b="1" dirty="0"/>
              <a:t>Virtual Service Providers (VSP)</a:t>
            </a:r>
            <a:endParaRPr lang="bg-BG" sz="1800" b="1" dirty="0"/>
          </a:p>
        </p:txBody>
      </p:sp>
      <p:sp>
        <p:nvSpPr>
          <p:cNvPr id="16" name="Left-Right Arrow 15"/>
          <p:cNvSpPr/>
          <p:nvPr/>
        </p:nvSpPr>
        <p:spPr>
          <a:xfrm>
            <a:off x="4787900" y="3573463"/>
            <a:ext cx="2305050" cy="935037"/>
          </a:xfrm>
          <a:prstGeom prst="leftRightArrow">
            <a:avLst>
              <a:gd name="adj1" fmla="val 57419"/>
              <a:gd name="adj2" fmla="val 32689"/>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b="1" dirty="0"/>
              <a:t>Virtual Server Client (VSC) drivers</a:t>
            </a:r>
            <a:endParaRPr lang="bg-BG" sz="1600" b="1" dirty="0"/>
          </a:p>
        </p:txBody>
      </p:sp>
      <p:sp>
        <p:nvSpPr>
          <p:cNvPr id="20" name="Rectangle 19"/>
          <p:cNvSpPr/>
          <p:nvPr/>
        </p:nvSpPr>
        <p:spPr>
          <a:xfrm>
            <a:off x="7092280" y="2204864"/>
            <a:ext cx="1512168" cy="108012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en-US" sz="2200" b="1" dirty="0"/>
              <a:t>Child Partition 2</a:t>
            </a:r>
            <a:endParaRPr lang="bg-BG" sz="2200" b="1" dirty="0"/>
          </a:p>
        </p:txBody>
      </p:sp>
      <p:sp>
        <p:nvSpPr>
          <p:cNvPr id="21" name="Left-Right Arrow 20"/>
          <p:cNvSpPr/>
          <p:nvPr/>
        </p:nvSpPr>
        <p:spPr>
          <a:xfrm>
            <a:off x="4787900" y="2276475"/>
            <a:ext cx="2305050" cy="936625"/>
          </a:xfrm>
          <a:prstGeom prst="leftRightArrow">
            <a:avLst>
              <a:gd name="adj1" fmla="val 57419"/>
              <a:gd name="adj2" fmla="val 32689"/>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b="1" dirty="0"/>
              <a:t>Virtual Server Client (VSC) drivers</a:t>
            </a:r>
            <a:endParaRPr lang="bg-BG" sz="1600" b="1" dirty="0"/>
          </a:p>
        </p:txBody>
      </p:sp>
      <p:sp>
        <p:nvSpPr>
          <p:cNvPr id="22" name="Rectangle 21"/>
          <p:cNvSpPr/>
          <p:nvPr/>
        </p:nvSpPr>
        <p:spPr>
          <a:xfrm>
            <a:off x="7092280" y="908720"/>
            <a:ext cx="1512168" cy="108012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en-US" sz="2200" b="1" dirty="0"/>
              <a:t>Child Partition 1</a:t>
            </a:r>
            <a:endParaRPr lang="bg-BG" sz="2200" b="1" dirty="0"/>
          </a:p>
        </p:txBody>
      </p:sp>
      <p:sp>
        <p:nvSpPr>
          <p:cNvPr id="23" name="Left-Right Arrow 22"/>
          <p:cNvSpPr/>
          <p:nvPr/>
        </p:nvSpPr>
        <p:spPr>
          <a:xfrm>
            <a:off x="4787900" y="981075"/>
            <a:ext cx="2305050" cy="935038"/>
          </a:xfrm>
          <a:prstGeom prst="leftRightArrow">
            <a:avLst>
              <a:gd name="adj1" fmla="val 57419"/>
              <a:gd name="adj2" fmla="val 32689"/>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b="1" dirty="0"/>
              <a:t>Virtual Server Client (VSC) drivers</a:t>
            </a:r>
            <a:endParaRPr lang="bg-BG" sz="1600" b="1" dirty="0"/>
          </a:p>
        </p:txBody>
      </p:sp>
      <p:sp>
        <p:nvSpPr>
          <p:cNvPr id="17" name="TextBox 16"/>
          <p:cNvSpPr txBox="1"/>
          <p:nvPr/>
        </p:nvSpPr>
        <p:spPr>
          <a:xfrm>
            <a:off x="2133601" y="0"/>
            <a:ext cx="7010400" cy="612475"/>
          </a:xfrm>
          <a:prstGeom prst="rect">
            <a:avLst/>
          </a:prstGeom>
          <a:noFill/>
        </p:spPr>
        <p:txBody>
          <a:bodyPr wrap="square">
            <a:spAutoFit/>
          </a:bodyPr>
          <a:lstStyle/>
          <a:p>
            <a:pPr algn="r">
              <a:lnSpc>
                <a:spcPts val="4000"/>
              </a:lnSpc>
              <a:defRPr/>
            </a:pPr>
            <a:r>
              <a:rPr lang="en-US" sz="4000" b="1" dirty="0" smtClean="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rPr>
              <a:t>Hyper-V Architecture</a:t>
            </a:r>
            <a:endParaRPr lang="bg-BG" sz="4000" b="1"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endParaRPr>
          </a:p>
        </p:txBody>
      </p:sp>
    </p:spTree>
    <p:extLst>
      <p:ext uri="{BB962C8B-B14F-4D97-AF65-F5344CB8AC3E}">
        <p14:creationId xmlns:p14="http://schemas.microsoft.com/office/powerpoint/2010/main" val="495438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6" grpId="0" animBg="1"/>
      <p:bldP spid="21"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 Manager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143000"/>
            <a:ext cx="8686800" cy="4737467"/>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197878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770"/>
            <a:ext cx="8117206" cy="574516"/>
          </a:xfrm>
        </p:spPr>
        <p:txBody>
          <a:bodyPr/>
          <a:lstStyle/>
          <a:p>
            <a:pPr>
              <a:lnSpc>
                <a:spcPts val="4000"/>
              </a:lnSpc>
            </a:pPr>
            <a:r>
              <a:rPr lang="en-US" sz="4000" dirty="0">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cs typeface="+mj-cs"/>
              </a:rPr>
              <a:t>VM High Availability</a:t>
            </a:r>
          </a:p>
        </p:txBody>
      </p:sp>
      <p:pic>
        <p:nvPicPr>
          <p:cNvPr id="4" name="Picture 11" descr="C:\Users\bryons\Pictures\Virtualization Images for PPTs\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36" y="4273782"/>
            <a:ext cx="10858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675592" y="4060244"/>
            <a:ext cx="1830388" cy="398462"/>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Host 1</a:t>
            </a:r>
          </a:p>
        </p:txBody>
      </p:sp>
      <p:pic>
        <p:nvPicPr>
          <p:cNvPr id="6" name="Picture 2" descr="C:\Users\jeffwoo\Documents\Work\Customers &amp; Events\Latest Overview &amp; Roadmap Deck\Virtualization Images for PPTs\Server-Physical-Single-No-Sha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12" y="2954569"/>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jeffwoo\Documents\Work\Customers &amp; Events\Latest Overview &amp; Roadmap Deck\Virtualization Images for PPTs\Server-Virtual-Sing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61" y="2598970"/>
            <a:ext cx="160813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070462" y="4099157"/>
            <a:ext cx="1831975" cy="398462"/>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Host 2</a:t>
            </a:r>
          </a:p>
        </p:txBody>
      </p:sp>
      <p:pic>
        <p:nvPicPr>
          <p:cNvPr id="10" name="Picture 2" descr="C:\Users\jeffwoo\Documents\Work\Customers &amp; Events\Latest Overview &amp; Roadmap Deck\Virtualization Images for PPTs\Server-Physical-Single-No-Sha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075" y="2954569"/>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C:\Users\jeffwoo\Documents\Work\Customers &amp; Events\Latest Overview &amp; Roadmap Deck\Virtualization Images for PPTs\Server-Virtual-Sing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311" y="2598970"/>
            <a:ext cx="16065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hape 32"/>
          <p:cNvCxnSpPr/>
          <p:nvPr/>
        </p:nvCxnSpPr>
        <p:spPr>
          <a:xfrm rot="16200000" flipH="1">
            <a:off x="2912256" y="4063439"/>
            <a:ext cx="328613" cy="1184275"/>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hape 35"/>
          <p:cNvCxnSpPr/>
          <p:nvPr/>
        </p:nvCxnSpPr>
        <p:spPr>
          <a:xfrm rot="5400000">
            <a:off x="5167299" y="4067408"/>
            <a:ext cx="328613" cy="1189037"/>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95611" y="5181833"/>
            <a:ext cx="2236788" cy="384175"/>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Shared Storage</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0693" y="3087418"/>
            <a:ext cx="1120187" cy="761727"/>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4048" y="949399"/>
            <a:ext cx="1077277" cy="1077277"/>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2686" y="1024091"/>
            <a:ext cx="1077277" cy="10772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1324" y="1127479"/>
            <a:ext cx="1077277" cy="1077277"/>
          </a:xfrm>
          <a:prstGeom prst="rect">
            <a:avLst/>
          </a:prstGeom>
        </p:spPr>
      </p:pic>
      <p:sp>
        <p:nvSpPr>
          <p:cNvPr id="23" name="TextBox 22"/>
          <p:cNvSpPr txBox="1"/>
          <p:nvPr/>
        </p:nvSpPr>
        <p:spPr>
          <a:xfrm>
            <a:off x="3150879" y="1661957"/>
            <a:ext cx="2236788" cy="384175"/>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Production LAN</a:t>
            </a:r>
          </a:p>
        </p:txBody>
      </p:sp>
      <p:cxnSp>
        <p:nvCxnSpPr>
          <p:cNvPr id="24" name="Elbow Connector 23"/>
          <p:cNvCxnSpPr>
            <a:stCxn id="7" idx="0"/>
            <a:endCxn id="23" idx="2"/>
          </p:cNvCxnSpPr>
          <p:nvPr/>
        </p:nvCxnSpPr>
        <p:spPr>
          <a:xfrm rot="5400000" flipH="1" flipV="1">
            <a:off x="3100032" y="1429730"/>
            <a:ext cx="552838" cy="1785643"/>
          </a:xfrm>
          <a:prstGeom prst="bentConnector3">
            <a:avLst>
              <a:gd name="adj1" fmla="val 50000"/>
            </a:avLst>
          </a:prstGeom>
          <a:ln w="2540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cxnSpLocks/>
            <a:stCxn id="11" idx="0"/>
            <a:endCxn id="23" idx="2"/>
          </p:cNvCxnSpPr>
          <p:nvPr/>
        </p:nvCxnSpPr>
        <p:spPr>
          <a:xfrm rot="16200000" flipV="1">
            <a:off x="4830011" y="1485394"/>
            <a:ext cx="552838" cy="1674313"/>
          </a:xfrm>
          <a:prstGeom prst="bentConnector3">
            <a:avLst>
              <a:gd name="adj1" fmla="val 50000"/>
            </a:avLst>
          </a:prstGeom>
          <a:ln w="2540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23646" y="2100855"/>
            <a:ext cx="627590" cy="426761"/>
          </a:xfrm>
          <a:prstGeom prst="rect">
            <a:avLst/>
          </a:prstGeom>
        </p:spPr>
      </p:pic>
      <p:sp>
        <p:nvSpPr>
          <p:cNvPr id="44" name="Left Arrow 43"/>
          <p:cNvSpPr/>
          <p:nvPr/>
        </p:nvSpPr>
        <p:spPr>
          <a:xfrm>
            <a:off x="5262418" y="1789261"/>
            <a:ext cx="806418" cy="192087"/>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93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xit" presetSubtype="0" fill="hold" nodeType="withEffect">
                                  <p:stCondLst>
                                    <p:cond delay="0"/>
                                  </p:stCondLst>
                                  <p:childTnLst>
                                    <p:animEffect transition="out" filter="fade">
                                      <p:cBhvr>
                                        <p:cTn id="9" dur="2000"/>
                                        <p:tgtEl>
                                          <p:spTgt spid="7"/>
                                        </p:tgtEl>
                                      </p:cBhvr>
                                    </p:animEffect>
                                    <p:set>
                                      <p:cBhvr>
                                        <p:cTn id="10" dur="1" fill="hold">
                                          <p:stCondLst>
                                            <p:cond delay="1999"/>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Migration </a:t>
            </a:r>
            <a:endParaRPr lang="en-US" dirty="0"/>
          </a:p>
        </p:txBody>
      </p:sp>
      <p:sp>
        <p:nvSpPr>
          <p:cNvPr id="4" name="Right Arrow 3"/>
          <p:cNvSpPr/>
          <p:nvPr/>
        </p:nvSpPr>
        <p:spPr bwMode="auto">
          <a:xfrm>
            <a:off x="3488458" y="2726373"/>
            <a:ext cx="1752600" cy="328612"/>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914099">
              <a:defRPr/>
            </a:pPr>
            <a:endParaRPr lang="en-US" dirty="0">
              <a:solidFill>
                <a:schemeClr val="tx1">
                  <a:lumMod val="65000"/>
                  <a:lumOff val="35000"/>
                </a:schemeClr>
              </a:solidFill>
              <a:latin typeface="Segoe" pitchFamily="34" charset="0"/>
            </a:endParaRPr>
          </a:p>
        </p:txBody>
      </p:sp>
      <p:pic>
        <p:nvPicPr>
          <p:cNvPr id="5" name="Picture 11" descr="C:\Users\bryons\Pictures\Virtualization Images for PPTs\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833" y="4028123"/>
            <a:ext cx="10858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46189" y="3814585"/>
            <a:ext cx="1830388" cy="398462"/>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Host 1</a:t>
            </a:r>
          </a:p>
        </p:txBody>
      </p:sp>
      <p:pic>
        <p:nvPicPr>
          <p:cNvPr id="7" name="Picture 2" descr="C:\Users\jeffwoo\Documents\Work\Customers &amp; Events\Latest Overview &amp; Roadmap Deck\Virtualization Images for PPTs\Server-Physical-Single-No-Sha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509" y="2708910"/>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jeffwoo\Documents\Work\Customers &amp; Events\Latest Overview &amp; Roadmap Deck\Virtualization Images for PPTs\Server-Virtual-Sing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158" y="2353311"/>
            <a:ext cx="160813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http://www.iconarchive.com/icons/gort/hardware/RAM-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7267">
            <a:off x="3536083" y="2648585"/>
            <a:ext cx="4508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241059" y="3853498"/>
            <a:ext cx="1831975" cy="398462"/>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Host 2</a:t>
            </a:r>
          </a:p>
        </p:txBody>
      </p:sp>
      <p:pic>
        <p:nvPicPr>
          <p:cNvPr id="11" name="Picture 2" descr="C:\Users\jeffwoo\Documents\Work\Customers &amp; Events\Latest Overview &amp; Roadmap Deck\Virtualization Images for PPTs\Server-Physical-Single-No-Sha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672" y="2708910"/>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C:\Users\jeffwoo\Documents\Work\Customers &amp; Events\Latest Overview &amp; Roadmap Deck\Virtualization Images for PPTs\Server-Virtual-Sing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908" y="2353311"/>
            <a:ext cx="16065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http://www.iconarchive.com/icons/gort/hardware/RAM-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7267">
            <a:off x="2513733" y="254698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http://www.iconarchive.com/icons/gort/hardware/RAM-ic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7267">
            <a:off x="6003059" y="2732723"/>
            <a:ext cx="2587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hape 32"/>
          <p:cNvCxnSpPr/>
          <p:nvPr/>
        </p:nvCxnSpPr>
        <p:spPr>
          <a:xfrm rot="16200000" flipH="1">
            <a:off x="3082853" y="3817780"/>
            <a:ext cx="328613" cy="1184275"/>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hape 35"/>
          <p:cNvCxnSpPr/>
          <p:nvPr/>
        </p:nvCxnSpPr>
        <p:spPr>
          <a:xfrm rot="5400000">
            <a:off x="5337896" y="3821749"/>
            <a:ext cx="328613" cy="1189037"/>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0"/>
            <a:endCxn id="12" idx="0"/>
          </p:cNvCxnSpPr>
          <p:nvPr/>
        </p:nvCxnSpPr>
        <p:spPr>
          <a:xfrm rot="5400000" flipH="1" flipV="1">
            <a:off x="4383809" y="622936"/>
            <a:ext cx="1587" cy="3459162"/>
          </a:xfrm>
          <a:prstGeom prst="bentConnector3">
            <a:avLst>
              <a:gd name="adj1" fmla="val 14395466"/>
            </a:avLst>
          </a:prstGeom>
          <a:ln w="2540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66208" y="4936174"/>
            <a:ext cx="2236788" cy="384175"/>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Shared Storage</a:t>
            </a: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4048" y="949399"/>
            <a:ext cx="1077277" cy="1077277"/>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2686" y="1024091"/>
            <a:ext cx="1077277" cy="1077277"/>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1324" y="1127479"/>
            <a:ext cx="1077277" cy="1077277"/>
          </a:xfrm>
          <a:prstGeom prst="rect">
            <a:avLst/>
          </a:prstGeom>
        </p:spPr>
      </p:pic>
      <p:sp>
        <p:nvSpPr>
          <p:cNvPr id="22" name="TextBox 21"/>
          <p:cNvSpPr txBox="1"/>
          <p:nvPr/>
        </p:nvSpPr>
        <p:spPr>
          <a:xfrm>
            <a:off x="3150879" y="1661957"/>
            <a:ext cx="2236788" cy="384175"/>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Production LAN</a:t>
            </a:r>
          </a:p>
        </p:txBody>
      </p:sp>
      <p:sp>
        <p:nvSpPr>
          <p:cNvPr id="23" name="Left Arrow 22"/>
          <p:cNvSpPr/>
          <p:nvPr/>
        </p:nvSpPr>
        <p:spPr>
          <a:xfrm>
            <a:off x="5262418" y="1789261"/>
            <a:ext cx="806418" cy="192087"/>
          </a:xfrm>
          <a:prstGeom prst="lef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91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6000" fill="hold"/>
                                        <p:tgtEl>
                                          <p:spTgt spid="13"/>
                                        </p:tgtEl>
                                      </p:cBhvr>
                                      <p:by x="10000" y="10000"/>
                                    </p:animScale>
                                  </p:childTnLst>
                                </p:cTn>
                              </p:par>
                              <p:par>
                                <p:cTn id="23" presetID="63" presetClass="path" presetSubtype="0" repeatCount="4000" accel="50000" decel="50000" fill="hold" nodeType="withEffect">
                                  <p:stCondLst>
                                    <p:cond delay="0"/>
                                  </p:stCondLst>
                                  <p:childTnLst>
                                    <p:animMotion origin="layout" path="M 4.16667E-6 4.07407E-6 L 0.15277 4.07407E-6 " pathEditMode="relative" rAng="0" ptsTypes="AA">
                                      <p:cBhvr>
                                        <p:cTn id="24" dur="2000" fill="hold"/>
                                        <p:tgtEl>
                                          <p:spTgt spid="9"/>
                                        </p:tgtEl>
                                        <p:attrNameLst>
                                          <p:attrName>ppt_x</p:attrName>
                                          <p:attrName>ppt_y</p:attrName>
                                        </p:attrNameLst>
                                      </p:cBhvr>
                                      <p:rCtr x="7600" y="0"/>
                                    </p:animMotion>
                                  </p:childTnLst>
                                </p:cTn>
                              </p:par>
                              <p:par>
                                <p:cTn id="25" presetID="6" presetClass="emph" presetSubtype="0" fill="hold" nodeType="withEffect">
                                  <p:stCondLst>
                                    <p:cond delay="1500"/>
                                  </p:stCondLst>
                                  <p:childTnLst>
                                    <p:animScale>
                                      <p:cBhvr>
                                        <p:cTn id="26" dur="6600" fill="hold"/>
                                        <p:tgtEl>
                                          <p:spTgt spid="14"/>
                                        </p:tgtEl>
                                      </p:cBhvr>
                                      <p:by x="200000" y="200000"/>
                                    </p:animScale>
                                  </p:childTnLst>
                                </p:cTn>
                              </p:par>
                            </p:childTnLst>
                          </p:cTn>
                        </p:par>
                        <p:par>
                          <p:cTn id="27" fill="hold">
                            <p:stCondLst>
                              <p:cond delay="8100"/>
                            </p:stCondLst>
                            <p:childTnLst>
                              <p:par>
                                <p:cTn id="28" presetID="10" presetClass="exit" presetSubtype="0" fill="hold" nodeType="afterEffect">
                                  <p:stCondLst>
                                    <p:cond delay="0"/>
                                  </p:stCondLst>
                                  <p:childTnLst>
                                    <p:animEffect transition="out" filter="fade">
                                      <p:cBhvr>
                                        <p:cTn id="29" dur="2000"/>
                                        <p:tgtEl>
                                          <p:spTgt spid="9"/>
                                        </p:tgtEl>
                                      </p:cBhvr>
                                    </p:animEffect>
                                    <p:set>
                                      <p:cBhvr>
                                        <p:cTn id="30" dur="1" fill="hold">
                                          <p:stCondLst>
                                            <p:cond delay="1999"/>
                                          </p:stCondLst>
                                        </p:cTn>
                                        <p:tgtEl>
                                          <p:spTgt spid="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2000"/>
                                        <p:tgtEl>
                                          <p:spTgt spid="4"/>
                                        </p:tgtEl>
                                      </p:cBhvr>
                                    </p:animEffect>
                                    <p:set>
                                      <p:cBhvr>
                                        <p:cTn id="33" dur="1" fill="hold">
                                          <p:stCondLst>
                                            <p:cond delay="1999"/>
                                          </p:stCondLst>
                                        </p:cTn>
                                        <p:tgtEl>
                                          <p:spTgt spid="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8"/>
                                        </p:tgtEl>
                                      </p:cBhvr>
                                    </p:animEffect>
                                    <p:set>
                                      <p:cBhvr>
                                        <p:cTn id="36"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Virtualization Concept</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14977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130" y="173518"/>
            <a:ext cx="8117206" cy="444020"/>
          </a:xfrm>
        </p:spPr>
        <p:txBody>
          <a:bodyPr/>
          <a:lstStyle/>
          <a:p>
            <a:r>
              <a:rPr lang="en-US" dirty="0" smtClean="0"/>
              <a:t>Power Management</a:t>
            </a:r>
            <a:endParaRPr lang="en-US" dirty="0"/>
          </a:p>
        </p:txBody>
      </p:sp>
      <p:pic>
        <p:nvPicPr>
          <p:cNvPr id="3" name="Picture 2" descr="C:\Users\jeffwoo\Documents\Work\Customers &amp; Events\Latest Overview &amp; Roadmap Deck\Virtualization Images for PPTs\Server-Physical-Single-No-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18" y="1682909"/>
            <a:ext cx="4123067" cy="302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Users\jeffwoo\Documents\Work\Customers &amp; Events\Latest Overview &amp; Roadmap Deck\Virtualization Images for PPTs\Server-Virtual-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99" y="2112217"/>
            <a:ext cx="160813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Users\jeffwoo\Documents\Work\Customers &amp; Events\Latest Overview &amp; Roadmap Deck\Virtualization Images for PPTs\Server-Virtual-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72" y="1487766"/>
            <a:ext cx="160813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Users\jeffwoo\Documents\Work\Customers &amp; Events\Latest Overview &amp; Roadmap Deck\Virtualization Images for PPTs\Server-Physical-Single-No-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31" y="1907458"/>
            <a:ext cx="4123067" cy="302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jeffwoo\Documents\Work\Customers &amp; Events\Latest Overview &amp; Roadmap Deck\Virtualization Images for PPTs\Server-Virtual-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983" y="2312408"/>
            <a:ext cx="160813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jeffwoo\Documents\Work\Customers &amp; Events\Latest Overview &amp; Roadmap Deck\Virtualization Images for PPTs\Server-Virtual-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886" y="1703602"/>
            <a:ext cx="160813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550168" y="4786548"/>
            <a:ext cx="1830388" cy="384717"/>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Host 1</a:t>
            </a:r>
          </a:p>
        </p:txBody>
      </p:sp>
      <p:sp>
        <p:nvSpPr>
          <p:cNvPr id="11" name="TextBox 10"/>
          <p:cNvSpPr txBox="1"/>
          <p:nvPr/>
        </p:nvSpPr>
        <p:spPr>
          <a:xfrm>
            <a:off x="4863733" y="4703488"/>
            <a:ext cx="1830388" cy="384717"/>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Host 2</a:t>
            </a:r>
          </a:p>
        </p:txBody>
      </p:sp>
      <p:grpSp>
        <p:nvGrpSpPr>
          <p:cNvPr id="14" name="Group 13"/>
          <p:cNvGrpSpPr/>
          <p:nvPr/>
        </p:nvGrpSpPr>
        <p:grpSpPr>
          <a:xfrm>
            <a:off x="4284100" y="982261"/>
            <a:ext cx="2270919" cy="942975"/>
            <a:chOff x="4284099" y="125010"/>
            <a:chExt cx="2270919" cy="942975"/>
          </a:xfrm>
        </p:grpSpPr>
        <p:pic>
          <p:nvPicPr>
            <p:cNvPr id="12" name="Picture 8" descr="C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099" y="125010"/>
              <a:ext cx="8810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4724630" y="376671"/>
              <a:ext cx="1830388" cy="384717"/>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18:00</a:t>
              </a:r>
            </a:p>
          </p:txBody>
        </p:sp>
      </p:grpSp>
      <p:grpSp>
        <p:nvGrpSpPr>
          <p:cNvPr id="19" name="Group 18"/>
          <p:cNvGrpSpPr/>
          <p:nvPr/>
        </p:nvGrpSpPr>
        <p:grpSpPr>
          <a:xfrm>
            <a:off x="255319" y="1519018"/>
            <a:ext cx="310368" cy="812435"/>
            <a:chOff x="255319" y="661767"/>
            <a:chExt cx="310368" cy="812435"/>
          </a:xfrm>
        </p:grpSpPr>
        <p:sp>
          <p:nvSpPr>
            <p:cNvPr id="15" name="Rectangle 14"/>
            <p:cNvSpPr/>
            <p:nvPr/>
          </p:nvSpPr>
          <p:spPr>
            <a:xfrm>
              <a:off x="255319" y="661767"/>
              <a:ext cx="310368" cy="81243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255319" y="846352"/>
              <a:ext cx="310368" cy="62785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8387029" y="1487766"/>
            <a:ext cx="310368" cy="812435"/>
            <a:chOff x="8387029" y="630515"/>
            <a:chExt cx="310368" cy="812435"/>
          </a:xfrm>
        </p:grpSpPr>
        <p:sp>
          <p:nvSpPr>
            <p:cNvPr id="17" name="Rectangle 16"/>
            <p:cNvSpPr/>
            <p:nvPr/>
          </p:nvSpPr>
          <p:spPr>
            <a:xfrm>
              <a:off x="8387029" y="630515"/>
              <a:ext cx="310368" cy="81243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p:cNvSpPr/>
            <p:nvPr/>
          </p:nvSpPr>
          <p:spPr>
            <a:xfrm>
              <a:off x="8387029" y="815100"/>
              <a:ext cx="310368" cy="62785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253241" y="1511910"/>
            <a:ext cx="310368" cy="812435"/>
            <a:chOff x="255319" y="661767"/>
            <a:chExt cx="310368" cy="812435"/>
          </a:xfrm>
        </p:grpSpPr>
        <p:sp>
          <p:nvSpPr>
            <p:cNvPr id="22" name="Rectangle 21"/>
            <p:cNvSpPr/>
            <p:nvPr/>
          </p:nvSpPr>
          <p:spPr>
            <a:xfrm>
              <a:off x="255319" y="661767"/>
              <a:ext cx="310368" cy="81243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255319" y="1262074"/>
              <a:ext cx="310368" cy="212128"/>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8395770" y="1487765"/>
            <a:ext cx="310368" cy="812435"/>
            <a:chOff x="8387029" y="630515"/>
            <a:chExt cx="310368" cy="812435"/>
          </a:xfrm>
        </p:grpSpPr>
        <p:sp>
          <p:nvSpPr>
            <p:cNvPr id="25" name="Rectangle 24"/>
            <p:cNvSpPr/>
            <p:nvPr/>
          </p:nvSpPr>
          <p:spPr>
            <a:xfrm>
              <a:off x="8387029" y="630515"/>
              <a:ext cx="310368" cy="81243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8387029" y="1186963"/>
              <a:ext cx="310368" cy="255987"/>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43810" y="1519017"/>
            <a:ext cx="310368" cy="812435"/>
            <a:chOff x="253241" y="658775"/>
            <a:chExt cx="310368" cy="812435"/>
          </a:xfrm>
        </p:grpSpPr>
        <p:grpSp>
          <p:nvGrpSpPr>
            <p:cNvPr id="27" name="Group 26"/>
            <p:cNvGrpSpPr/>
            <p:nvPr/>
          </p:nvGrpSpPr>
          <p:grpSpPr>
            <a:xfrm>
              <a:off x="253241" y="658775"/>
              <a:ext cx="310368" cy="812435"/>
              <a:chOff x="255319" y="661767"/>
              <a:chExt cx="310368" cy="812435"/>
            </a:xfrm>
          </p:grpSpPr>
          <p:sp>
            <p:nvSpPr>
              <p:cNvPr id="28" name="Rectangle 27"/>
              <p:cNvSpPr/>
              <p:nvPr/>
            </p:nvSpPr>
            <p:spPr>
              <a:xfrm>
                <a:off x="255319" y="661767"/>
                <a:ext cx="310368" cy="81243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255319" y="1262074"/>
                <a:ext cx="310368" cy="212128"/>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p:cNvSpPr/>
            <p:nvPr/>
          </p:nvSpPr>
          <p:spPr>
            <a:xfrm>
              <a:off x="253241" y="1029541"/>
              <a:ext cx="310368" cy="212128"/>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1"/>
          <p:cNvSpPr/>
          <p:nvPr/>
        </p:nvSpPr>
        <p:spPr>
          <a:xfrm>
            <a:off x="8387029" y="1487765"/>
            <a:ext cx="310368" cy="81243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539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0" presetClass="entr" presetSubtype="0" fill="hold" nodeType="withEffect">
                                  <p:stCondLst>
                                    <p:cond delay="60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2100"/>
                                        <p:tgtEl>
                                          <p:spTgt spid="24"/>
                                        </p:tgtEl>
                                      </p:cBhvr>
                                    </p:animEffect>
                                  </p:childTnLst>
                                </p:cTn>
                              </p:par>
                              <p:par>
                                <p:cTn id="10" presetID="10" presetClass="entr" presetSubtype="0" fill="hold" nodeType="withEffect">
                                  <p:stCondLst>
                                    <p:cond delay="60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1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77778E-6 -4.5679E-6 L -0.37188 0.07963 " pathEditMode="relative" rAng="0" ptsTypes="AA">
                                      <p:cBhvr>
                                        <p:cTn id="16" dur="2000" fill="hold"/>
                                        <p:tgtEl>
                                          <p:spTgt spid="8"/>
                                        </p:tgtEl>
                                        <p:attrNameLst>
                                          <p:attrName>ppt_x</p:attrName>
                                          <p:attrName>ppt_y</p:attrName>
                                        </p:attrNameLst>
                                      </p:cBhvr>
                                      <p:rCtr x="-18594" y="39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1.66667E-6 3.95062E-6 L -0.36285 0.07654 " pathEditMode="relative" rAng="0" ptsTypes="AA">
                                      <p:cBhvr>
                                        <p:cTn id="20" dur="2000" fill="hold"/>
                                        <p:tgtEl>
                                          <p:spTgt spid="6"/>
                                        </p:tgtEl>
                                        <p:attrNameLst>
                                          <p:attrName>ppt_x</p:attrName>
                                          <p:attrName>ppt_y</p:attrName>
                                        </p:attrNameLst>
                                      </p:cBhvr>
                                      <p:rCtr x="-18142" y="3827"/>
                                    </p:animMotion>
                                  </p:childTnLst>
                                </p:cTn>
                              </p:par>
                              <p:par>
                                <p:cTn id="21" presetID="1" presetClass="entr" presetSubtype="0" fill="hold" nodeType="withEffect">
                                  <p:stCondLst>
                                    <p:cond delay="1320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470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mph" presetSubtype="0" nodeType="clickEffect">
                                  <p:stCondLst>
                                    <p:cond delay="0"/>
                                  </p:stCondLst>
                                  <p:childTnLst>
                                    <p:set>
                                      <p:cBhvr rctx="PPT">
                                        <p:cTn id="30" dur="indefinite"/>
                                        <p:tgtEl>
                                          <p:spTgt spid="9"/>
                                        </p:tgtEl>
                                        <p:attrNameLst>
                                          <p:attrName>style.opacity</p:attrName>
                                        </p:attrNameLst>
                                      </p:cBhvr>
                                      <p:to>
                                        <p:strVal val="0.5"/>
                                      </p:to>
                                    </p:set>
                                    <p:animEffect filter="image" prLst="opacity: 0.5">
                                      <p:cBhvr rctx="IE">
                                        <p:cTn id="31"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pic>
        <p:nvPicPr>
          <p:cNvPr id="3" name="Picture 2" descr="C:\Users\jeffwoo\Documents\Work\Customers &amp; Events\Latest Overview &amp; Roadmap Deck\Virtualization Images for PPTs\Server-Physical-Single-No-Sha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64" y="2832048"/>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Users\jeffwoo\Documents\Work\Customers &amp; Events\Latest Overview &amp; Roadmap Deck\Virtualization Images for PPTs\Server-Physical-Single-No-Sha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561" y="2832047"/>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jeffwoo\Documents\Work\Customers &amp; Events\Latest Overview &amp; Roadmap Deck\Virtualization Images for PPTs\Server-Physical-Single-No-Sha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342" y="2783110"/>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336" y="1783231"/>
            <a:ext cx="8810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4484" y="1783230"/>
            <a:ext cx="8810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a:off x="331470" y="4107879"/>
            <a:ext cx="2689412" cy="4572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3130309" y="4107879"/>
            <a:ext cx="2689412" cy="4572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32741" y="2062358"/>
            <a:ext cx="1830388" cy="384717"/>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Snapshot</a:t>
            </a:r>
          </a:p>
        </p:txBody>
      </p:sp>
      <p:sp>
        <p:nvSpPr>
          <p:cNvPr id="12" name="TextBox 11"/>
          <p:cNvSpPr txBox="1"/>
          <p:nvPr/>
        </p:nvSpPr>
        <p:spPr>
          <a:xfrm>
            <a:off x="4671707" y="2062358"/>
            <a:ext cx="1830388" cy="384717"/>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Snapshot</a:t>
            </a:r>
          </a:p>
        </p:txBody>
      </p:sp>
      <p:sp>
        <p:nvSpPr>
          <p:cNvPr id="13" name="Right Arrow 12"/>
          <p:cNvSpPr/>
          <p:nvPr/>
        </p:nvSpPr>
        <p:spPr>
          <a:xfrm>
            <a:off x="5929148" y="4107879"/>
            <a:ext cx="2689412" cy="4572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923567" y="4387010"/>
            <a:ext cx="1340613" cy="827058"/>
            <a:chOff x="923566" y="3529760"/>
            <a:chExt cx="1340613" cy="827058"/>
          </a:xfrm>
        </p:grpSpPr>
        <p:pic>
          <p:nvPicPr>
            <p:cNvPr id="14" name="Picture 13"/>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923566" y="3629561"/>
              <a:ext cx="609175" cy="555568"/>
            </a:xfrm>
            <a:prstGeom prst="rect">
              <a:avLst/>
            </a:prstGeom>
          </p:spPr>
        </p:pic>
        <p:pic>
          <p:nvPicPr>
            <p:cNvPr id="15" name="Picture 14"/>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437121" y="3529760"/>
              <a:ext cx="827058" cy="827058"/>
            </a:xfrm>
            <a:prstGeom prst="rect">
              <a:avLst/>
            </a:prstGeom>
          </p:spPr>
        </p:pic>
      </p:grpSp>
      <p:grpSp>
        <p:nvGrpSpPr>
          <p:cNvPr id="20" name="Group 19"/>
          <p:cNvGrpSpPr/>
          <p:nvPr/>
        </p:nvGrpSpPr>
        <p:grpSpPr>
          <a:xfrm>
            <a:off x="3744624" y="4387008"/>
            <a:ext cx="1340613" cy="827058"/>
            <a:chOff x="3744623" y="3529758"/>
            <a:chExt cx="1340613" cy="827058"/>
          </a:xfrm>
        </p:grpSpPr>
        <p:pic>
          <p:nvPicPr>
            <p:cNvPr id="16" name="Picture 15"/>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744623" y="3629559"/>
              <a:ext cx="609175" cy="555568"/>
            </a:xfrm>
            <a:prstGeom prst="rect">
              <a:avLst/>
            </a:prstGeom>
          </p:spPr>
        </p:pic>
        <p:pic>
          <p:nvPicPr>
            <p:cNvPr id="17" name="Picture 16"/>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58178" y="3529758"/>
              <a:ext cx="827058" cy="827058"/>
            </a:xfrm>
            <a:prstGeom prst="rect">
              <a:avLst/>
            </a:prstGeom>
          </p:spPr>
        </p:pic>
      </p:grpSp>
    </p:spTree>
    <p:extLst>
      <p:ext uri="{BB962C8B-B14F-4D97-AF65-F5344CB8AC3E}">
        <p14:creationId xmlns:p14="http://schemas.microsoft.com/office/powerpoint/2010/main" val="282360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System Center Virtual Machine Manager</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303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8" y="37003"/>
            <a:ext cx="8117206" cy="574516"/>
          </a:xfrm>
        </p:spPr>
        <p:txBody>
          <a:bodyPr/>
          <a:lstStyle/>
          <a:p>
            <a:r>
              <a:rPr lang="en-US" dirty="0" smtClean="0"/>
              <a:t>VMM Overview</a:t>
            </a:r>
            <a:endParaRPr lang="en-US" dirty="0"/>
          </a:p>
        </p:txBody>
      </p:sp>
      <p:pic>
        <p:nvPicPr>
          <p:cNvPr id="3" name="Picture 2" descr="\\.PSF\Parallels Share\Virtualization PPT\London-Wh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599191" y="3429000"/>
            <a:ext cx="4067175"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bwMode="ltGray">
          <a:xfrm rot="5400000">
            <a:off x="4066835" y="4483893"/>
            <a:ext cx="1295400" cy="1588"/>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grpSp>
        <p:nvGrpSpPr>
          <p:cNvPr id="5" name="Group 4"/>
          <p:cNvGrpSpPr>
            <a:grpSpLocks/>
          </p:cNvGrpSpPr>
          <p:nvPr/>
        </p:nvGrpSpPr>
        <p:grpSpPr bwMode="auto">
          <a:xfrm>
            <a:off x="2903992" y="4364036"/>
            <a:ext cx="3071813" cy="2867025"/>
            <a:chOff x="3112144" y="4238293"/>
            <a:chExt cx="3072209" cy="2867357"/>
          </a:xfrm>
        </p:grpSpPr>
        <p:grpSp>
          <p:nvGrpSpPr>
            <p:cNvPr id="84" name="Group 83"/>
            <p:cNvGrpSpPr>
              <a:grpSpLocks/>
            </p:cNvGrpSpPr>
            <p:nvPr/>
          </p:nvGrpSpPr>
          <p:grpSpPr bwMode="auto">
            <a:xfrm>
              <a:off x="3112144" y="4238293"/>
              <a:ext cx="1616800" cy="2012596"/>
              <a:chOff x="3112144" y="4525964"/>
              <a:chExt cx="1616800" cy="2012596"/>
            </a:xfrm>
          </p:grpSpPr>
          <p:pic>
            <p:nvPicPr>
              <p:cNvPr id="97" name="Picture 96" descr="Server-Physical-3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2144" y="5341811"/>
                <a:ext cx="1616800" cy="119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97" descr="\\.PSF\Parallels Share\Virtualization PPT\VMM-Agent-Lay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3456" y="5270373"/>
                <a:ext cx="974670" cy="6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98"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2325" y="4992689"/>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99"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2325" y="4759326"/>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00"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2325" y="4525964"/>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5" name="Picture 84" descr="Server-Physical-3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8894" y="5440255"/>
              <a:ext cx="1616800" cy="119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 name="Group 85"/>
            <p:cNvGrpSpPr>
              <a:grpSpLocks/>
            </p:cNvGrpSpPr>
            <p:nvPr/>
          </p:nvGrpSpPr>
          <p:grpSpPr bwMode="auto">
            <a:xfrm>
              <a:off x="4029075" y="4395808"/>
              <a:ext cx="1170609" cy="1634675"/>
              <a:chOff x="4029075" y="4683479"/>
              <a:chExt cx="1170609" cy="1634675"/>
            </a:xfrm>
          </p:grpSpPr>
          <p:pic>
            <p:nvPicPr>
              <p:cNvPr id="92" name="Picture 91" descr="\\.PSF\Parallels Share\Virtualization PPT\VMM-Agent-Lay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0206" y="5656488"/>
                <a:ext cx="974670" cy="6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92"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29075" y="5378804"/>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93"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29075" y="5145441"/>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94"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29075" y="4912079"/>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95"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8600" y="4683479"/>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a:grpSpLocks/>
            </p:cNvGrpSpPr>
            <p:nvPr/>
          </p:nvGrpSpPr>
          <p:grpSpPr bwMode="auto">
            <a:xfrm>
              <a:off x="4381500" y="5314970"/>
              <a:ext cx="1802853" cy="1790680"/>
              <a:chOff x="5895975" y="5564541"/>
              <a:chExt cx="1802853" cy="1790680"/>
            </a:xfrm>
          </p:grpSpPr>
          <p:pic>
            <p:nvPicPr>
              <p:cNvPr id="88" name="Picture 87" descr="Server-Physical-Si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975" y="6003925"/>
                <a:ext cx="1802853" cy="135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8" descr="\\.PSF\Parallels Share\Virtualization PPT\VMM-Agent-Lay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956" y="6075588"/>
                <a:ext cx="974670" cy="6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19825" y="5797904"/>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90"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19825" y="5564541"/>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6" name="Picture 5" descr="\\.PSF\Parallels Share\Virtualization PPT\Rout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ltGray">
          <a:xfrm>
            <a:off x="3953329" y="3438525"/>
            <a:ext cx="1612900"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bwMode="ltGray">
          <a:xfrm>
            <a:off x="-451984" y="2312987"/>
            <a:ext cx="3324225" cy="3324225"/>
          </a:xfrm>
          <a:prstGeom prst="ellipse">
            <a:avLst/>
          </a:prstGeom>
          <a:solidFill>
            <a:schemeClr val="bg1">
              <a:lumMod val="20000"/>
              <a:lumOff val="80000"/>
              <a:alpha val="25000"/>
            </a:schemeClr>
          </a:solidFill>
          <a:ln w="9525" cap="flat" cmpd="sng" algn="ctr">
            <a:noFill/>
            <a:prstDash val="solid"/>
            <a:round/>
            <a:headEnd type="none" w="med" len="med"/>
            <a:tailEnd type="none" w="med" len="me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fontAlgn="auto">
              <a:spcBef>
                <a:spcPts val="0"/>
              </a:spcBef>
              <a:spcAft>
                <a:spcPts val="0"/>
              </a:spcAft>
              <a:defRPr/>
            </a:pPr>
            <a:endParaRPr kumimoji="1" lang="en-US" sz="2400">
              <a:latin typeface="Times New Roman" pitchFamily="-112" charset="0"/>
            </a:endParaRPr>
          </a:p>
        </p:txBody>
      </p:sp>
      <p:cxnSp>
        <p:nvCxnSpPr>
          <p:cNvPr id="8" name="Straight Connector 7"/>
          <p:cNvCxnSpPr/>
          <p:nvPr/>
        </p:nvCxnSpPr>
        <p:spPr bwMode="ltGray">
          <a:xfrm rot="5400000">
            <a:off x="1285535" y="3579019"/>
            <a:ext cx="771525" cy="1587"/>
          </a:xfrm>
          <a:prstGeom prst="line">
            <a:avLst/>
          </a:prstGeom>
          <a:ln w="2921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9" name="Text Box 436"/>
          <p:cNvSpPr txBox="1">
            <a:spLocks noChangeArrowheads="1"/>
          </p:cNvSpPr>
          <p:nvPr/>
        </p:nvSpPr>
        <p:spPr bwMode="auto">
          <a:xfrm>
            <a:off x="3218316" y="3960812"/>
            <a:ext cx="1152525" cy="381000"/>
          </a:xfrm>
          <a:prstGeom prst="rect">
            <a:avLst/>
          </a:prstGeom>
          <a:noFill/>
          <a:ln w="9525">
            <a:noFill/>
            <a:miter lim="800000"/>
            <a:headEnd/>
            <a:tailEnd/>
          </a:ln>
        </p:spPr>
        <p:txBody>
          <a:bodyPr lIns="91428" tIns="45715" rIns="91428" bIns="4571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fontAlgn="auto">
              <a:spcBef>
                <a:spcPts val="0"/>
              </a:spcBef>
              <a:spcAft>
                <a:spcPts val="0"/>
              </a:spcAft>
              <a:defRPr/>
            </a:pPr>
            <a:r>
              <a:rPr lang="en-US" sz="1900" dirty="0">
                <a:latin typeface="+mj-lt"/>
              </a:rPr>
              <a:t>London</a:t>
            </a:r>
          </a:p>
        </p:txBody>
      </p:sp>
      <p:cxnSp>
        <p:nvCxnSpPr>
          <p:cNvPr id="10" name="Straight Connector 9"/>
          <p:cNvCxnSpPr/>
          <p:nvPr/>
        </p:nvCxnSpPr>
        <p:spPr bwMode="ltGray">
          <a:xfrm rot="10800000" flipV="1">
            <a:off x="776741" y="2935287"/>
            <a:ext cx="657225" cy="15875"/>
          </a:xfrm>
          <a:prstGeom prst="line">
            <a:avLst/>
          </a:prstGeom>
          <a:ln w="2921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pic>
        <p:nvPicPr>
          <p:cNvPr id="11" name="Picture 10" descr="\\.PSF\Parallels Share\Virtualization PPT\Central-Library-of-VM-Image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ltGray">
          <a:xfrm>
            <a:off x="630691" y="2478087"/>
            <a:ext cx="63182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bwMode="ltGray">
          <a:xfrm rot="5400000">
            <a:off x="4365285" y="3507581"/>
            <a:ext cx="709612" cy="6350"/>
          </a:xfrm>
          <a:prstGeom prst="line">
            <a:avLst/>
          </a:prstGeom>
          <a:ln w="3556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grpSp>
        <p:nvGrpSpPr>
          <p:cNvPr id="13" name="Group 12"/>
          <p:cNvGrpSpPr>
            <a:grpSpLocks/>
          </p:cNvGrpSpPr>
          <p:nvPr/>
        </p:nvGrpSpPr>
        <p:grpSpPr bwMode="auto">
          <a:xfrm>
            <a:off x="240166" y="3349616"/>
            <a:ext cx="2289175" cy="2352671"/>
            <a:chOff x="3124201" y="5004725"/>
            <a:chExt cx="2288528" cy="2353290"/>
          </a:xfrm>
        </p:grpSpPr>
        <p:pic>
          <p:nvPicPr>
            <p:cNvPr id="68" name="Picture 67" descr="Server-Physical-3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3124201" y="5821417"/>
              <a:ext cx="1259828" cy="93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descr="\\.PSF\Parallels Share\Virtualization PPT\VMM-Agent-Lay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ltGray">
            <a:xfrm>
              <a:off x="3390155" y="5765751"/>
              <a:ext cx="759473" cy="5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69"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319145" y="5549377"/>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0"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319145" y="5367538"/>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1"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319145" y="5185700"/>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2" descr="Server-Physical-3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3643740" y="6122282"/>
              <a:ext cx="1259828" cy="9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3" descr="\\.PSF\Parallels Share\Virtualization PPT\VMM-Agent-Lay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ltGray">
            <a:xfrm>
              <a:off x="3909693" y="6066616"/>
              <a:ext cx="759473" cy="5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74"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838683" y="5850242"/>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75"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838683" y="5668403"/>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6"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838683" y="5486565"/>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77"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328670" y="5004725"/>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8" descr="Server-Physical-3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4152901" y="6425496"/>
              <a:ext cx="1259828" cy="93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9" descr="\\.PSF\Parallels Share\Virtualization PPT\VMM-Agent-Lay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ltGray">
            <a:xfrm>
              <a:off x="4418855" y="6369830"/>
              <a:ext cx="759473" cy="5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80"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4347845" y="6153456"/>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1"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4347845" y="5971617"/>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82"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4347845" y="5789779"/>
              <a:ext cx="904729" cy="6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 name="Straight Connector 13"/>
          <p:cNvCxnSpPr/>
          <p:nvPr/>
        </p:nvCxnSpPr>
        <p:spPr bwMode="ltGray">
          <a:xfrm rot="10800000">
            <a:off x="4989966" y="4075112"/>
            <a:ext cx="1019175" cy="571500"/>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pic>
        <p:nvPicPr>
          <p:cNvPr id="15" name="Picture 14" descr="\\.PSF\Parallels Share\Virtualization PPT\Firewall.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ltGray">
          <a:xfrm>
            <a:off x="4078741" y="2520950"/>
            <a:ext cx="1284288"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p:nvPr/>
        </p:nvCxnSpPr>
        <p:spPr bwMode="ltGray">
          <a:xfrm rot="16200000" flipH="1">
            <a:off x="4204153" y="2212975"/>
            <a:ext cx="1057275" cy="0"/>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bwMode="ltGray">
          <a:xfrm>
            <a:off x="5209041" y="2151062"/>
            <a:ext cx="2047875" cy="971550"/>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bwMode="ltGray">
          <a:xfrm flipV="1">
            <a:off x="4723266" y="1903412"/>
            <a:ext cx="2514600" cy="19050"/>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9" name="Straight Connector 18"/>
          <p:cNvCxnSpPr/>
          <p:nvPr/>
        </p:nvCxnSpPr>
        <p:spPr bwMode="ltGray">
          <a:xfrm flipV="1">
            <a:off x="4761366" y="996950"/>
            <a:ext cx="2459038" cy="1001712"/>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0" name="Straight Connector 19"/>
          <p:cNvCxnSpPr/>
          <p:nvPr/>
        </p:nvCxnSpPr>
        <p:spPr bwMode="ltGray">
          <a:xfrm rot="10800000">
            <a:off x="2799216" y="1341437"/>
            <a:ext cx="1914525" cy="533400"/>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pic>
        <p:nvPicPr>
          <p:cNvPr id="21"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ltGray">
          <a:xfrm>
            <a:off x="3694566" y="684212"/>
            <a:ext cx="2478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301"/>
          <p:cNvSpPr txBox="1">
            <a:spLocks noChangeArrowheads="1"/>
          </p:cNvSpPr>
          <p:nvPr/>
        </p:nvSpPr>
        <p:spPr bwMode="auto">
          <a:xfrm>
            <a:off x="7518854" y="566737"/>
            <a:ext cx="11382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50000"/>
              </a:spcBef>
            </a:pPr>
            <a:r>
              <a:rPr lang="en-US" sz="1300">
                <a:latin typeface="Arial" panose="020B0604020202020204" pitchFamily="34" charset="0"/>
              </a:rPr>
              <a:t>Windows</a:t>
            </a:r>
            <a:r>
              <a:rPr lang="en-US" sz="1300" baseline="30000">
                <a:latin typeface="Arial" panose="020B0604020202020204" pitchFamily="34" charset="0"/>
              </a:rPr>
              <a:t>®</a:t>
            </a:r>
            <a:r>
              <a:rPr lang="en-US" sz="1300">
                <a:latin typeface="Arial" panose="020B0604020202020204" pitchFamily="34" charset="0"/>
              </a:rPr>
              <a:t> PowerShell</a:t>
            </a:r>
          </a:p>
        </p:txBody>
      </p:sp>
      <p:sp>
        <p:nvSpPr>
          <p:cNvPr id="23" name="Text Box 302"/>
          <p:cNvSpPr txBox="1">
            <a:spLocks noChangeArrowheads="1"/>
          </p:cNvSpPr>
          <p:nvPr/>
        </p:nvSpPr>
        <p:spPr bwMode="auto">
          <a:xfrm>
            <a:off x="7442654" y="1704975"/>
            <a:ext cx="12906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50000"/>
              </a:spcBef>
            </a:pPr>
            <a:r>
              <a:rPr lang="en-US" sz="1300">
                <a:latin typeface="Arial" panose="020B0604020202020204" pitchFamily="34" charset="0"/>
              </a:rPr>
              <a:t>Administrator Console</a:t>
            </a:r>
          </a:p>
        </p:txBody>
      </p:sp>
      <p:sp>
        <p:nvSpPr>
          <p:cNvPr id="24" name="Text Box 303"/>
          <p:cNvSpPr txBox="1">
            <a:spLocks noChangeArrowheads="1"/>
          </p:cNvSpPr>
          <p:nvPr/>
        </p:nvSpPr>
        <p:spPr bwMode="auto">
          <a:xfrm>
            <a:off x="7485516" y="2636837"/>
            <a:ext cx="12049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50000"/>
              </a:spcBef>
            </a:pPr>
            <a:r>
              <a:rPr lang="en-US" sz="1300">
                <a:latin typeface="Arial" panose="020B0604020202020204" pitchFamily="34" charset="0"/>
              </a:rPr>
              <a:t>Web-based Delegated Provisioning UI</a:t>
            </a:r>
          </a:p>
        </p:txBody>
      </p:sp>
      <p:grpSp>
        <p:nvGrpSpPr>
          <p:cNvPr id="25" name="Group 24"/>
          <p:cNvGrpSpPr>
            <a:grpSpLocks/>
          </p:cNvGrpSpPr>
          <p:nvPr/>
        </p:nvGrpSpPr>
        <p:grpSpPr bwMode="auto">
          <a:xfrm>
            <a:off x="6415541" y="2559050"/>
            <a:ext cx="1631950" cy="1543050"/>
            <a:chOff x="7902702" y="3667125"/>
            <a:chExt cx="1974850" cy="1866900"/>
          </a:xfrm>
        </p:grpSpPr>
        <p:pic>
          <p:nvPicPr>
            <p:cNvPr id="66" name="Picture 65" descr="KVM-Physica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ltGray">
            <a:xfrm>
              <a:off x="7902702" y="3667125"/>
              <a:ext cx="19748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6" descr="\\.PSF\Parallels Share\Virtualization PPT\Screen-Self-Provisioning-4.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8730996" y="3824288"/>
              <a:ext cx="432054" cy="6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25"/>
          <p:cNvGrpSpPr>
            <a:grpSpLocks/>
          </p:cNvGrpSpPr>
          <p:nvPr/>
        </p:nvGrpSpPr>
        <p:grpSpPr bwMode="auto">
          <a:xfrm>
            <a:off x="6367916" y="1430337"/>
            <a:ext cx="1631950" cy="1543050"/>
            <a:chOff x="8102727" y="2447925"/>
            <a:chExt cx="1974850" cy="1866900"/>
          </a:xfrm>
        </p:grpSpPr>
        <p:pic>
          <p:nvPicPr>
            <p:cNvPr id="64" name="Picture 63" descr="KVM-Physica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ltGray">
            <a:xfrm>
              <a:off x="8102727" y="2447925"/>
              <a:ext cx="19748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4" descr="\\.PSF\Parallels Share\Virtualization PPT\Screen-Admin-Consol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8932735" y="2605088"/>
              <a:ext cx="432054" cy="6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a:grpSpLocks/>
          </p:cNvGrpSpPr>
          <p:nvPr/>
        </p:nvGrpSpPr>
        <p:grpSpPr bwMode="auto">
          <a:xfrm>
            <a:off x="6425066" y="436562"/>
            <a:ext cx="1631950" cy="1543050"/>
            <a:chOff x="7731252" y="647700"/>
            <a:chExt cx="1974850" cy="1866900"/>
          </a:xfrm>
        </p:grpSpPr>
        <p:pic>
          <p:nvPicPr>
            <p:cNvPr id="62" name="Picture 61" descr="KVM-Physica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ltGray">
            <a:xfrm>
              <a:off x="7731252" y="647700"/>
              <a:ext cx="19748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2" descr="\\.PSF\Parallels Share\Virtualization PPT\Screen-Powershell.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8558212" y="804863"/>
              <a:ext cx="432054" cy="6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a:grpSpLocks/>
          </p:cNvGrpSpPr>
          <p:nvPr/>
        </p:nvGrpSpPr>
        <p:grpSpPr bwMode="auto">
          <a:xfrm>
            <a:off x="3789816" y="1304925"/>
            <a:ext cx="2376488" cy="1893887"/>
            <a:chOff x="3314700" y="3575050"/>
            <a:chExt cx="2376488" cy="1893888"/>
          </a:xfrm>
        </p:grpSpPr>
        <p:grpSp>
          <p:nvGrpSpPr>
            <p:cNvPr id="58" name="Group 57"/>
            <p:cNvGrpSpPr>
              <a:grpSpLocks/>
            </p:cNvGrpSpPr>
            <p:nvPr/>
          </p:nvGrpSpPr>
          <p:grpSpPr bwMode="auto">
            <a:xfrm>
              <a:off x="3314700" y="3575050"/>
              <a:ext cx="2376488" cy="1893888"/>
              <a:chOff x="2160" y="628"/>
              <a:chExt cx="1392" cy="1096"/>
            </a:xfrm>
          </p:grpSpPr>
          <p:pic>
            <p:nvPicPr>
              <p:cNvPr id="60" name="Picture 59" descr="Server-Physical-Si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2160" y="628"/>
                <a:ext cx="1056"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0" descr="KVM-Physica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ltGray">
              <a:xfrm>
                <a:off x="2496" y="724"/>
                <a:ext cx="1056"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 name="Picture 58" descr="\\.PSF\Parallels Share\Virtualization PPT\Screen-SCVMM.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ltGray">
            <a:xfrm>
              <a:off x="4643438" y="3890962"/>
              <a:ext cx="397669" cy="629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a:grpSpLocks/>
          </p:cNvGrpSpPr>
          <p:nvPr/>
        </p:nvGrpSpPr>
        <p:grpSpPr bwMode="auto">
          <a:xfrm>
            <a:off x="997404" y="581023"/>
            <a:ext cx="2698750" cy="1558923"/>
            <a:chOff x="645973" y="1763380"/>
            <a:chExt cx="2699614" cy="1558699"/>
          </a:xfrm>
        </p:grpSpPr>
        <p:pic>
          <p:nvPicPr>
            <p:cNvPr id="55" name="Picture 5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ltGray">
            <a:xfrm>
              <a:off x="645973" y="2526934"/>
              <a:ext cx="1220927" cy="416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descr="\\.PSF\Parallels Share\Virtualization PPT\Server-Databas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ltGray">
            <a:xfrm>
              <a:off x="1138237" y="1763380"/>
              <a:ext cx="1616800" cy="119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6" descr="\\.PSF\Parallels Share\Virtualization PPT\Server-Databas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ltGray">
            <a:xfrm>
              <a:off x="1728787" y="2125330"/>
              <a:ext cx="1616800" cy="119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0" name="Straight Connector 29"/>
          <p:cNvCxnSpPr/>
          <p:nvPr/>
        </p:nvCxnSpPr>
        <p:spPr bwMode="ltGray">
          <a:xfrm rot="10800000">
            <a:off x="2037216" y="2941637"/>
            <a:ext cx="2600325" cy="1588"/>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31" name="Text Box 436"/>
          <p:cNvSpPr txBox="1">
            <a:spLocks noChangeArrowheads="1"/>
          </p:cNvSpPr>
          <p:nvPr/>
        </p:nvSpPr>
        <p:spPr bwMode="auto">
          <a:xfrm>
            <a:off x="1538741" y="3198812"/>
            <a:ext cx="1371600" cy="877888"/>
          </a:xfrm>
          <a:prstGeom prst="rect">
            <a:avLst/>
          </a:prstGeom>
          <a:noFill/>
          <a:ln w="9525">
            <a:noFill/>
            <a:miter lim="800000"/>
            <a:headEnd/>
            <a:tailEnd/>
          </a:ln>
        </p:spPr>
        <p:txBody>
          <a:bodyPr lIns="91428" tIns="45715" rIns="91428" bIns="4571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fontAlgn="auto">
              <a:spcBef>
                <a:spcPts val="0"/>
              </a:spcBef>
              <a:spcAft>
                <a:spcPts val="0"/>
              </a:spcAft>
              <a:defRPr/>
            </a:pPr>
            <a:r>
              <a:rPr lang="en-US" sz="1700" dirty="0">
                <a:latin typeface="+mj-lt"/>
              </a:rPr>
              <a:t>External Network (DMZ)</a:t>
            </a:r>
          </a:p>
        </p:txBody>
      </p:sp>
      <p:cxnSp>
        <p:nvCxnSpPr>
          <p:cNvPr id="32" name="Straight Connector 31"/>
          <p:cNvCxnSpPr/>
          <p:nvPr/>
        </p:nvCxnSpPr>
        <p:spPr bwMode="ltGray">
          <a:xfrm>
            <a:off x="5037591" y="3141662"/>
            <a:ext cx="2686050" cy="1438275"/>
          </a:xfrm>
          <a:prstGeom prst="line">
            <a:avLst/>
          </a:prstGeom>
          <a:ln w="3810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bwMode="ltGray">
          <a:xfrm rot="5400000">
            <a:off x="7366454" y="5156200"/>
            <a:ext cx="771525" cy="3175"/>
          </a:xfrm>
          <a:prstGeom prst="line">
            <a:avLst/>
          </a:prstGeom>
          <a:ln w="2921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grpSp>
        <p:nvGrpSpPr>
          <p:cNvPr id="34" name="Group 33"/>
          <p:cNvGrpSpPr>
            <a:grpSpLocks/>
          </p:cNvGrpSpPr>
          <p:nvPr/>
        </p:nvGrpSpPr>
        <p:grpSpPr bwMode="auto">
          <a:xfrm>
            <a:off x="6799712" y="5002210"/>
            <a:ext cx="1779587" cy="1868490"/>
            <a:chOff x="6800851" y="4976148"/>
            <a:chExt cx="1779367" cy="1869104"/>
          </a:xfrm>
        </p:grpSpPr>
        <p:grpSp>
          <p:nvGrpSpPr>
            <p:cNvPr id="43" name="Group 42"/>
            <p:cNvGrpSpPr>
              <a:grpSpLocks/>
            </p:cNvGrpSpPr>
            <p:nvPr/>
          </p:nvGrpSpPr>
          <p:grpSpPr bwMode="auto">
            <a:xfrm>
              <a:off x="6800851" y="4976148"/>
              <a:ext cx="1259828" cy="1568235"/>
              <a:chOff x="3112144" y="4525964"/>
              <a:chExt cx="1616800" cy="2012596"/>
            </a:xfrm>
          </p:grpSpPr>
          <p:pic>
            <p:nvPicPr>
              <p:cNvPr id="50" name="Picture 49" descr="Server-Physical-3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3112144" y="5341811"/>
                <a:ext cx="1616800" cy="119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descr="\\.PSF\Parallels Share\Virtualization PPT\VMM-Agent-Lay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ltGray">
              <a:xfrm>
                <a:off x="3453456" y="5270373"/>
                <a:ext cx="974670" cy="6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1"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362325" y="4992689"/>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362325" y="4759326"/>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3362325" y="4525964"/>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 name="Picture 43" descr="Server-Physical-3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7320390" y="5912732"/>
              <a:ext cx="1259828" cy="9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a:grpSpLocks/>
            </p:cNvGrpSpPr>
            <p:nvPr/>
          </p:nvGrpSpPr>
          <p:grpSpPr bwMode="auto">
            <a:xfrm>
              <a:off x="7515333" y="5277013"/>
              <a:ext cx="904729" cy="1095628"/>
              <a:chOff x="4029075" y="4912079"/>
              <a:chExt cx="1161084" cy="1406075"/>
            </a:xfrm>
          </p:grpSpPr>
          <p:pic>
            <p:nvPicPr>
              <p:cNvPr id="46" name="Picture 45" descr="\\.PSF\Parallels Share\Virtualization PPT\VMM-Agent-Lay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ltGray">
              <a:xfrm>
                <a:off x="4120206" y="5656488"/>
                <a:ext cx="974670" cy="6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4029075" y="5378804"/>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4029075" y="5145441"/>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descr="Server-Virtual-Sin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ltGray">
              <a:xfrm>
                <a:off x="4029075" y="4912079"/>
                <a:ext cx="1161084" cy="87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 name="Text Box 436"/>
          <p:cNvSpPr txBox="1">
            <a:spLocks noChangeArrowheads="1"/>
          </p:cNvSpPr>
          <p:nvPr/>
        </p:nvSpPr>
        <p:spPr bwMode="auto">
          <a:xfrm>
            <a:off x="7514282" y="4056062"/>
            <a:ext cx="1533334" cy="477044"/>
          </a:xfrm>
          <a:prstGeom prst="rect">
            <a:avLst/>
          </a:prstGeom>
          <a:noFill/>
          <a:ln w="9525">
            <a:noFill/>
            <a:miter lim="800000"/>
            <a:headEnd/>
            <a:tailEnd/>
          </a:ln>
        </p:spPr>
        <p:txBody>
          <a:bodyPr wrap="square" lIns="91428" tIns="45715" rIns="91428" bIns="4571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fontAlgn="auto">
              <a:spcBef>
                <a:spcPts val="0"/>
              </a:spcBef>
              <a:spcAft>
                <a:spcPts val="0"/>
              </a:spcAft>
              <a:defRPr/>
            </a:pPr>
            <a:r>
              <a:rPr lang="en-US" dirty="0">
                <a:latin typeface="+mj-lt"/>
              </a:rPr>
              <a:t>Singapore</a:t>
            </a:r>
          </a:p>
        </p:txBody>
      </p:sp>
      <p:cxnSp>
        <p:nvCxnSpPr>
          <p:cNvPr id="36" name="Straight Connector 35"/>
          <p:cNvCxnSpPr/>
          <p:nvPr/>
        </p:nvCxnSpPr>
        <p:spPr bwMode="ltGray">
          <a:xfrm rot="10800000">
            <a:off x="7914141" y="4722812"/>
            <a:ext cx="762000" cy="390525"/>
          </a:xfrm>
          <a:prstGeom prst="line">
            <a:avLst/>
          </a:prstGeom>
          <a:ln w="29210" cap="rnd">
            <a:prstDash val="sysDot"/>
            <a:headEnd type="none" w="med" len="med"/>
            <a:tailEnd type="none" w="med" len="med"/>
          </a:ln>
        </p:spPr>
        <p:style>
          <a:lnRef idx="2">
            <a:schemeClr val="accent5"/>
          </a:lnRef>
          <a:fillRef idx="0">
            <a:schemeClr val="accent5"/>
          </a:fillRef>
          <a:effectRef idx="1">
            <a:schemeClr val="accent5"/>
          </a:effectRef>
          <a:fontRef idx="minor">
            <a:schemeClr val="tx1"/>
          </a:fontRef>
        </p:style>
      </p:cxnSp>
      <p:pic>
        <p:nvPicPr>
          <p:cNvPr id="37" name="Picture 36" descr="\\.PSF\Parallels Share\Virtualization PPT\Central-Library-of-VM-Image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ltGray">
          <a:xfrm>
            <a:off x="8490404" y="4665662"/>
            <a:ext cx="6318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163"/>
          <p:cNvSpPr txBox="1">
            <a:spLocks noChangeArrowheads="1"/>
          </p:cNvSpPr>
          <p:nvPr/>
        </p:nvSpPr>
        <p:spPr bwMode="auto">
          <a:xfrm>
            <a:off x="2789691" y="5813425"/>
            <a:ext cx="8763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lnSpc>
                <a:spcPct val="90000"/>
              </a:lnSpc>
              <a:spcBef>
                <a:spcPct val="50000"/>
              </a:spcBef>
            </a:pPr>
            <a:r>
              <a:rPr lang="en-US" sz="1400">
                <a:solidFill>
                  <a:schemeClr val="tx2"/>
                </a:solidFill>
                <a:latin typeface="Arial" panose="020B0604020202020204" pitchFamily="34" charset="0"/>
              </a:rPr>
              <a:t>Virtual </a:t>
            </a:r>
            <a:br>
              <a:rPr lang="en-US" sz="1400">
                <a:solidFill>
                  <a:schemeClr val="tx2"/>
                </a:solidFill>
                <a:latin typeface="Arial" panose="020B0604020202020204" pitchFamily="34" charset="0"/>
              </a:rPr>
            </a:br>
            <a:r>
              <a:rPr lang="en-US" sz="1400">
                <a:solidFill>
                  <a:schemeClr val="tx2"/>
                </a:solidFill>
                <a:latin typeface="Arial" panose="020B0604020202020204" pitchFamily="34" charset="0"/>
              </a:rPr>
              <a:t>Machine Hosts</a:t>
            </a:r>
          </a:p>
        </p:txBody>
      </p:sp>
      <p:sp>
        <p:nvSpPr>
          <p:cNvPr id="39" name="Text Box 163"/>
          <p:cNvSpPr txBox="1">
            <a:spLocks noChangeArrowheads="1"/>
          </p:cNvSpPr>
          <p:nvPr/>
        </p:nvSpPr>
        <p:spPr bwMode="auto">
          <a:xfrm>
            <a:off x="5307466" y="4965700"/>
            <a:ext cx="9779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lnSpc>
                <a:spcPct val="90000"/>
              </a:lnSpc>
              <a:spcBef>
                <a:spcPct val="50000"/>
              </a:spcBef>
            </a:pPr>
            <a:r>
              <a:rPr lang="en-US" sz="1400">
                <a:solidFill>
                  <a:schemeClr val="tx2"/>
                </a:solidFill>
                <a:latin typeface="Arial" panose="020B0604020202020204" pitchFamily="34" charset="0"/>
              </a:rPr>
              <a:t>Remote Library Server</a:t>
            </a:r>
          </a:p>
        </p:txBody>
      </p:sp>
      <p:pic>
        <p:nvPicPr>
          <p:cNvPr id="40" name="Picture 39" descr="\\.PSF\Parallels Share\Virtualization PPT\Central-Library-of-VM-Image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ltGray">
          <a:xfrm>
            <a:off x="5410654" y="3990975"/>
            <a:ext cx="760412"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PSF\Parallels Share\Virtualization PPT\Rout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ltGray">
          <a:xfrm>
            <a:off x="1102179" y="2535237"/>
            <a:ext cx="129857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PSF\Parallels Share\Virtualization PPT\Rout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ltGray">
          <a:xfrm>
            <a:off x="7096579" y="4227512"/>
            <a:ext cx="129857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4351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VMM Overview (cont</a:t>
            </a:r>
            <a:r>
              <a:rPr lang="en-US" dirty="0"/>
              <a:t>.</a:t>
            </a:r>
            <a:r>
              <a:rPr lang="en-US" dirty="0" smtClean="0"/>
              <a:t>)</a:t>
            </a:r>
            <a:endParaRPr lang="en-US" dirty="0"/>
          </a:p>
        </p:txBody>
      </p:sp>
      <p:sp>
        <p:nvSpPr>
          <p:cNvPr id="3" name="Rectangle 2"/>
          <p:cNvSpPr/>
          <p:nvPr/>
        </p:nvSpPr>
        <p:spPr>
          <a:xfrm>
            <a:off x="304800" y="1066800"/>
            <a:ext cx="8492247" cy="4614212"/>
          </a:xfrm>
          <a:prstGeom prst="rect">
            <a:avLst/>
          </a:prstGeom>
        </p:spPr>
        <p:txBody>
          <a:bodyPr wrap="square">
            <a:spAutoFit/>
          </a:bodyPr>
          <a:lstStyle/>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Single-view for centralized control</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Dynamic workload balancing</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Provisioning Services</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Role-based administration</a:t>
            </a:r>
            <a:endParaRPr lang="en-US" altLang="ja-JP" sz="3200" b="1" dirty="0">
              <a:solidFill>
                <a:srgbClr val="EBFFD2"/>
              </a:solidFill>
              <a:effectLst>
                <a:outerShdw blurRad="38100" dist="38100" dir="2700000" algn="tl">
                  <a:srgbClr val="000000">
                    <a:alpha val="43137"/>
                  </a:srgbClr>
                </a:outerShdw>
              </a:effectLst>
              <a:latin typeface="+mn-lt"/>
            </a:endParaRP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Self-Service</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Monitoring and Reporting</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Integration with other systems</a:t>
            </a:r>
          </a:p>
        </p:txBody>
      </p:sp>
    </p:spTree>
    <p:extLst>
      <p:ext uri="{BB962C8B-B14F-4D97-AF65-F5344CB8AC3E}">
        <p14:creationId xmlns:p14="http://schemas.microsoft.com/office/powerpoint/2010/main" val="591221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110"/>
          <p:cNvGrpSpPr>
            <a:grpSpLocks/>
          </p:cNvGrpSpPr>
          <p:nvPr/>
        </p:nvGrpSpPr>
        <p:grpSpPr bwMode="auto">
          <a:xfrm>
            <a:off x="381000" y="1033463"/>
            <a:ext cx="8331200" cy="5395912"/>
            <a:chOff x="228600" y="892768"/>
            <a:chExt cx="8732520" cy="5584232"/>
          </a:xfrm>
        </p:grpSpPr>
        <p:sp>
          <p:nvSpPr>
            <p:cNvPr id="121" name="Can 120"/>
            <p:cNvSpPr/>
            <p:nvPr/>
          </p:nvSpPr>
          <p:spPr bwMode="invGray">
            <a:xfrm>
              <a:off x="4020127" y="2503852"/>
              <a:ext cx="1161474" cy="638629"/>
            </a:xfrm>
            <a:prstGeom prst="can">
              <a:avLst>
                <a:gd name="adj" fmla="val 29594"/>
              </a:avLst>
            </a:prstGeom>
            <a:ln/>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endParaRPr lang="en-US" sz="2000" dirty="0">
                <a:solidFill>
                  <a:schemeClr val="bg1"/>
                </a:solidFill>
                <a:effectLst>
                  <a:outerShdw blurRad="38100" dist="38100" dir="2700000" algn="tl">
                    <a:srgbClr val="000000">
                      <a:alpha val="43137"/>
                    </a:srgbClr>
                  </a:outerShdw>
                </a:effectLst>
                <a:latin typeface="Calibri" pitchFamily="34" charset="0"/>
                <a:cs typeface="Segoe UI" pitchFamily="34" charset="0"/>
              </a:endParaRPr>
            </a:p>
          </p:txBody>
        </p:sp>
        <p:pic>
          <p:nvPicPr>
            <p:cNvPr id="40979" name="Picture 1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invGray">
            <a:xfrm>
              <a:off x="4132756" y="2770791"/>
              <a:ext cx="914400" cy="25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p:cNvSpPr/>
            <p:nvPr/>
          </p:nvSpPr>
          <p:spPr bwMode="invGray">
            <a:xfrm>
              <a:off x="3562928" y="2645368"/>
              <a:ext cx="457200" cy="381000"/>
            </a:xfrm>
            <a:prstGeom prst="rightArrow">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invGray">
            <a:xfrm>
              <a:off x="228600" y="2035768"/>
              <a:ext cx="3337560" cy="1111553"/>
            </a:xfrm>
            <a:prstGeom prst="roundRect">
              <a:avLst>
                <a:gd name="adj" fmla="val 9033"/>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en-US" b="1" dirty="0">
                  <a:solidFill>
                    <a:schemeClr val="bg1"/>
                  </a:solidFill>
                  <a:effectLst>
                    <a:outerShdw blurRad="38100" dist="38100" dir="2700000" algn="tl">
                      <a:srgbClr val="000000">
                        <a:alpha val="43137"/>
                      </a:srgbClr>
                    </a:outerShdw>
                  </a:effectLst>
                  <a:latin typeface="Calibri" pitchFamily="34" charset="0"/>
                </a:rPr>
                <a:t>Virtual Machine Manager </a:t>
              </a:r>
            </a:p>
            <a:p>
              <a:pPr algn="ctr" eaLnBrk="1" hangingPunct="1">
                <a:defRPr/>
              </a:pPr>
              <a:r>
                <a:rPr lang="en-US" b="1" dirty="0">
                  <a:solidFill>
                    <a:schemeClr val="bg1"/>
                  </a:solidFill>
                  <a:effectLst>
                    <a:outerShdw blurRad="38100" dist="38100" dir="2700000" algn="tl">
                      <a:srgbClr val="000000">
                        <a:alpha val="43137"/>
                      </a:srgbClr>
                    </a:outerShdw>
                  </a:effectLst>
                  <a:latin typeface="Calibri" pitchFamily="34" charset="0"/>
                </a:rPr>
                <a:t>Server</a:t>
              </a:r>
            </a:p>
          </p:txBody>
        </p:sp>
        <p:sp>
          <p:nvSpPr>
            <p:cNvPr id="10" name="Rounded Rectangle 9"/>
            <p:cNvSpPr/>
            <p:nvPr/>
          </p:nvSpPr>
          <p:spPr bwMode="invGray">
            <a:xfrm>
              <a:off x="228600" y="1623321"/>
              <a:ext cx="3337560" cy="304800"/>
            </a:xfrm>
            <a:prstGeom prst="roundRect">
              <a:avLst>
                <a:gd name="adj" fmla="val 21154"/>
              </a:avLst>
            </a:prstGeom>
            <a:gradFill>
              <a:gsLst>
                <a:gs pos="0">
                  <a:schemeClr val="accent2">
                    <a:lumMod val="40000"/>
                    <a:lumOff val="60000"/>
                  </a:schemeClr>
                </a:gs>
                <a:gs pos="90000">
                  <a:schemeClr val="accent2">
                    <a:lumMod val="20000"/>
                    <a:lumOff val="80000"/>
                  </a:schemeClr>
                </a:gs>
                <a:gs pos="58000">
                  <a:schemeClr val="accent2"/>
                </a:gs>
              </a:gsLst>
              <a:lin ang="16200000" scaled="0"/>
            </a:gradFill>
            <a:ln/>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endParaRPr lang="en-US" sz="1400" dirty="0">
                <a:solidFill>
                  <a:schemeClr val="tx1"/>
                </a:solidFill>
                <a:effectLst>
                  <a:outerShdw blurRad="38100" dist="38100" dir="2700000" algn="tl">
                    <a:srgbClr val="000000">
                      <a:alpha val="43137"/>
                    </a:srgbClr>
                  </a:outerShdw>
                </a:effectLst>
                <a:latin typeface="Calibri" pitchFamily="34" charset="0"/>
                <a:cs typeface="Segoe UI" pitchFamily="34" charset="0"/>
              </a:endParaRPr>
            </a:p>
          </p:txBody>
        </p:sp>
        <p:sp>
          <p:nvSpPr>
            <p:cNvPr id="11" name="Left-Right Arrow 10"/>
            <p:cNvSpPr/>
            <p:nvPr/>
          </p:nvSpPr>
          <p:spPr bwMode="invGray">
            <a:xfrm>
              <a:off x="3657600" y="1730968"/>
              <a:ext cx="1905000" cy="609600"/>
            </a:xfrm>
            <a:prstGeom prst="leftRightArrow">
              <a:avLst/>
            </a:prstGeom>
            <a:ln/>
          </p:spPr>
          <p:style>
            <a:lnRef idx="0">
              <a:schemeClr val="accent2"/>
            </a:lnRef>
            <a:fillRef idx="3">
              <a:schemeClr val="accent2"/>
            </a:fillRef>
            <a:effectRef idx="3">
              <a:schemeClr val="accent2"/>
            </a:effectRef>
            <a:fontRef idx="minor">
              <a:schemeClr val="lt1"/>
            </a:fontRef>
          </p:style>
          <p:txBody>
            <a:bodyPr/>
            <a:lstStyle/>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cs typeface="Segoe UI" pitchFamily="34" charset="0"/>
                </a:rPr>
                <a:t>Connector</a:t>
              </a:r>
            </a:p>
          </p:txBody>
        </p:sp>
        <p:sp>
          <p:nvSpPr>
            <p:cNvPr id="15" name="Rounded Rectangle 14"/>
            <p:cNvSpPr/>
            <p:nvPr/>
          </p:nvSpPr>
          <p:spPr bwMode="invGray">
            <a:xfrm>
              <a:off x="1965960" y="892768"/>
              <a:ext cx="1600200" cy="654353"/>
            </a:xfrm>
            <a:prstGeom prst="roundRect">
              <a:avLst>
                <a:gd name="adj" fmla="val 11856"/>
              </a:avLst>
            </a:prstGeom>
            <a:gradFill>
              <a:gsLst>
                <a:gs pos="0">
                  <a:schemeClr val="accent2">
                    <a:lumMod val="40000"/>
                    <a:lumOff val="60000"/>
                  </a:schemeClr>
                </a:gs>
                <a:gs pos="90000">
                  <a:schemeClr val="accent2">
                    <a:lumMod val="20000"/>
                    <a:lumOff val="80000"/>
                  </a:schemeClr>
                </a:gs>
                <a:gs pos="58000">
                  <a:schemeClr val="accent2"/>
                </a:gs>
              </a:gsLst>
              <a:lin ang="16200000" scaled="0"/>
            </a:gradFill>
            <a:ln/>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cs typeface="Segoe UI" pitchFamily="34" charset="0"/>
                </a:rPr>
                <a:t>Self Service Web Portal</a:t>
              </a:r>
            </a:p>
          </p:txBody>
        </p:sp>
        <p:sp>
          <p:nvSpPr>
            <p:cNvPr id="16" name="Rounded Rectangle 15"/>
            <p:cNvSpPr/>
            <p:nvPr/>
          </p:nvSpPr>
          <p:spPr bwMode="invGray">
            <a:xfrm>
              <a:off x="228600" y="892768"/>
              <a:ext cx="1600200" cy="654353"/>
            </a:xfrm>
            <a:prstGeom prst="roundRect">
              <a:avLst>
                <a:gd name="adj" fmla="val 13268"/>
              </a:avLst>
            </a:prstGeom>
            <a:gradFill>
              <a:gsLst>
                <a:gs pos="0">
                  <a:schemeClr val="accent2">
                    <a:lumMod val="40000"/>
                    <a:lumOff val="60000"/>
                  </a:schemeClr>
                </a:gs>
                <a:gs pos="90000">
                  <a:schemeClr val="accent2">
                    <a:lumMod val="20000"/>
                    <a:lumOff val="80000"/>
                  </a:schemeClr>
                </a:gs>
                <a:gs pos="58000">
                  <a:schemeClr val="accent2"/>
                </a:gs>
              </a:gsLst>
              <a:lin ang="16200000" scaled="0"/>
            </a:gradFill>
            <a:ln/>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cs typeface="Segoe UI" pitchFamily="34" charset="0"/>
                </a:rPr>
                <a:t>Administrator Console</a:t>
              </a:r>
            </a:p>
          </p:txBody>
        </p:sp>
        <p:sp>
          <p:nvSpPr>
            <p:cNvPr id="72" name="Rounded Rectangle 71"/>
            <p:cNvSpPr/>
            <p:nvPr/>
          </p:nvSpPr>
          <p:spPr bwMode="invGray">
            <a:xfrm>
              <a:off x="228600" y="3291840"/>
              <a:ext cx="8732520" cy="411480"/>
            </a:xfrm>
            <a:prstGeom prst="roundRect">
              <a:avLst>
                <a:gd name="adj" fmla="val 21112"/>
              </a:avLst>
            </a:prstGeom>
            <a:ln/>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en-US" sz="2000" b="1" dirty="0">
                  <a:solidFill>
                    <a:schemeClr val="bg1"/>
                  </a:solidFill>
                  <a:effectLst>
                    <a:outerShdw blurRad="38100" dist="38100" dir="2700000" algn="tl">
                      <a:srgbClr val="000000">
                        <a:alpha val="43137"/>
                      </a:srgbClr>
                    </a:outerShdw>
                  </a:effectLst>
                  <a:latin typeface="Calibri" pitchFamily="34" charset="0"/>
                  <a:cs typeface="Segoe UI" pitchFamily="34" charset="0"/>
                </a:rPr>
                <a:t>Management Interfaces</a:t>
              </a:r>
            </a:p>
          </p:txBody>
        </p:sp>
        <p:sp>
          <p:nvSpPr>
            <p:cNvPr id="73" name="Rounded Rectangle 72"/>
            <p:cNvSpPr/>
            <p:nvPr/>
          </p:nvSpPr>
          <p:spPr bwMode="invGray">
            <a:xfrm>
              <a:off x="228600" y="6065520"/>
              <a:ext cx="8732520" cy="411480"/>
            </a:xfrm>
            <a:prstGeom prst="roundRect">
              <a:avLst>
                <a:gd name="adj" fmla="val 20766"/>
              </a:avLst>
            </a:prstGeom>
            <a:ln/>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en-US" sz="2000" b="1" dirty="0">
                  <a:solidFill>
                    <a:schemeClr val="bg1"/>
                  </a:solidFill>
                  <a:effectLst>
                    <a:outerShdw blurRad="38100" dist="38100" dir="2700000" algn="tl">
                      <a:srgbClr val="000000">
                        <a:alpha val="43137"/>
                      </a:srgbClr>
                    </a:outerShdw>
                  </a:effectLst>
                  <a:latin typeface="Calibri" pitchFamily="34" charset="0"/>
                  <a:cs typeface="Segoe UI" pitchFamily="34" charset="0"/>
                </a:rPr>
                <a:t>SAN Storage</a:t>
              </a:r>
            </a:p>
          </p:txBody>
        </p:sp>
        <p:sp>
          <p:nvSpPr>
            <p:cNvPr id="125" name="Right Arrow 124"/>
            <p:cNvSpPr/>
            <p:nvPr/>
          </p:nvSpPr>
          <p:spPr bwMode="invGray">
            <a:xfrm flipH="1">
              <a:off x="5181600" y="2645368"/>
              <a:ext cx="533400" cy="381000"/>
            </a:xfrm>
            <a:prstGeom prst="rightArrow">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sp>
          <p:nvSpPr>
            <p:cNvPr id="75" name="Rounded Rectangle 74"/>
            <p:cNvSpPr/>
            <p:nvPr/>
          </p:nvSpPr>
          <p:spPr bwMode="invGray">
            <a:xfrm>
              <a:off x="277943" y="3902525"/>
              <a:ext cx="968114" cy="2108001"/>
            </a:xfrm>
            <a:prstGeom prst="roundRect">
              <a:avLst>
                <a:gd name="adj" fmla="val 9033"/>
              </a:avLst>
            </a:prstGeom>
            <a:gradFill>
              <a:gsLst>
                <a:gs pos="28000">
                  <a:srgbClr val="0070C0"/>
                </a:gs>
                <a:gs pos="0">
                  <a:schemeClr val="accent5">
                    <a:tint val="95500"/>
                    <a:shade val="100000"/>
                    <a:satMod val="155000"/>
                  </a:schemeClr>
                </a:gs>
              </a:gsLst>
            </a:gradFill>
            <a:ln/>
          </p:spPr>
          <p:style>
            <a:lnRef idx="0">
              <a:schemeClr val="accent5"/>
            </a:lnRef>
            <a:fillRef idx="3">
              <a:schemeClr val="accent5"/>
            </a:fillRef>
            <a:effectRef idx="3">
              <a:schemeClr val="accent5"/>
            </a:effectRef>
            <a:fontRef idx="minor">
              <a:schemeClr val="lt1"/>
            </a:fontRef>
          </p:style>
          <p:txBody>
            <a:bodyPr anchor="ctr"/>
            <a:lstStyle/>
            <a:p>
              <a:pPr algn="ctr" defTabSz="1624964" eaLnBrk="1" hangingPunct="1">
                <a:defRPr/>
              </a:pPr>
              <a:r>
                <a:rPr lang="en-US" sz="1400" dirty="0">
                  <a:solidFill>
                    <a:schemeClr val="bg1"/>
                  </a:solidFill>
                </a:rPr>
                <a:t>WDS</a:t>
              </a:r>
            </a:p>
          </p:txBody>
        </p:sp>
        <p:sp>
          <p:nvSpPr>
            <p:cNvPr id="86" name="Rounded Rectangle 85"/>
            <p:cNvSpPr/>
            <p:nvPr/>
          </p:nvSpPr>
          <p:spPr bwMode="invGray">
            <a:xfrm>
              <a:off x="2547917" y="3868910"/>
              <a:ext cx="1672240" cy="2123768"/>
            </a:xfrm>
            <a:prstGeom prst="roundRect">
              <a:avLst>
                <a:gd name="adj" fmla="val 6761"/>
              </a:avLst>
            </a:prstGeom>
            <a:gradFill>
              <a:gsLst>
                <a:gs pos="28000">
                  <a:srgbClr val="0070C0"/>
                </a:gs>
                <a:gs pos="0">
                  <a:schemeClr val="accent5">
                    <a:tint val="95500"/>
                    <a:shade val="100000"/>
                    <a:satMod val="155000"/>
                  </a:schemeClr>
                </a:gs>
              </a:gsLst>
            </a:gradFill>
            <a:ln/>
          </p:spPr>
          <p:style>
            <a:lnRef idx="0">
              <a:schemeClr val="accent5"/>
            </a:lnRef>
            <a:fillRef idx="3">
              <a:schemeClr val="accent5"/>
            </a:fillRef>
            <a:effectRef idx="3">
              <a:schemeClr val="accent5"/>
            </a:effectRef>
            <a:fontRef idx="minor">
              <a:schemeClr val="lt1"/>
            </a:fontRef>
          </p:style>
          <p:txBody>
            <a:bodyPr/>
            <a:lstStyle/>
            <a:p>
              <a:pPr algn="ctr" eaLnBrk="1" hangingPunct="1">
                <a:defRPr/>
              </a:pPr>
              <a:endParaRPr lang="en-US" sz="1400" b="1" dirty="0">
                <a:solidFill>
                  <a:schemeClr val="bg1"/>
                </a:solidFill>
                <a:effectLst>
                  <a:outerShdw blurRad="38100" dist="38100" dir="2700000" algn="tl">
                    <a:srgbClr val="000000">
                      <a:alpha val="43137"/>
                    </a:srgbClr>
                  </a:outerShdw>
                </a:effectLst>
                <a:latin typeface="Calibri" pitchFamily="34" charset="0"/>
              </a:endParaRPr>
            </a:p>
          </p:txBody>
        </p:sp>
        <p:sp>
          <p:nvSpPr>
            <p:cNvPr id="104" name="Rounded Rectangle 103"/>
            <p:cNvSpPr/>
            <p:nvPr/>
          </p:nvSpPr>
          <p:spPr bwMode="invGray">
            <a:xfrm>
              <a:off x="2767520" y="4630909"/>
              <a:ext cx="456065"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16"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2867092" y="4659609"/>
              <a:ext cx="30404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105"/>
            <p:cNvSpPr txBox="1"/>
            <p:nvPr/>
          </p:nvSpPr>
          <p:spPr bwMode="invGray">
            <a:xfrm>
              <a:off x="2802764" y="4906383"/>
              <a:ext cx="409337" cy="271080"/>
            </a:xfrm>
            <a:prstGeom prst="rect">
              <a:avLst/>
            </a:prstGeom>
          </p:spPr>
          <p:txBody>
            <a:bodyPr>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grpSp>
          <p:nvGrpSpPr>
            <p:cNvPr id="41018" name="Group 123"/>
            <p:cNvGrpSpPr>
              <a:grpSpLocks/>
            </p:cNvGrpSpPr>
            <p:nvPr/>
          </p:nvGrpSpPr>
          <p:grpSpPr bwMode="auto">
            <a:xfrm>
              <a:off x="3225668" y="4630909"/>
              <a:ext cx="836120" cy="567751"/>
              <a:chOff x="3158704" y="4747421"/>
              <a:chExt cx="836120" cy="567751"/>
            </a:xfrm>
          </p:grpSpPr>
          <p:sp>
            <p:nvSpPr>
              <p:cNvPr id="101" name="Rounded Rectangle 100"/>
              <p:cNvSpPr/>
              <p:nvPr/>
            </p:nvSpPr>
            <p:spPr bwMode="invGray">
              <a:xfrm>
                <a:off x="3234524" y="4747421"/>
                <a:ext cx="684097" cy="533401"/>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102" name="Picture 4" descr="C:\Users\agoodman\Documents\Carmine\V1\Product Icons - PNG\Carmine117_VirtualMachine_32.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invGray">
              <a:xfrm>
                <a:off x="3424080" y="4771171"/>
                <a:ext cx="304043" cy="304800"/>
              </a:xfrm>
              <a:prstGeom prst="rect">
                <a:avLst/>
              </a:prstGeom>
              <a:noFill/>
              <a:ln>
                <a:headEnd type="none" w="med" len="med"/>
                <a:tailEnd type="none" w="med" len="med"/>
              </a:ln>
            </p:spPr>
            <p:style>
              <a:lnRef idx="0">
                <a:schemeClr val="accent5"/>
              </a:lnRef>
              <a:fillRef idx="3">
                <a:schemeClr val="accent5"/>
              </a:fillRef>
              <a:effectRef idx="3">
                <a:schemeClr val="accent5"/>
              </a:effectRef>
              <a:fontRef idx="minor">
                <a:schemeClr val="lt1"/>
              </a:fontRef>
            </p:style>
          </p:pic>
          <p:sp>
            <p:nvSpPr>
              <p:cNvPr id="103" name="TextBox 102"/>
              <p:cNvSpPr txBox="1"/>
              <p:nvPr/>
            </p:nvSpPr>
            <p:spPr bwMode="invGray">
              <a:xfrm>
                <a:off x="3158704" y="5028471"/>
                <a:ext cx="836120" cy="286701"/>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a:spAutoFit/>
              </a:bodyPr>
              <a:lstStyle/>
              <a:p>
                <a:pPr eaLnBrk="1" hangingPunct="1">
                  <a:defRPr/>
                </a:pPr>
                <a:r>
                  <a:rPr lang="en-US" sz="1200" b="1" dirty="0">
                    <a:solidFill>
                      <a:schemeClr val="bg1"/>
                    </a:solidFill>
                    <a:effectLst>
                      <a:outerShdw blurRad="38100" dist="38100" dir="2700000" algn="tl">
                        <a:srgbClr val="000000">
                          <a:alpha val="43137"/>
                        </a:srgbClr>
                      </a:outerShdw>
                    </a:effectLst>
                    <a:latin typeface="Calibri" pitchFamily="34" charset="0"/>
                  </a:rPr>
                  <a:t>Template</a:t>
                </a:r>
              </a:p>
            </p:txBody>
          </p:sp>
        </p:grpSp>
        <p:grpSp>
          <p:nvGrpSpPr>
            <p:cNvPr id="41019" name="Group 122"/>
            <p:cNvGrpSpPr>
              <a:grpSpLocks/>
            </p:cNvGrpSpPr>
            <p:nvPr/>
          </p:nvGrpSpPr>
          <p:grpSpPr bwMode="auto">
            <a:xfrm>
              <a:off x="2615122" y="5316709"/>
              <a:ext cx="456066" cy="546873"/>
              <a:chOff x="2548158" y="5433221"/>
              <a:chExt cx="456066" cy="546873"/>
            </a:xfrm>
          </p:grpSpPr>
          <p:sp>
            <p:nvSpPr>
              <p:cNvPr id="98" name="Rounded Rectangle 97"/>
              <p:cNvSpPr/>
              <p:nvPr/>
            </p:nvSpPr>
            <p:spPr bwMode="invGray">
              <a:xfrm>
                <a:off x="2548158" y="5433221"/>
                <a:ext cx="456066"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99" name="Picture 4" descr="C:\Users\agoodman\Documents\Carmine\V1\Product Icons - PNG\Carmine117_VirtualMachine_32.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invGray">
              <a:xfrm>
                <a:off x="2623976" y="5461922"/>
                <a:ext cx="304044" cy="304800"/>
              </a:xfrm>
              <a:prstGeom prst="rect">
                <a:avLst/>
              </a:prstGeom>
              <a:noFill/>
              <a:ln>
                <a:headEnd type="none" w="med" len="med"/>
                <a:tailEnd type="none" w="med" len="med"/>
              </a:ln>
            </p:spPr>
            <p:style>
              <a:lnRef idx="0">
                <a:schemeClr val="accent5"/>
              </a:lnRef>
              <a:fillRef idx="3">
                <a:schemeClr val="accent5"/>
              </a:fillRef>
              <a:effectRef idx="3">
                <a:schemeClr val="accent5"/>
              </a:effectRef>
              <a:fontRef idx="minor">
                <a:schemeClr val="lt1"/>
              </a:fontRef>
            </p:style>
          </p:pic>
          <p:sp>
            <p:nvSpPr>
              <p:cNvPr id="100" name="TextBox 99"/>
              <p:cNvSpPr txBox="1"/>
              <p:nvPr/>
            </p:nvSpPr>
            <p:spPr bwMode="invGray">
              <a:xfrm>
                <a:off x="2562197" y="5709321"/>
                <a:ext cx="402590" cy="270773"/>
              </a:xfrm>
              <a:prstGeom prst="rect">
                <a:avLst/>
              </a:prstGeom>
              <a:noFill/>
            </p:spPr>
            <p:style>
              <a:lnRef idx="0">
                <a:schemeClr val="accent5"/>
              </a:lnRef>
              <a:fillRef idx="3">
                <a:schemeClr val="accent5"/>
              </a:fillRef>
              <a:effectRef idx="3">
                <a:schemeClr val="accent5"/>
              </a:effectRef>
              <a:fontRef idx="minor">
                <a:schemeClr val="lt1"/>
              </a:fontRef>
            </p:style>
            <p:txBody>
              <a:bodyPr>
                <a:spAutoFit/>
              </a:bodyPr>
              <a:lstStyle/>
              <a:p>
                <a:pPr algn="ct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rPr>
                  <a:t>ISO</a:t>
                </a:r>
                <a:endParaRPr lang="en-US" sz="2400" b="1" dirty="0">
                  <a:solidFill>
                    <a:schemeClr val="bg1"/>
                  </a:solidFill>
                  <a:effectLst>
                    <a:outerShdw blurRad="38100" dist="38100" dir="2700000" algn="tl">
                      <a:srgbClr val="000000">
                        <a:alpha val="43137"/>
                      </a:srgbClr>
                    </a:outerShdw>
                  </a:effectLst>
                  <a:latin typeface="Calibri" pitchFamily="34" charset="0"/>
                </a:endParaRPr>
              </a:p>
            </p:txBody>
          </p:sp>
        </p:grpSp>
        <p:grpSp>
          <p:nvGrpSpPr>
            <p:cNvPr id="41020" name="Group 121"/>
            <p:cNvGrpSpPr>
              <a:grpSpLocks/>
            </p:cNvGrpSpPr>
            <p:nvPr/>
          </p:nvGrpSpPr>
          <p:grpSpPr bwMode="auto">
            <a:xfrm>
              <a:off x="3618728" y="5316709"/>
              <a:ext cx="545058" cy="546874"/>
              <a:chOff x="3530678" y="5433221"/>
              <a:chExt cx="545058" cy="546874"/>
            </a:xfrm>
          </p:grpSpPr>
          <p:sp>
            <p:nvSpPr>
              <p:cNvPr id="95" name="Rounded Rectangle 94"/>
              <p:cNvSpPr/>
              <p:nvPr/>
            </p:nvSpPr>
            <p:spPr bwMode="invGray">
              <a:xfrm>
                <a:off x="3582828" y="5433221"/>
                <a:ext cx="456067"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96" name="Picture 4" descr="C:\Users\agoodman\Documents\Carmine\V1\Product Icons - PNG\Carmine117_VirtualMachine_32.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invGray">
              <a:xfrm>
                <a:off x="3664557" y="5473794"/>
                <a:ext cx="292198" cy="292925"/>
              </a:xfrm>
              <a:prstGeom prst="rect">
                <a:avLst/>
              </a:prstGeom>
              <a:noFill/>
              <a:ln>
                <a:headEnd type="none" w="med" len="med"/>
                <a:tailEnd type="none" w="med" len="med"/>
              </a:ln>
            </p:spPr>
            <p:style>
              <a:lnRef idx="0">
                <a:schemeClr val="accent5"/>
              </a:lnRef>
              <a:fillRef idx="3">
                <a:schemeClr val="accent5"/>
              </a:fillRef>
              <a:effectRef idx="3">
                <a:schemeClr val="accent5"/>
              </a:effectRef>
              <a:fontRef idx="minor">
                <a:schemeClr val="lt1"/>
              </a:fontRef>
            </p:style>
          </p:pic>
          <p:sp>
            <p:nvSpPr>
              <p:cNvPr id="97" name="TextBox 96"/>
              <p:cNvSpPr txBox="1"/>
              <p:nvPr/>
            </p:nvSpPr>
            <p:spPr bwMode="invGray">
              <a:xfrm>
                <a:off x="3530678" y="5709322"/>
                <a:ext cx="545058" cy="270773"/>
              </a:xfrm>
              <a:prstGeom prst="rect">
                <a:avLst/>
              </a:prstGeom>
              <a:noFill/>
            </p:spPr>
            <p:style>
              <a:lnRef idx="0">
                <a:schemeClr val="accent5"/>
              </a:lnRef>
              <a:fillRef idx="3">
                <a:schemeClr val="accent5"/>
              </a:fillRef>
              <a:effectRef idx="3">
                <a:schemeClr val="accent5"/>
              </a:effectRef>
              <a:fontRef idx="minor">
                <a:schemeClr val="lt1"/>
              </a:fontRef>
            </p:style>
            <p:txBody>
              <a:bodyPr>
                <a:spAutoFit/>
              </a:bodyPr>
              <a:lstStyle/>
              <a:p>
                <a:pPr algn="ct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rPr>
                  <a:t>Script</a:t>
                </a:r>
                <a:endParaRPr lang="en-US" sz="2400" b="1" dirty="0">
                  <a:solidFill>
                    <a:schemeClr val="bg1"/>
                  </a:solidFill>
                  <a:effectLst>
                    <a:outerShdw blurRad="38100" dist="38100" dir="2700000" algn="tl">
                      <a:srgbClr val="000000">
                        <a:alpha val="43137"/>
                      </a:srgbClr>
                    </a:outerShdw>
                  </a:effectLst>
                  <a:latin typeface="Calibri" pitchFamily="34" charset="0"/>
                </a:endParaRPr>
              </a:p>
            </p:txBody>
          </p:sp>
        </p:grpSp>
        <p:grpSp>
          <p:nvGrpSpPr>
            <p:cNvPr id="41021" name="Group 118"/>
            <p:cNvGrpSpPr>
              <a:grpSpLocks/>
            </p:cNvGrpSpPr>
            <p:nvPr/>
          </p:nvGrpSpPr>
          <p:grpSpPr bwMode="auto">
            <a:xfrm>
              <a:off x="3115820" y="5240509"/>
              <a:ext cx="480029" cy="623075"/>
              <a:chOff x="3043980" y="5357021"/>
              <a:chExt cx="480029" cy="623075"/>
            </a:xfrm>
          </p:grpSpPr>
          <p:sp>
            <p:nvSpPr>
              <p:cNvPr id="92" name="Rounded Rectangle 91"/>
              <p:cNvSpPr/>
              <p:nvPr/>
            </p:nvSpPr>
            <p:spPr bwMode="invGray">
              <a:xfrm>
                <a:off x="3067942" y="5433222"/>
                <a:ext cx="456067"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100" name="Picture 4" descr="C:\Users\agoodman\Documents\Carmine\V1\Product Icons - PNG\Carmine117_VirtualMachine_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3143765" y="5357021"/>
                <a:ext cx="30404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3"/>
              <p:cNvSpPr txBox="1"/>
              <p:nvPr/>
            </p:nvSpPr>
            <p:spPr bwMode="invGray">
              <a:xfrm>
                <a:off x="3043750" y="5709629"/>
                <a:ext cx="467576" cy="271080"/>
              </a:xfrm>
              <a:prstGeom prst="rect">
                <a:avLst/>
              </a:prstGeom>
            </p:spPr>
            <p:txBody>
              <a:bodyPr>
                <a:spAutoFit/>
              </a:bodyPr>
              <a:lstStyle/>
              <a:p>
                <a:pPr algn="ct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VHD</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grpSp>
        <p:sp>
          <p:nvSpPr>
            <p:cNvPr id="3" name="Rounded Rectangle 2"/>
            <p:cNvSpPr/>
            <p:nvPr/>
          </p:nvSpPr>
          <p:spPr bwMode="invGray">
            <a:xfrm>
              <a:off x="6555378" y="3855720"/>
              <a:ext cx="2362200" cy="2123768"/>
            </a:xfrm>
            <a:prstGeom prst="roundRect">
              <a:avLst>
                <a:gd name="adj" fmla="val 5585"/>
              </a:avLst>
            </a:prstGeom>
            <a:gradFill>
              <a:gsLst>
                <a:gs pos="28000">
                  <a:srgbClr val="0070C0"/>
                </a:gs>
                <a:gs pos="0">
                  <a:schemeClr val="accent5">
                    <a:tint val="95500"/>
                    <a:shade val="100000"/>
                    <a:satMod val="155000"/>
                  </a:schemeClr>
                </a:gs>
              </a:gsLst>
            </a:gradFill>
            <a:ln/>
          </p:spPr>
          <p:style>
            <a:lnRef idx="0">
              <a:schemeClr val="accent5"/>
            </a:lnRef>
            <a:fillRef idx="3">
              <a:schemeClr val="accent5"/>
            </a:fillRef>
            <a:effectRef idx="3">
              <a:schemeClr val="accent5"/>
            </a:effectRef>
            <a:fontRef idx="minor">
              <a:schemeClr val="lt1"/>
            </a:fontRef>
          </p:style>
          <p:txBody>
            <a:bodyPr/>
            <a:lstStyle/>
            <a:p>
              <a:pPr algn="ctr" eaLnBrk="1" hangingPunct="1">
                <a:defRPr/>
              </a:pPr>
              <a:endParaRPr lang="en-US" sz="1400" b="1" dirty="0">
                <a:solidFill>
                  <a:schemeClr val="bg1"/>
                </a:solidFill>
                <a:effectLst>
                  <a:outerShdw blurRad="38100" dist="38100" dir="2700000" algn="tl">
                    <a:srgbClr val="000000">
                      <a:alpha val="43137"/>
                    </a:srgbClr>
                  </a:outerShdw>
                </a:effectLst>
                <a:latin typeface="Calibri" pitchFamily="34" charset="0"/>
              </a:endParaRPr>
            </a:p>
          </p:txBody>
        </p:sp>
        <p:sp>
          <p:nvSpPr>
            <p:cNvPr id="17" name="Rounded Rectangle 16"/>
            <p:cNvSpPr/>
            <p:nvPr/>
          </p:nvSpPr>
          <p:spPr bwMode="invGray">
            <a:xfrm>
              <a:off x="6631577" y="3995475"/>
              <a:ext cx="2209800" cy="419100"/>
            </a:xfrm>
            <a:prstGeom prst="roundRect">
              <a:avLst>
                <a:gd name="adj" fmla="val 19450"/>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rPr>
                <a:t>Cross Platform</a:t>
              </a:r>
            </a:p>
          </p:txBody>
        </p:sp>
        <p:sp>
          <p:nvSpPr>
            <p:cNvPr id="18" name="Rounded Rectangle 17"/>
            <p:cNvSpPr/>
            <p:nvPr/>
          </p:nvSpPr>
          <p:spPr bwMode="invGray">
            <a:xfrm>
              <a:off x="6631578" y="4532535"/>
              <a:ext cx="2209800" cy="1304386"/>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lstStyle/>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rPr>
                <a:t>ESX and </a:t>
              </a:r>
              <a:r>
                <a:rPr lang="en-US" sz="1400" b="1" dirty="0" err="1">
                  <a:solidFill>
                    <a:schemeClr val="bg1"/>
                  </a:solidFill>
                  <a:effectLst>
                    <a:outerShdw blurRad="38100" dist="38100" dir="2700000" algn="tl">
                      <a:srgbClr val="000000">
                        <a:alpha val="43137"/>
                      </a:srgbClr>
                    </a:outerShdw>
                  </a:effectLst>
                  <a:latin typeface="Calibri" pitchFamily="34" charset="0"/>
                </a:rPr>
                <a:t>XenServer</a:t>
              </a:r>
              <a:r>
                <a:rPr lang="en-US" sz="1400" b="1" dirty="0">
                  <a:solidFill>
                    <a:schemeClr val="bg1"/>
                  </a:solidFill>
                  <a:effectLst>
                    <a:outerShdw blurRad="38100" dist="38100" dir="2700000" algn="tl">
                      <a:srgbClr val="000000">
                        <a:alpha val="43137"/>
                      </a:srgbClr>
                    </a:outerShdw>
                  </a:effectLst>
                  <a:latin typeface="Calibri" pitchFamily="34" charset="0"/>
                </a:rPr>
                <a:t> </a:t>
              </a:r>
            </a:p>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rPr>
                <a:t>Hosts</a:t>
              </a:r>
            </a:p>
          </p:txBody>
        </p:sp>
        <p:sp>
          <p:nvSpPr>
            <p:cNvPr id="69" name="Rounded Rectangle 68"/>
            <p:cNvSpPr/>
            <p:nvPr/>
          </p:nvSpPr>
          <p:spPr bwMode="invGray">
            <a:xfrm>
              <a:off x="6707778" y="515112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34"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6807728" y="517982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70"/>
            <p:cNvSpPr txBox="1"/>
            <p:nvPr/>
          </p:nvSpPr>
          <p:spPr bwMode="invGray">
            <a:xfrm>
              <a:off x="6743047" y="5427185"/>
              <a:ext cx="411000" cy="271079"/>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66" name="Rounded Rectangle 65"/>
            <p:cNvSpPr/>
            <p:nvPr/>
          </p:nvSpPr>
          <p:spPr bwMode="invGray">
            <a:xfrm>
              <a:off x="7241178" y="515112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solidFill>
                  <a:schemeClr val="bg1"/>
                </a:solidFill>
                <a:effectLst>
                  <a:outerShdw blurRad="38100" dist="38100" dir="2700000" algn="tl">
                    <a:srgbClr val="000000">
                      <a:alpha val="43137"/>
                    </a:srgbClr>
                  </a:outerShdw>
                </a:effectLst>
                <a:latin typeface="Calibri" pitchFamily="34" charset="0"/>
              </a:endParaRPr>
            </a:p>
          </p:txBody>
        </p:sp>
        <p:pic>
          <p:nvPicPr>
            <p:cNvPr id="41039"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7341128" y="517982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bwMode="invGray">
            <a:xfrm>
              <a:off x="7277181" y="5427185"/>
              <a:ext cx="409337" cy="271079"/>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63" name="Rounded Rectangle 62"/>
            <p:cNvSpPr/>
            <p:nvPr/>
          </p:nvSpPr>
          <p:spPr bwMode="invGray">
            <a:xfrm>
              <a:off x="7774578" y="515112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44"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7874528" y="517982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64"/>
            <p:cNvSpPr txBox="1"/>
            <p:nvPr/>
          </p:nvSpPr>
          <p:spPr bwMode="invGray">
            <a:xfrm>
              <a:off x="7809652" y="5427185"/>
              <a:ext cx="411001" cy="271079"/>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60" name="Rounded Rectangle 59"/>
            <p:cNvSpPr/>
            <p:nvPr/>
          </p:nvSpPr>
          <p:spPr bwMode="invGray">
            <a:xfrm>
              <a:off x="8307978" y="515112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49"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8407928" y="517982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61"/>
            <p:cNvSpPr txBox="1"/>
            <p:nvPr/>
          </p:nvSpPr>
          <p:spPr bwMode="invGray">
            <a:xfrm>
              <a:off x="8343787" y="5427185"/>
              <a:ext cx="409337" cy="271079"/>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20" name="Rounded Rectangle 19"/>
            <p:cNvSpPr/>
            <p:nvPr/>
          </p:nvSpPr>
          <p:spPr bwMode="invGray">
            <a:xfrm>
              <a:off x="4273216" y="3868910"/>
              <a:ext cx="2209800" cy="2123768"/>
            </a:xfrm>
            <a:prstGeom prst="roundRect">
              <a:avLst>
                <a:gd name="adj" fmla="val 5585"/>
              </a:avLst>
            </a:prstGeom>
            <a:gradFill>
              <a:gsLst>
                <a:gs pos="28000">
                  <a:srgbClr val="0070C0"/>
                </a:gs>
                <a:gs pos="0">
                  <a:schemeClr val="accent5">
                    <a:tint val="95500"/>
                    <a:shade val="100000"/>
                    <a:satMod val="155000"/>
                  </a:schemeClr>
                </a:gs>
              </a:gsLst>
            </a:gradFill>
            <a:ln/>
          </p:spPr>
          <p:style>
            <a:lnRef idx="0">
              <a:schemeClr val="accent5"/>
            </a:lnRef>
            <a:fillRef idx="3">
              <a:schemeClr val="accent5"/>
            </a:fillRef>
            <a:effectRef idx="3">
              <a:schemeClr val="accent5"/>
            </a:effectRef>
            <a:fontRef idx="minor">
              <a:schemeClr val="lt1"/>
            </a:fontRef>
          </p:style>
          <p:txBody>
            <a:bodyPr/>
            <a:lstStyle/>
            <a:p>
              <a:pPr algn="ctr" eaLnBrk="1" hangingPunct="1">
                <a:defRPr/>
              </a:pPr>
              <a:endParaRPr lang="en-US" sz="1400" dirty="0">
                <a:solidFill>
                  <a:schemeClr val="bg1"/>
                </a:solidFill>
                <a:effectLst>
                  <a:outerShdw blurRad="38100" dist="38100" dir="2700000" algn="tl">
                    <a:srgbClr val="000000">
                      <a:alpha val="43137"/>
                    </a:srgbClr>
                  </a:outerShdw>
                </a:effectLst>
                <a:latin typeface="Calibri" pitchFamily="34" charset="0"/>
              </a:endParaRPr>
            </a:p>
          </p:txBody>
        </p:sp>
        <p:sp>
          <p:nvSpPr>
            <p:cNvPr id="52" name="Rounded Rectangle 51"/>
            <p:cNvSpPr/>
            <p:nvPr/>
          </p:nvSpPr>
          <p:spPr bwMode="invGray">
            <a:xfrm>
              <a:off x="4349417" y="4630909"/>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57"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449367" y="4659609"/>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bwMode="invGray">
            <a:xfrm>
              <a:off x="4348592" y="4893240"/>
              <a:ext cx="411001"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49" name="Rounded Rectangle 48"/>
            <p:cNvSpPr/>
            <p:nvPr/>
          </p:nvSpPr>
          <p:spPr bwMode="invGray">
            <a:xfrm>
              <a:off x="4882817" y="4630909"/>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62"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982766" y="4659609"/>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bwMode="invGray">
            <a:xfrm>
              <a:off x="4882728" y="4893240"/>
              <a:ext cx="411000"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46" name="Rounded Rectangle 45"/>
            <p:cNvSpPr/>
            <p:nvPr/>
          </p:nvSpPr>
          <p:spPr bwMode="invGray">
            <a:xfrm>
              <a:off x="5416217" y="4630909"/>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67"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5516166" y="4659609"/>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bwMode="invGray">
            <a:xfrm>
              <a:off x="5416862" y="4893240"/>
              <a:ext cx="409337"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43" name="Rounded Rectangle 42"/>
            <p:cNvSpPr/>
            <p:nvPr/>
          </p:nvSpPr>
          <p:spPr bwMode="invGray">
            <a:xfrm>
              <a:off x="5928540" y="4617719"/>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72"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6049566" y="4659609"/>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bwMode="invGray">
            <a:xfrm>
              <a:off x="5949332" y="4893240"/>
              <a:ext cx="411001"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36" name="Rounded Rectangle 35"/>
            <p:cNvSpPr/>
            <p:nvPr/>
          </p:nvSpPr>
          <p:spPr bwMode="invGray">
            <a:xfrm>
              <a:off x="4349417" y="531671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77"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449367" y="5345409"/>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bwMode="invGray">
            <a:xfrm>
              <a:off x="4363569" y="5579974"/>
              <a:ext cx="411000"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33" name="Rounded Rectangle 32"/>
            <p:cNvSpPr/>
            <p:nvPr/>
          </p:nvSpPr>
          <p:spPr bwMode="invGray">
            <a:xfrm>
              <a:off x="4882817" y="531671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82"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982766" y="5345409"/>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bwMode="invGray">
            <a:xfrm>
              <a:off x="4897703" y="5579974"/>
              <a:ext cx="411001"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30" name="Rounded Rectangle 29"/>
            <p:cNvSpPr/>
            <p:nvPr/>
          </p:nvSpPr>
          <p:spPr bwMode="invGray">
            <a:xfrm>
              <a:off x="5416217" y="531671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87"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5521731" y="5351344"/>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bwMode="invGray">
            <a:xfrm>
              <a:off x="5430173" y="5579974"/>
              <a:ext cx="411001"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27" name="Rounded Rectangle 26"/>
            <p:cNvSpPr/>
            <p:nvPr/>
          </p:nvSpPr>
          <p:spPr bwMode="invGray">
            <a:xfrm>
              <a:off x="5949616" y="5316710"/>
              <a:ext cx="457200" cy="533400"/>
            </a:xfrm>
            <a:prstGeom prst="roundRect">
              <a:avLst>
                <a:gd name="adj" fmla="val 9033"/>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US" dirty="0">
                <a:effectLst>
                  <a:outerShdw blurRad="38100" dist="38100" dir="2700000" algn="tl">
                    <a:srgbClr val="000000">
                      <a:alpha val="43137"/>
                    </a:srgbClr>
                  </a:outerShdw>
                </a:effectLst>
                <a:latin typeface="Calibri" pitchFamily="34" charset="0"/>
              </a:endParaRPr>
            </a:p>
          </p:txBody>
        </p:sp>
        <p:pic>
          <p:nvPicPr>
            <p:cNvPr id="41092" name="Picture 4" descr="C:\Users\agoodman\Documents\Carmine\V1\Product Icons - PNG\Carmine117_VirtualMachine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6049566" y="5345409"/>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invGray">
            <a:xfrm>
              <a:off x="5964309" y="5579974"/>
              <a:ext cx="411000" cy="271080"/>
            </a:xfrm>
            <a:prstGeom prst="rect">
              <a:avLst/>
            </a:prstGeom>
          </p:spPr>
          <p:txBody>
            <a:bodyPr wrap="none">
              <a:spAutoFit/>
            </a:bodyPr>
            <a:lstStyle/>
            <a:p>
              <a:pPr eaLnBrk="1" hangingPunct="1">
                <a:defRPr/>
              </a:pPr>
              <a:r>
                <a:rPr lang="en-US" sz="1100" b="1" dirty="0">
                  <a:solidFill>
                    <a:schemeClr val="bg1"/>
                  </a:solidFill>
                  <a:effectLst>
                    <a:outerShdw blurRad="38100" dist="38100" dir="2700000" algn="tl">
                      <a:srgbClr val="000000">
                        <a:alpha val="43137"/>
                      </a:srgbClr>
                    </a:outerShdw>
                  </a:effectLst>
                  <a:latin typeface="Calibri" pitchFamily="34" charset="0"/>
                  <a:cs typeface="Arial" charset="0"/>
                </a:rPr>
                <a:t>VM</a:t>
              </a:r>
              <a:endParaRPr lang="en-US" sz="2400" b="1" dirty="0">
                <a:solidFill>
                  <a:schemeClr val="bg1"/>
                </a:solidFill>
                <a:effectLst>
                  <a:outerShdw blurRad="38100" dist="38100" dir="2700000" algn="tl">
                    <a:srgbClr val="000000">
                      <a:alpha val="43137"/>
                    </a:srgbClr>
                  </a:outerShdw>
                </a:effectLst>
                <a:latin typeface="Calibri" pitchFamily="34" charset="0"/>
                <a:cs typeface="Arial" charset="0"/>
              </a:endParaRPr>
            </a:p>
          </p:txBody>
        </p:sp>
        <p:grpSp>
          <p:nvGrpSpPr>
            <p:cNvPr id="41094" name="Group 110"/>
            <p:cNvGrpSpPr>
              <a:grpSpLocks/>
            </p:cNvGrpSpPr>
            <p:nvPr/>
          </p:nvGrpSpPr>
          <p:grpSpPr bwMode="auto">
            <a:xfrm>
              <a:off x="762000" y="1612463"/>
              <a:ext cx="2768806" cy="320906"/>
              <a:chOff x="914400" y="1673423"/>
              <a:chExt cx="2768806" cy="320906"/>
            </a:xfrm>
          </p:grpSpPr>
          <p:sp>
            <p:nvSpPr>
              <p:cNvPr id="14" name="Text Box 22"/>
              <p:cNvSpPr txBox="1">
                <a:spLocks noChangeArrowheads="1"/>
              </p:cNvSpPr>
              <p:nvPr/>
            </p:nvSpPr>
            <p:spPr bwMode="invGray">
              <a:xfrm>
                <a:off x="1143098" y="1673321"/>
                <a:ext cx="2540884" cy="320366"/>
              </a:xfrm>
              <a:prstGeom prst="rect">
                <a:avLst/>
              </a:prstGeom>
              <a:noFill/>
              <a:ln w="9525">
                <a:noFill/>
                <a:miter lim="800000"/>
                <a:headEnd/>
                <a:tailEnd/>
              </a:ln>
            </p:spPr>
            <p:txBody>
              <a:bodyPr>
                <a:spAutoFit/>
              </a:bodyPr>
              <a:lstStyle/>
              <a:p>
                <a:pPr defTabSz="760465" eaLnBrk="1" hangingPunct="1">
                  <a:spcBef>
                    <a:spcPct val="50000"/>
                  </a:spcBef>
                  <a:defRPr/>
                </a:pPr>
                <a:r>
                  <a:rPr lang="en-US" sz="1400" b="1" dirty="0">
                    <a:solidFill>
                      <a:schemeClr val="bg1"/>
                    </a:solidFill>
                    <a:effectLst>
                      <a:outerShdw blurRad="38100" dist="38100" dir="2700000" algn="tl">
                        <a:srgbClr val="000000">
                          <a:alpha val="43137"/>
                        </a:srgbClr>
                      </a:outerShdw>
                    </a:effectLst>
                    <a:latin typeface="Calibri" pitchFamily="34" charset="0"/>
                    <a:cs typeface="Arial" charset="0"/>
                  </a:rPr>
                  <a:t>Windows</a:t>
                </a:r>
                <a:r>
                  <a:rPr lang="en-US" sz="800" b="1" dirty="0">
                    <a:solidFill>
                      <a:schemeClr val="bg1"/>
                    </a:solidFill>
                    <a:effectLst>
                      <a:outerShdw blurRad="38100" dist="38100" dir="2700000" algn="tl">
                        <a:srgbClr val="000000">
                          <a:alpha val="43137"/>
                        </a:srgbClr>
                      </a:outerShdw>
                    </a:effectLst>
                    <a:latin typeface="Calibri" pitchFamily="34" charset="0"/>
                    <a:cs typeface="Arial" charset="0"/>
                  </a:rPr>
                  <a:t>®</a:t>
                </a:r>
                <a:r>
                  <a:rPr lang="en-US" sz="1400" b="1" dirty="0">
                    <a:solidFill>
                      <a:schemeClr val="bg1"/>
                    </a:solidFill>
                    <a:effectLst>
                      <a:outerShdw blurRad="38100" dist="38100" dir="2700000" algn="tl">
                        <a:srgbClr val="000000">
                          <a:alpha val="43137"/>
                        </a:srgbClr>
                      </a:outerShdw>
                    </a:effectLst>
                    <a:latin typeface="Calibri" pitchFamily="34" charset="0"/>
                    <a:cs typeface="Arial" charset="0"/>
                  </a:rPr>
                  <a:t> PowerShell</a:t>
                </a:r>
              </a:p>
            </p:txBody>
          </p:sp>
          <p:pic>
            <p:nvPicPr>
              <p:cNvPr id="41096" name="Picture 109" descr="powershell-icon-lg.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invGray">
              <a:xfrm>
                <a:off x="914400" y="1687690"/>
                <a:ext cx="279242" cy="27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8" name="Title 115"/>
          <p:cNvSpPr>
            <a:spLocks noGrp="1"/>
          </p:cNvSpPr>
          <p:nvPr>
            <p:ph type="title"/>
          </p:nvPr>
        </p:nvSpPr>
        <p:spPr>
          <a:xfrm>
            <a:off x="596872" y="67358"/>
            <a:ext cx="8115328" cy="609398"/>
          </a:xfrm>
        </p:spPr>
        <p:txBody>
          <a:bodyPr>
            <a:normAutofit fontScale="90000"/>
          </a:bodyPr>
          <a:lstStyle/>
          <a:p>
            <a:pPr algn="r" eaLnBrk="1" hangingPunct="1">
              <a:defRPr/>
            </a:pPr>
            <a:r>
              <a:rPr lang="en-US" dirty="0"/>
              <a:t>VMM </a:t>
            </a:r>
            <a:r>
              <a:rPr lang="en-US" dirty="0" smtClean="0"/>
              <a:t>2012 </a:t>
            </a:r>
            <a:r>
              <a:rPr lang="en-US" dirty="0"/>
              <a:t>Architecture</a:t>
            </a:r>
          </a:p>
        </p:txBody>
      </p:sp>
      <p:sp>
        <p:nvSpPr>
          <p:cNvPr id="90" name="Rounded Rectangle 89"/>
          <p:cNvSpPr/>
          <p:nvPr/>
        </p:nvSpPr>
        <p:spPr bwMode="auto">
          <a:xfrm>
            <a:off x="5625942" y="1034144"/>
            <a:ext cx="3045278" cy="2178256"/>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121883" tIns="60943" rIns="121883" bIns="60943"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1624964">
              <a:defRPr/>
            </a:pPr>
            <a:r>
              <a:rPr lang="en-US" sz="2100" dirty="0">
                <a:solidFill>
                  <a:prstClr val="white"/>
                </a:solidFill>
              </a:rPr>
              <a:t>Operations Manager </a:t>
            </a:r>
          </a:p>
          <a:p>
            <a:pPr algn="ctr" defTabSz="1624964">
              <a:defRPr/>
            </a:pPr>
            <a:r>
              <a:rPr lang="en-US" sz="2100" dirty="0">
                <a:solidFill>
                  <a:prstClr val="white"/>
                </a:solidFill>
              </a:rPr>
              <a:t>Management Group</a:t>
            </a:r>
          </a:p>
        </p:txBody>
      </p:sp>
      <p:sp>
        <p:nvSpPr>
          <p:cNvPr id="91" name="Rounded Rectangle 90"/>
          <p:cNvSpPr/>
          <p:nvPr/>
        </p:nvSpPr>
        <p:spPr bwMode="invGray">
          <a:xfrm>
            <a:off x="1453116" y="3926813"/>
            <a:ext cx="1073439" cy="2051896"/>
          </a:xfrm>
          <a:prstGeom prst="roundRect">
            <a:avLst>
              <a:gd name="adj" fmla="val 9033"/>
            </a:avLst>
          </a:prstGeom>
          <a:gradFill>
            <a:gsLst>
              <a:gs pos="28000">
                <a:srgbClr val="0070C0"/>
              </a:gs>
              <a:gs pos="0">
                <a:schemeClr val="accent5">
                  <a:tint val="95500"/>
                  <a:shade val="100000"/>
                  <a:satMod val="155000"/>
                </a:schemeClr>
              </a:gs>
            </a:gsLst>
          </a:gradFill>
          <a:ln/>
        </p:spPr>
        <p:style>
          <a:lnRef idx="0">
            <a:schemeClr val="accent5"/>
          </a:lnRef>
          <a:fillRef idx="3">
            <a:schemeClr val="accent5"/>
          </a:fillRef>
          <a:effectRef idx="3">
            <a:schemeClr val="accent5"/>
          </a:effectRef>
          <a:fontRef idx="minor">
            <a:schemeClr val="lt1"/>
          </a:fontRef>
        </p:style>
        <p:txBody>
          <a:bodyPr anchor="ctr"/>
          <a:lstStyle/>
          <a:p>
            <a:pPr algn="ctr" defTabSz="1624964" eaLnBrk="1" hangingPunct="1">
              <a:defRPr/>
            </a:pPr>
            <a:r>
              <a:rPr lang="en-US" sz="1400" dirty="0">
                <a:solidFill>
                  <a:schemeClr val="bg1"/>
                </a:solidFill>
              </a:rPr>
              <a:t>WSUS</a:t>
            </a:r>
          </a:p>
        </p:txBody>
      </p:sp>
      <p:sp>
        <p:nvSpPr>
          <p:cNvPr id="111" name="Rounded Rectangle 110"/>
          <p:cNvSpPr/>
          <p:nvPr/>
        </p:nvSpPr>
        <p:spPr bwMode="invGray">
          <a:xfrm>
            <a:off x="4313035" y="4031850"/>
            <a:ext cx="1928640" cy="404917"/>
          </a:xfrm>
          <a:prstGeom prst="roundRect">
            <a:avLst>
              <a:gd name="adj" fmla="val 19450"/>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rPr>
              <a:t>Hyper-V</a:t>
            </a:r>
          </a:p>
        </p:txBody>
      </p:sp>
      <p:sp>
        <p:nvSpPr>
          <p:cNvPr id="112" name="Rounded Rectangle 111"/>
          <p:cNvSpPr/>
          <p:nvPr/>
        </p:nvSpPr>
        <p:spPr bwMode="invGray">
          <a:xfrm>
            <a:off x="2658460" y="4031850"/>
            <a:ext cx="1447874" cy="518885"/>
          </a:xfrm>
          <a:prstGeom prst="roundRect">
            <a:avLst>
              <a:gd name="adj" fmla="val 19450"/>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rPr>
              <a:t>VMM Library </a:t>
            </a:r>
          </a:p>
          <a:p>
            <a:pPr algn="ctr" eaLnBrk="1" hangingPunct="1">
              <a:defRPr/>
            </a:pPr>
            <a:r>
              <a:rPr lang="en-US" sz="1400" b="1" dirty="0">
                <a:solidFill>
                  <a:schemeClr val="bg1"/>
                </a:solidFill>
                <a:effectLst>
                  <a:outerShdw blurRad="38100" dist="38100" dir="2700000" algn="tl">
                    <a:srgbClr val="000000">
                      <a:alpha val="43137"/>
                    </a:srgbClr>
                  </a:outerShdw>
                </a:effectLst>
                <a:latin typeface="Calibri" pitchFamily="34" charset="0"/>
              </a:rPr>
              <a:t>Server</a:t>
            </a:r>
          </a:p>
        </p:txBody>
      </p:sp>
    </p:spTree>
    <p:extLst>
      <p:ext uri="{BB962C8B-B14F-4D97-AF65-F5344CB8AC3E}">
        <p14:creationId xmlns:p14="http://schemas.microsoft.com/office/powerpoint/2010/main" val="28794903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P2V</a:t>
            </a:r>
            <a:endParaRPr lang="en-US" dirty="0"/>
          </a:p>
        </p:txBody>
      </p:sp>
      <p:pic>
        <p:nvPicPr>
          <p:cNvPr id="3" name="Picture 2" descr="C:\Users\jeffwoo\Documents\Work\Customers &amp; Events\Latest Overview &amp; Roadmap Deck\Virtualization Images for PPTs\Server-Physical-Single-No-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509" y="2708910"/>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846189" y="3814586"/>
            <a:ext cx="1830388" cy="692493"/>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Virtualization Host</a:t>
            </a:r>
          </a:p>
        </p:txBody>
      </p:sp>
      <p:pic>
        <p:nvPicPr>
          <p:cNvPr id="5" name="Picture 2" descr="C:\Users\jeffwoo\Documents\Work\Customers &amp; Events\Latest Overview &amp; Roadmap Deck\Virtualization Images for PPTs\Server-Physical-Single-No-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604" y="1523201"/>
            <a:ext cx="1597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655921" y="2707798"/>
            <a:ext cx="1830388" cy="692493"/>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Physical Server</a:t>
            </a:r>
          </a:p>
        </p:txBody>
      </p:sp>
      <p:pic>
        <p:nvPicPr>
          <p:cNvPr id="7" name="Picture 3" descr="C:\Users\jeffwoo\Documents\Work\Customers &amp; Events\Latest Overview &amp; Roadmap Deck\Virtualization Images for PPTs\Server-Virtual-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158" y="2353311"/>
            <a:ext cx="160813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Right Arrow 7"/>
          <p:cNvSpPr/>
          <p:nvPr/>
        </p:nvSpPr>
        <p:spPr>
          <a:xfrm rot="20580304">
            <a:off x="3931252" y="2586398"/>
            <a:ext cx="1511554" cy="497465"/>
          </a:xfrm>
          <a:prstGeom prst="lef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396402" y="1712992"/>
            <a:ext cx="528720" cy="482193"/>
          </a:xfrm>
          <a:prstGeom prst="rect">
            <a:avLst/>
          </a:prstGeom>
        </p:spPr>
      </p:pic>
      <p:sp>
        <p:nvSpPr>
          <p:cNvPr id="12" name="TextBox 11"/>
          <p:cNvSpPr txBox="1"/>
          <p:nvPr/>
        </p:nvSpPr>
        <p:spPr>
          <a:xfrm>
            <a:off x="1739033" y="1660818"/>
            <a:ext cx="1830388" cy="692493"/>
          </a:xfrm>
          <a:prstGeom prst="rect">
            <a:avLst/>
          </a:prstGeom>
          <a:noFill/>
        </p:spPr>
        <p:txBody>
          <a:bodyPr lIns="76197" tIns="38098" rIns="76197" bIns="38098">
            <a:spAutoFit/>
          </a:bodyPr>
          <a:lstStyle/>
          <a:p>
            <a:pPr algn="ctr">
              <a:defRPr/>
            </a:pPr>
            <a:r>
              <a:rPr lang="en-US" sz="2000" dirty="0">
                <a:solidFill>
                  <a:schemeClr val="tx1">
                    <a:lumMod val="65000"/>
                    <a:lumOff val="35000"/>
                  </a:schemeClr>
                </a:solidFill>
                <a:effectLst>
                  <a:outerShdw blurRad="38100" dist="38100" dir="2700000" algn="tl">
                    <a:srgbClr val="000000">
                      <a:alpha val="43137"/>
                    </a:srgbClr>
                  </a:outerShdw>
                </a:effectLst>
                <a:latin typeface="Segoe" pitchFamily="34" charset="0"/>
              </a:rPr>
              <a:t>Virtual Machine</a:t>
            </a:r>
          </a:p>
        </p:txBody>
      </p:sp>
    </p:spTree>
    <p:extLst>
      <p:ext uri="{BB962C8B-B14F-4D97-AF65-F5344CB8AC3E}">
        <p14:creationId xmlns:p14="http://schemas.microsoft.com/office/powerpoint/2010/main" val="42557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repeatCount="4000" accel="50000" decel="50000" fill="hold" nodeType="clickEffect">
                                  <p:stCondLst>
                                    <p:cond delay="0"/>
                                  </p:stCondLst>
                                  <p:childTnLst>
                                    <p:animMotion origin="layout" path="M 1.38889E-6 -1.60494E-6 L -0.43125 0.16667 " pathEditMode="relative" rAng="0" ptsTypes="AA">
                                      <p:cBhvr>
                                        <p:cTn id="16" dur="2000" fill="hold"/>
                                        <p:tgtEl>
                                          <p:spTgt spid="10"/>
                                        </p:tgtEl>
                                        <p:attrNameLst>
                                          <p:attrName>ppt_x</p:attrName>
                                          <p:attrName>ppt_y</p:attrName>
                                        </p:attrNameLst>
                                      </p:cBhvr>
                                      <p:rCtr x="-21563" y="8333"/>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57200" y="190500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Remote Desktop Services</a:t>
            </a:r>
          </a:p>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3200" b="1" dirty="0" smtClean="0">
                <a:solidFill>
                  <a:srgbClr val="EBFFD2"/>
                </a:solidFill>
                <a:effectLst>
                  <a:outerShdw blurRad="38100" dist="38100" dir="2700000" algn="tl">
                    <a:srgbClr val="000000">
                      <a:alpha val="43137"/>
                    </a:srgbClr>
                  </a:outerShdw>
                </a:effectLst>
              </a:rPr>
              <a:t>Presentation Virtualization</a:t>
            </a:r>
            <a:endParaRPr lang="en-US" sz="32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2519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Remote Desktop Services</a:t>
            </a:r>
            <a:br>
              <a:rPr lang="en-US" dirty="0"/>
            </a:br>
            <a:r>
              <a:rPr lang="en-US" dirty="0"/>
              <a:t>(RDS) </a:t>
            </a:r>
            <a:r>
              <a:rPr lang="en-US" dirty="0" smtClean="0"/>
              <a:t>Overview</a:t>
            </a:r>
            <a:endParaRPr lang="en-US" dirty="0"/>
          </a:p>
        </p:txBody>
      </p:sp>
      <p:sp>
        <p:nvSpPr>
          <p:cNvPr id="3" name="Content Placeholder 2"/>
          <p:cNvSpPr>
            <a:spLocks noGrp="1"/>
          </p:cNvSpPr>
          <p:nvPr>
            <p:ph idx="1"/>
          </p:nvPr>
        </p:nvSpPr>
        <p:spPr/>
        <p:txBody>
          <a:bodyPr/>
          <a:lstStyle/>
          <a:p>
            <a:r>
              <a:rPr lang="en-US" dirty="0" smtClean="0"/>
              <a:t>Server Role</a:t>
            </a:r>
          </a:p>
          <a:p>
            <a:r>
              <a:rPr lang="en-US" dirty="0" smtClean="0"/>
              <a:t>RDS provides </a:t>
            </a:r>
            <a:r>
              <a:rPr lang="en-US" dirty="0"/>
              <a:t>technologies that </a:t>
            </a:r>
            <a:r>
              <a:rPr lang="en-US" dirty="0" smtClean="0"/>
              <a:t>enable:  </a:t>
            </a:r>
            <a:endParaRPr lang="en-US" dirty="0"/>
          </a:p>
          <a:p>
            <a:pPr lvl="1"/>
            <a:r>
              <a:rPr lang="en-US" b="0" dirty="0" smtClean="0">
                <a:effectLst/>
              </a:rPr>
              <a:t>Users to access the </a:t>
            </a:r>
            <a:r>
              <a:rPr lang="en-US" b="0" dirty="0">
                <a:effectLst/>
              </a:rPr>
              <a:t>full Windows </a:t>
            </a:r>
            <a:r>
              <a:rPr lang="en-US" b="0" dirty="0" smtClean="0">
                <a:effectLst/>
              </a:rPr>
              <a:t>desktop of a server</a:t>
            </a:r>
            <a:endParaRPr lang="en-US" dirty="0" smtClean="0"/>
          </a:p>
          <a:p>
            <a:pPr lvl="1"/>
            <a:r>
              <a:rPr lang="en-US" b="0" dirty="0">
                <a:effectLst/>
              </a:rPr>
              <a:t>users to access Windows-based programs that are installed on a server</a:t>
            </a:r>
          </a:p>
          <a:p>
            <a:pPr lvl="1"/>
            <a:r>
              <a:rPr lang="en-US" b="0" dirty="0">
                <a:effectLst/>
              </a:rPr>
              <a:t>Server to host multiple, simultaneous client sessions</a:t>
            </a:r>
          </a:p>
          <a:p>
            <a:r>
              <a:rPr lang="en-US" dirty="0" smtClean="0"/>
              <a:t>Five </a:t>
            </a:r>
            <a:r>
              <a:rPr lang="en-US" dirty="0"/>
              <a:t>main architectural </a:t>
            </a:r>
            <a:r>
              <a:rPr lang="en-US" dirty="0" smtClean="0"/>
              <a:t>components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66719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RemoteApp</a:t>
            </a:r>
            <a:r>
              <a:rPr lang="en-CA" dirty="0" smtClean="0"/>
              <a:t> Overview</a:t>
            </a:r>
            <a:endParaRPr lang="en-CA" dirty="0"/>
          </a:p>
        </p:txBody>
      </p:sp>
      <p:pic>
        <p:nvPicPr>
          <p:cNvPr id="105" name="Rectangle 929816"/>
          <p:cNvPicPr>
            <a:picLocks noChangeArrowheads="1"/>
          </p:cNvPicPr>
          <p:nvPr/>
        </p:nvPicPr>
        <p:blipFill>
          <a:blip r:embed="rId3" cstate="print"/>
          <a:srcRect l="-64008"/>
          <a:stretch>
            <a:fillRect/>
          </a:stretch>
        </p:blipFill>
        <p:spPr bwMode="auto">
          <a:xfrm rot="18489541">
            <a:off x="2201765" y="3193338"/>
            <a:ext cx="798436" cy="3483811"/>
          </a:xfrm>
          <a:prstGeom prst="rect">
            <a:avLst/>
          </a:prstGeom>
          <a:noFill/>
          <a:ln w="9525">
            <a:noFill/>
            <a:miter lim="800000"/>
            <a:headEnd/>
            <a:tailEnd/>
          </a:ln>
        </p:spPr>
      </p:pic>
      <p:sp>
        <p:nvSpPr>
          <p:cNvPr id="111" name="TextBox 570403"/>
          <p:cNvSpPr txBox="1">
            <a:spLocks noChangeArrowheads="1"/>
          </p:cNvSpPr>
          <p:nvPr/>
        </p:nvSpPr>
        <p:spPr bwMode="auto">
          <a:xfrm>
            <a:off x="4806546" y="6233722"/>
            <a:ext cx="4408924" cy="338550"/>
          </a:xfrm>
          <a:prstGeom prst="rect">
            <a:avLst/>
          </a:prstGeom>
          <a:noFill/>
          <a:ln w="9525">
            <a:noFill/>
            <a:miter lim="800000"/>
            <a:headEnd/>
            <a:tailEnd/>
          </a:ln>
        </p:spPr>
        <p:txBody>
          <a:bodyPr wrap="square" lIns="91436" tIns="45718" rIns="91436" bIns="45718">
            <a:spAutoFit/>
          </a:bodyPr>
          <a:lstStyle/>
          <a:p>
            <a:pPr marL="117470" indent="-117470"/>
            <a:r>
              <a:rPr lang="en-US" sz="1600" dirty="0" smtClean="0"/>
              <a:t>Remote Desktop Session Host Server</a:t>
            </a:r>
            <a:endParaRPr lang="en-US" sz="1600" dirty="0" smtClean="0">
              <a:latin typeface="+mn-lt"/>
            </a:endParaRPr>
          </a:p>
        </p:txBody>
      </p:sp>
      <p:pic>
        <p:nvPicPr>
          <p:cNvPr id="122" name="Picture 4" descr="C:\Users\Administrator\Desktop\Specs to Update\PNGs\Server.png"/>
          <p:cNvPicPr>
            <a:picLocks noChangeAspect="1" noChangeArrowheads="1"/>
          </p:cNvPicPr>
          <p:nvPr/>
        </p:nvPicPr>
        <p:blipFill>
          <a:blip r:embed="rId4" cstate="print"/>
          <a:srcRect/>
          <a:stretch>
            <a:fillRect/>
          </a:stretch>
        </p:blipFill>
        <p:spPr bwMode="auto">
          <a:xfrm>
            <a:off x="4133352" y="5608320"/>
            <a:ext cx="757700" cy="1036853"/>
          </a:xfrm>
          <a:prstGeom prst="rect">
            <a:avLst/>
          </a:prstGeom>
          <a:noFill/>
          <a:effectLst>
            <a:outerShdw blurRad="50800" dist="38100" dir="2700000" algn="tl" rotWithShape="0">
              <a:prstClr val="black">
                <a:alpha val="40000"/>
              </a:prstClr>
            </a:outerShdw>
          </a:effectLst>
        </p:spPr>
      </p:pic>
      <p:sp>
        <p:nvSpPr>
          <p:cNvPr id="126" name="TextBox 125"/>
          <p:cNvSpPr txBox="1"/>
          <p:nvPr/>
        </p:nvSpPr>
        <p:spPr>
          <a:xfrm>
            <a:off x="3922058" y="2709863"/>
            <a:ext cx="2392582" cy="923326"/>
          </a:xfrm>
          <a:prstGeom prst="rect">
            <a:avLst/>
          </a:prstGeom>
          <a:noFill/>
          <a:effectLst/>
        </p:spPr>
        <p:txBody>
          <a:bodyPr wrap="square" lIns="91436" tIns="45718" rIns="91436" bIns="45718" rtlCol="0">
            <a:spAutoFit/>
          </a:bodyPr>
          <a:lstStyle/>
          <a:p>
            <a:pPr algn="l">
              <a:lnSpc>
                <a:spcPct val="100000"/>
              </a:lnSpc>
              <a:buFont typeface="Arial" pitchFamily="34" charset="0"/>
              <a:buChar char="•"/>
            </a:pPr>
            <a:endParaRPr lang="en-US" dirty="0" smtClean="0">
              <a:solidFill>
                <a:schemeClr val="bg1"/>
              </a:solidFill>
            </a:endParaRPr>
          </a:p>
          <a:p>
            <a:pPr algn="l">
              <a:lnSpc>
                <a:spcPct val="100000"/>
              </a:lnSpc>
              <a:buFont typeface="Arial" pitchFamily="34" charset="0"/>
              <a:buChar char="•"/>
            </a:pPr>
            <a:endParaRPr lang="en-US" dirty="0" smtClean="0">
              <a:solidFill>
                <a:schemeClr val="bg1"/>
              </a:solidFill>
            </a:endParaRPr>
          </a:p>
          <a:p>
            <a:pPr algn="l">
              <a:lnSpc>
                <a:spcPct val="100000"/>
              </a:lnSpc>
              <a:buFont typeface="Arial" pitchFamily="34" charset="0"/>
              <a:buChar char="•"/>
            </a:pPr>
            <a:endParaRPr lang="en-US" dirty="0">
              <a:solidFill>
                <a:schemeClr val="bg1"/>
              </a:solidFill>
            </a:endParaRPr>
          </a:p>
        </p:txBody>
      </p:sp>
      <p:pic>
        <p:nvPicPr>
          <p:cNvPr id="130" name="Picture 12" descr="C:\Users\Public\Pictures\Artwork_Imagery\Icons - Illustrations\_VIRTUALIZATION ICONS\Presenation Virtualization 2.png"/>
          <p:cNvPicPr>
            <a:picLocks noChangeAspect="1" noChangeArrowheads="1"/>
          </p:cNvPicPr>
          <p:nvPr/>
        </p:nvPicPr>
        <p:blipFill>
          <a:blip r:embed="rId5" cstate="print"/>
          <a:srcRect/>
          <a:stretch>
            <a:fillRect/>
          </a:stretch>
        </p:blipFill>
        <p:spPr bwMode="auto">
          <a:xfrm>
            <a:off x="648356" y="3042101"/>
            <a:ext cx="1077917" cy="893653"/>
          </a:xfrm>
          <a:prstGeom prst="rect">
            <a:avLst/>
          </a:prstGeom>
          <a:noFill/>
        </p:spPr>
      </p:pic>
      <p:sp>
        <p:nvSpPr>
          <p:cNvPr id="131" name="TextBox 130"/>
          <p:cNvSpPr txBox="1"/>
          <p:nvPr/>
        </p:nvSpPr>
        <p:spPr>
          <a:xfrm>
            <a:off x="216553" y="2104680"/>
            <a:ext cx="2623482" cy="861774"/>
          </a:xfrm>
          <a:prstGeom prst="rect">
            <a:avLst/>
          </a:prstGeom>
          <a:noFill/>
        </p:spPr>
        <p:txBody>
          <a:bodyPr wrap="square" rtlCol="0">
            <a:spAutoFit/>
          </a:bodyPr>
          <a:lstStyle/>
          <a:p>
            <a:r>
              <a:rPr lang="en-CA" dirty="0" smtClean="0"/>
              <a:t>Remote Desktop Client</a:t>
            </a:r>
          </a:p>
        </p:txBody>
      </p:sp>
      <p:pic>
        <p:nvPicPr>
          <p:cNvPr id="129" name="Picture 4" descr="D:\Aeshen\TechNet 2006\12-December\Msft-longhorn-papers\fodder\Remote Outlook.jpg"/>
          <p:cNvPicPr>
            <a:picLocks noChangeAspect="1" noChangeArrowheads="1"/>
          </p:cNvPicPr>
          <p:nvPr/>
        </p:nvPicPr>
        <p:blipFill>
          <a:blip r:embed="rId6" cstate="print"/>
          <a:srcRect/>
          <a:stretch>
            <a:fillRect/>
          </a:stretch>
        </p:blipFill>
        <p:spPr bwMode="auto">
          <a:xfrm>
            <a:off x="3352800" y="1075868"/>
            <a:ext cx="5243286" cy="3932465"/>
          </a:xfrm>
          <a:prstGeom prst="rect">
            <a:avLst/>
          </a:prstGeom>
          <a:noFill/>
          <a:ln>
            <a:solidFill>
              <a:schemeClr val="accent1"/>
            </a:solidFill>
          </a:ln>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val="3742600684"/>
      </p:ext>
    </p:extLst>
  </p:cSld>
  <p:clrMapOvr>
    <a:masterClrMapping/>
  </p:clrMapOvr>
  <p:transition advClick="0" advTm="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Virtualization?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5" name="Rectangle 4"/>
          <p:cNvSpPr/>
          <p:nvPr/>
        </p:nvSpPr>
        <p:spPr>
          <a:xfrm>
            <a:off x="381000" y="1571171"/>
            <a:ext cx="8229600" cy="4267200"/>
          </a:xfrm>
          <a:prstGeom prst="rect">
            <a:avLst/>
          </a:prstGeom>
          <a:gradFill flip="none" rotWithShape="1">
            <a:gsLst>
              <a:gs pos="0">
                <a:schemeClr val="bg1">
                  <a:lumMod val="75000"/>
                  <a:lumOff val="25000"/>
                </a:schemeClr>
              </a:gs>
              <a:gs pos="45000">
                <a:schemeClr val="bg1">
                  <a:lumMod val="65000"/>
                  <a:lumOff val="35000"/>
                </a:schemeClr>
              </a:gs>
              <a:gs pos="65000">
                <a:schemeClr val="bg1">
                  <a:lumMod val="85000"/>
                  <a:lumOff val="15000"/>
                </a:schemeClr>
              </a:gs>
              <a:gs pos="87000">
                <a:schemeClr val="bg1">
                  <a:lumMod val="65000"/>
                  <a:lumOff val="35000"/>
                </a:schemeClr>
              </a:gs>
              <a:gs pos="100000">
                <a:schemeClr val="bg1">
                  <a:lumMod val="75000"/>
                  <a:lumOff val="25000"/>
                </a:schemeClr>
              </a:gs>
            </a:gsLst>
            <a:lin ang="2700000" scaled="1"/>
            <a:tileRect/>
          </a:gradFill>
        </p:spPr>
        <p:style>
          <a:lnRef idx="1">
            <a:schemeClr val="dk1"/>
          </a:lnRef>
          <a:fillRef idx="2">
            <a:schemeClr val="dk1"/>
          </a:fillRef>
          <a:effectRef idx="1">
            <a:schemeClr val="dk1"/>
          </a:effectRef>
          <a:fontRef idx="minor">
            <a:schemeClr val="dk1"/>
          </a:fontRef>
        </p:style>
        <p:txBody>
          <a:bodyPr rtlCol="0" anchor="ctr"/>
          <a:lstStyle/>
          <a:p>
            <a:pPr algn="ctr" defTabSz="457200" ea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400" b="1" dirty="0">
                <a:solidFill>
                  <a:srgbClr val="EBFFD2"/>
                </a:solidFill>
                <a:effectLst>
                  <a:outerShdw blurRad="38100" dist="38100" dir="2700000" algn="tl">
                    <a:srgbClr val="000000">
                      <a:alpha val="43137"/>
                    </a:srgbClr>
                  </a:outerShdw>
                </a:effectLst>
              </a:rPr>
              <a:t>Virtualization is a term that refers to various techniques, methods or approaches of creating a virtual version of something</a:t>
            </a:r>
          </a:p>
        </p:txBody>
      </p:sp>
    </p:spTree>
    <p:extLst>
      <p:ext uri="{BB962C8B-B14F-4D97-AF65-F5344CB8AC3E}">
        <p14:creationId xmlns:p14="http://schemas.microsoft.com/office/powerpoint/2010/main" val="1659812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p:nvPr>
        </p:nvSpPr>
        <p:spPr>
          <a:xfrm>
            <a:off x="381000" y="230188"/>
            <a:ext cx="8382000" cy="747712"/>
          </a:xfrm>
        </p:spPr>
        <p:txBody>
          <a:bodyPr/>
          <a:lstStyle/>
          <a:p>
            <a:r>
              <a:rPr lang="en-US" dirty="0" smtClean="0"/>
              <a:t>Remote Desktop Session Host</a:t>
            </a:r>
          </a:p>
        </p:txBody>
      </p:sp>
      <p:pic>
        <p:nvPicPr>
          <p:cNvPr id="3" name="Picture 12" descr="C:\Users\Public\Pictures\Artwork_Imagery\Icons - Illustrations\_VIRTUALIZATION ICONS\Presenation Virtualization 2.png"/>
          <p:cNvPicPr>
            <a:picLocks noChangeAspect="1" noChangeArrowheads="1"/>
          </p:cNvPicPr>
          <p:nvPr/>
        </p:nvPicPr>
        <p:blipFill>
          <a:blip r:embed="rId3" cstate="print"/>
          <a:srcRect/>
          <a:stretch>
            <a:fillRect/>
          </a:stretch>
        </p:blipFill>
        <p:spPr bwMode="auto">
          <a:xfrm>
            <a:off x="672059" y="5056375"/>
            <a:ext cx="1032252" cy="857256"/>
          </a:xfrm>
          <a:prstGeom prst="rect">
            <a:avLst/>
          </a:prstGeom>
          <a:noFill/>
        </p:spPr>
      </p:pic>
      <p:sp>
        <p:nvSpPr>
          <p:cNvPr id="4" name="Oval 3"/>
          <p:cNvSpPr/>
          <p:nvPr/>
        </p:nvSpPr>
        <p:spPr bwMode="auto">
          <a:xfrm>
            <a:off x="2661467" y="4143380"/>
            <a:ext cx="2090106" cy="71438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CA" sz="23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CA" sz="23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CA"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3090207" y="3500438"/>
            <a:ext cx="492303" cy="1071570"/>
          </a:xfrm>
          <a:prstGeom prst="rect">
            <a:avLst/>
          </a:prstGeom>
          <a:noFill/>
        </p:spPr>
      </p:pic>
      <p:pic>
        <p:nvPicPr>
          <p:cNvPr id="6" name="Picture 5" descr="C:\Users\Public\Pictures\Artwork_Imagery\Icons - Illustrations\_WINDOWS SERVER ICONS\Tools\Pipes connected metal pipeline.png"/>
          <p:cNvPicPr>
            <a:picLocks noChangeAspect="1" noChangeArrowheads="1"/>
          </p:cNvPicPr>
          <p:nvPr/>
        </p:nvPicPr>
        <p:blipFill>
          <a:blip r:embed="rId5" cstate="print"/>
          <a:srcRect/>
          <a:stretch>
            <a:fillRect/>
          </a:stretch>
        </p:blipFill>
        <p:spPr bwMode="auto">
          <a:xfrm>
            <a:off x="3572539" y="4000504"/>
            <a:ext cx="515612" cy="345470"/>
          </a:xfrm>
          <a:prstGeom prst="rect">
            <a:avLst/>
          </a:prstGeom>
          <a:noFill/>
        </p:spPr>
      </p:pic>
      <p:sp>
        <p:nvSpPr>
          <p:cNvPr id="7" name="TextBox 6"/>
          <p:cNvSpPr txBox="1"/>
          <p:nvPr/>
        </p:nvSpPr>
        <p:spPr>
          <a:xfrm>
            <a:off x="2715058" y="5000636"/>
            <a:ext cx="2642760" cy="369332"/>
          </a:xfrm>
          <a:prstGeom prst="rect">
            <a:avLst/>
          </a:prstGeom>
          <a:noFill/>
        </p:spPr>
        <p:txBody>
          <a:bodyPr wrap="square" rtlCol="0">
            <a:spAutoFit/>
          </a:bodyPr>
          <a:lstStyle/>
          <a:p>
            <a:r>
              <a:rPr lang="en-CA" b="1" dirty="0" smtClean="0"/>
              <a:t>RD Connection Broker</a:t>
            </a:r>
          </a:p>
        </p:txBody>
      </p:sp>
      <p:sp>
        <p:nvSpPr>
          <p:cNvPr id="8" name="TextBox 7"/>
          <p:cNvSpPr txBox="1"/>
          <p:nvPr/>
        </p:nvSpPr>
        <p:spPr>
          <a:xfrm>
            <a:off x="468603" y="3508657"/>
            <a:ext cx="1529442" cy="1246495"/>
          </a:xfrm>
          <a:prstGeom prst="rect">
            <a:avLst/>
          </a:prstGeom>
          <a:noFill/>
        </p:spPr>
        <p:txBody>
          <a:bodyPr wrap="square" rtlCol="0">
            <a:spAutoFit/>
          </a:bodyPr>
          <a:lstStyle/>
          <a:p>
            <a:r>
              <a:rPr lang="en-CA" dirty="0" smtClean="0"/>
              <a:t>Remote Desktop Client</a:t>
            </a:r>
          </a:p>
        </p:txBody>
      </p:sp>
      <p:sp>
        <p:nvSpPr>
          <p:cNvPr id="9" name="TextBox 8"/>
          <p:cNvSpPr txBox="1"/>
          <p:nvPr/>
        </p:nvSpPr>
        <p:spPr>
          <a:xfrm>
            <a:off x="6806955" y="4627819"/>
            <a:ext cx="979755" cy="338554"/>
          </a:xfrm>
          <a:prstGeom prst="rect">
            <a:avLst/>
          </a:prstGeom>
          <a:noFill/>
        </p:spPr>
        <p:txBody>
          <a:bodyPr wrap="none" rtlCol="0">
            <a:spAutoFit/>
          </a:bodyPr>
          <a:lstStyle/>
          <a:p>
            <a:r>
              <a:rPr lang="en-CA" sz="1600" dirty="0" smtClean="0"/>
              <a:t>Desktops</a:t>
            </a:r>
          </a:p>
        </p:txBody>
      </p:sp>
      <p:grpSp>
        <p:nvGrpSpPr>
          <p:cNvPr id="10" name="Group 17"/>
          <p:cNvGrpSpPr/>
          <p:nvPr/>
        </p:nvGrpSpPr>
        <p:grpSpPr>
          <a:xfrm>
            <a:off x="1430413" y="3929067"/>
            <a:ext cx="1704631" cy="1131217"/>
            <a:chOff x="1145072" y="3429000"/>
            <a:chExt cx="2272249" cy="1131217"/>
          </a:xfrm>
        </p:grpSpPr>
        <p:pic>
          <p:nvPicPr>
            <p:cNvPr id="11" name="Picture 12" descr="C:\Users\Public\Pictures\Artwork_Imagery\Shapes\Arrows\Gold Gradient Collection\arrow 0 gold  arrow curved 4.png"/>
            <p:cNvPicPr>
              <a:picLocks noChangeAspect="1" noChangeArrowheads="1"/>
            </p:cNvPicPr>
            <p:nvPr/>
          </p:nvPicPr>
          <p:blipFill>
            <a:blip r:embed="rId6" cstate="print"/>
            <a:srcRect/>
            <a:stretch>
              <a:fillRect/>
            </a:stretch>
          </p:blipFill>
          <p:spPr bwMode="auto">
            <a:xfrm rot="4844850">
              <a:off x="1731914" y="2874809"/>
              <a:ext cx="1098566" cy="2272249"/>
            </a:xfrm>
            <a:prstGeom prst="rect">
              <a:avLst/>
            </a:prstGeom>
            <a:noFill/>
          </p:spPr>
        </p:pic>
        <p:pic>
          <p:nvPicPr>
            <p:cNvPr id="12" name="Picture 16" descr="C:\Users\Public\Pictures\Artwork_Imagery\Icons - Illustrations\Symbols\gray question mark.png"/>
            <p:cNvPicPr>
              <a:picLocks noChangeAspect="1" noChangeArrowheads="1"/>
            </p:cNvPicPr>
            <p:nvPr/>
          </p:nvPicPr>
          <p:blipFill>
            <a:blip r:embed="rId7" cstate="print"/>
            <a:srcRect/>
            <a:stretch>
              <a:fillRect/>
            </a:stretch>
          </p:blipFill>
          <p:spPr bwMode="auto">
            <a:xfrm>
              <a:off x="2000232" y="3429000"/>
              <a:ext cx="594323" cy="836624"/>
            </a:xfrm>
            <a:prstGeom prst="rect">
              <a:avLst/>
            </a:prstGeom>
            <a:noFill/>
          </p:spPr>
        </p:pic>
      </p:grpSp>
      <p:pic>
        <p:nvPicPr>
          <p:cNvPr id="13" name="Picture 12" descr="C:\Users\Public\Pictures\Artwork_Imagery\Shapes\Arrows\Gold Gradient Collection\arrow 0 gold  arrow curved 4.png"/>
          <p:cNvPicPr>
            <a:picLocks noChangeAspect="1" noChangeArrowheads="1"/>
          </p:cNvPicPr>
          <p:nvPr/>
        </p:nvPicPr>
        <p:blipFill>
          <a:blip r:embed="rId6" cstate="print"/>
          <a:srcRect/>
          <a:stretch>
            <a:fillRect/>
          </a:stretch>
        </p:blipFill>
        <p:spPr bwMode="auto">
          <a:xfrm rot="15623615">
            <a:off x="1918684" y="4055391"/>
            <a:ext cx="1098566" cy="1704631"/>
          </a:xfrm>
          <a:prstGeom prst="rect">
            <a:avLst/>
          </a:prstGeom>
          <a:noFill/>
        </p:spPr>
      </p:pic>
      <p:pic>
        <p:nvPicPr>
          <p:cNvPr id="14" name="Picture 12" descr="C:\Users\Public\Pictures\Artwork_Imagery\Shapes\Arrows\Gold Gradient Collection\arrow 0 gold  arrow curved 4.png"/>
          <p:cNvPicPr>
            <a:picLocks noChangeAspect="1" noChangeArrowheads="1"/>
          </p:cNvPicPr>
          <p:nvPr/>
        </p:nvPicPr>
        <p:blipFill>
          <a:blip r:embed="rId6" cstate="print"/>
          <a:srcRect/>
          <a:stretch>
            <a:fillRect/>
          </a:stretch>
        </p:blipFill>
        <p:spPr bwMode="auto">
          <a:xfrm rot="4531076">
            <a:off x="2729898" y="1969244"/>
            <a:ext cx="2375910" cy="2169459"/>
          </a:xfrm>
          <a:prstGeom prst="rect">
            <a:avLst/>
          </a:prstGeom>
          <a:noFill/>
        </p:spPr>
      </p:pic>
      <p:grpSp>
        <p:nvGrpSpPr>
          <p:cNvPr id="15" name="Group 14"/>
          <p:cNvGrpSpPr/>
          <p:nvPr/>
        </p:nvGrpSpPr>
        <p:grpSpPr>
          <a:xfrm>
            <a:off x="4714876" y="1000108"/>
            <a:ext cx="2214578" cy="1747611"/>
            <a:chOff x="5357818" y="3538777"/>
            <a:chExt cx="2214578" cy="1747611"/>
          </a:xfrm>
        </p:grpSpPr>
        <p:sp>
          <p:nvSpPr>
            <p:cNvPr id="16" name="Oval 15"/>
            <p:cNvSpPr/>
            <p:nvPr/>
          </p:nvSpPr>
          <p:spPr bwMode="auto">
            <a:xfrm>
              <a:off x="5357818" y="4071942"/>
              <a:ext cx="2214578" cy="121444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CA"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7"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5590983" y="3538777"/>
              <a:ext cx="492303" cy="1071570"/>
            </a:xfrm>
            <a:prstGeom prst="rect">
              <a:avLst/>
            </a:prstGeom>
            <a:noFill/>
          </p:spPr>
        </p:pic>
        <p:pic>
          <p:nvPicPr>
            <p:cNvPr id="18"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5858946" y="3681653"/>
              <a:ext cx="492303" cy="1071570"/>
            </a:xfrm>
            <a:prstGeom prst="rect">
              <a:avLst/>
            </a:prstGeom>
            <a:noFill/>
          </p:spPr>
        </p:pic>
        <p:pic>
          <p:nvPicPr>
            <p:cNvPr id="19"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6126908" y="3895967"/>
              <a:ext cx="492303" cy="1071570"/>
            </a:xfrm>
            <a:prstGeom prst="rect">
              <a:avLst/>
            </a:prstGeom>
            <a:noFill/>
          </p:spPr>
        </p:pic>
        <p:pic>
          <p:nvPicPr>
            <p:cNvPr id="20"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6394870" y="4110281"/>
              <a:ext cx="492303" cy="1071570"/>
            </a:xfrm>
            <a:prstGeom prst="rect">
              <a:avLst/>
            </a:prstGeom>
            <a:noFill/>
          </p:spPr>
        </p:pic>
      </p:grpSp>
      <p:grpSp>
        <p:nvGrpSpPr>
          <p:cNvPr id="21" name="Group 20"/>
          <p:cNvGrpSpPr/>
          <p:nvPr/>
        </p:nvGrpSpPr>
        <p:grpSpPr>
          <a:xfrm>
            <a:off x="6455195" y="2772787"/>
            <a:ext cx="2214578" cy="1747611"/>
            <a:chOff x="5357818" y="3538777"/>
            <a:chExt cx="2214578" cy="1747611"/>
          </a:xfrm>
        </p:grpSpPr>
        <p:sp>
          <p:nvSpPr>
            <p:cNvPr id="22" name="Oval 21"/>
            <p:cNvSpPr/>
            <p:nvPr/>
          </p:nvSpPr>
          <p:spPr bwMode="auto">
            <a:xfrm>
              <a:off x="5357818" y="4071942"/>
              <a:ext cx="2214578" cy="121444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CA"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3"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5590983" y="3538777"/>
              <a:ext cx="492303" cy="1071570"/>
            </a:xfrm>
            <a:prstGeom prst="rect">
              <a:avLst/>
            </a:prstGeom>
            <a:noFill/>
          </p:spPr>
        </p:pic>
        <p:pic>
          <p:nvPicPr>
            <p:cNvPr id="24"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5858946" y="3681653"/>
              <a:ext cx="492303" cy="1071570"/>
            </a:xfrm>
            <a:prstGeom prst="rect">
              <a:avLst/>
            </a:prstGeom>
            <a:noFill/>
          </p:spPr>
        </p:pic>
        <p:pic>
          <p:nvPicPr>
            <p:cNvPr id="25"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6126908" y="3895967"/>
              <a:ext cx="492303" cy="1071570"/>
            </a:xfrm>
            <a:prstGeom prst="rect">
              <a:avLst/>
            </a:prstGeom>
            <a:noFill/>
          </p:spPr>
        </p:pic>
        <p:pic>
          <p:nvPicPr>
            <p:cNvPr id="26" name="Picture 2"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6394870" y="4110281"/>
              <a:ext cx="492303" cy="1071570"/>
            </a:xfrm>
            <a:prstGeom prst="rect">
              <a:avLst/>
            </a:prstGeom>
            <a:noFill/>
          </p:spPr>
        </p:pic>
      </p:grpSp>
      <p:pic>
        <p:nvPicPr>
          <p:cNvPr id="27" name="Picture 12" descr="C:\Users\Public\Pictures\Artwork_Imagery\Shapes\Arrows\Gold Gradient Collection\arrow 0 gold  arrow curved 4.png"/>
          <p:cNvPicPr>
            <a:picLocks noChangeAspect="1" noChangeArrowheads="1"/>
          </p:cNvPicPr>
          <p:nvPr/>
        </p:nvPicPr>
        <p:blipFill>
          <a:blip r:embed="rId6" cstate="print"/>
          <a:srcRect/>
          <a:stretch>
            <a:fillRect/>
          </a:stretch>
        </p:blipFill>
        <p:spPr bwMode="auto">
          <a:xfrm rot="5882651">
            <a:off x="3770826" y="1862063"/>
            <a:ext cx="2138114" cy="3443166"/>
          </a:xfrm>
          <a:prstGeom prst="rect">
            <a:avLst/>
          </a:prstGeom>
          <a:noFill/>
        </p:spPr>
      </p:pic>
      <p:pic>
        <p:nvPicPr>
          <p:cNvPr id="28" name="Picture 9" descr="D:\DVD_ART35\Logos\Microsoft Office 2007 - all products\Word 2007\Office Word 2007 Product Icon.png"/>
          <p:cNvPicPr>
            <a:picLocks noChangeAspect="1" noChangeArrowheads="1"/>
          </p:cNvPicPr>
          <p:nvPr/>
        </p:nvPicPr>
        <p:blipFill>
          <a:blip r:embed="rId8" cstate="print"/>
          <a:srcRect/>
          <a:stretch>
            <a:fillRect/>
          </a:stretch>
        </p:blipFill>
        <p:spPr bwMode="auto">
          <a:xfrm>
            <a:off x="6143636" y="1285860"/>
            <a:ext cx="500233" cy="663263"/>
          </a:xfrm>
          <a:prstGeom prst="rect">
            <a:avLst/>
          </a:prstGeom>
          <a:noFill/>
        </p:spPr>
      </p:pic>
      <p:pic>
        <p:nvPicPr>
          <p:cNvPr id="29" name="Picture 10" descr="D:\DVD_ART35\Logos\Microsoft Office 2007 - all products\Excel 2007\Office Excel 2007 Product Icon.png"/>
          <p:cNvPicPr>
            <a:picLocks noChangeAspect="1" noChangeArrowheads="1"/>
          </p:cNvPicPr>
          <p:nvPr/>
        </p:nvPicPr>
        <p:blipFill>
          <a:blip r:embed="rId9" cstate="print"/>
          <a:srcRect/>
          <a:stretch>
            <a:fillRect/>
          </a:stretch>
        </p:blipFill>
        <p:spPr bwMode="auto">
          <a:xfrm>
            <a:off x="6500827" y="1571612"/>
            <a:ext cx="500066" cy="645345"/>
          </a:xfrm>
          <a:prstGeom prst="rect">
            <a:avLst/>
          </a:prstGeom>
          <a:noFill/>
        </p:spPr>
      </p:pic>
      <p:sp>
        <p:nvSpPr>
          <p:cNvPr id="30" name="TextBox 29"/>
          <p:cNvSpPr txBox="1"/>
          <p:nvPr/>
        </p:nvSpPr>
        <p:spPr>
          <a:xfrm>
            <a:off x="3341794" y="1142984"/>
            <a:ext cx="1246623" cy="338554"/>
          </a:xfrm>
          <a:prstGeom prst="rect">
            <a:avLst/>
          </a:prstGeom>
          <a:noFill/>
        </p:spPr>
        <p:txBody>
          <a:bodyPr wrap="none" rtlCol="0">
            <a:spAutoFit/>
          </a:bodyPr>
          <a:lstStyle/>
          <a:p>
            <a:r>
              <a:rPr lang="en-CA" sz="1600" dirty="0" err="1" smtClean="0"/>
              <a:t>RemoteApp</a:t>
            </a:r>
            <a:r>
              <a:rPr lang="en-CA" sz="1600" dirty="0" smtClean="0"/>
              <a:t> </a:t>
            </a:r>
          </a:p>
        </p:txBody>
      </p:sp>
      <p:pic>
        <p:nvPicPr>
          <p:cNvPr id="31" name="Picture 7" descr="C:\Program Files\Microsoft Resource DVD Artwork\DVD_ART\Artwork_Imagery\HARDWARE_IMAGERY\Illustration - Misc Hardware\Windows Vista Illustration Icons\Flip 3D.png"/>
          <p:cNvPicPr>
            <a:picLocks noChangeAspect="1" noChangeArrowheads="1"/>
          </p:cNvPicPr>
          <p:nvPr/>
        </p:nvPicPr>
        <p:blipFill>
          <a:blip r:embed="rId10" cstate="print"/>
          <a:srcRect/>
          <a:stretch>
            <a:fillRect/>
          </a:stretch>
        </p:blipFill>
        <p:spPr bwMode="auto">
          <a:xfrm>
            <a:off x="7429520" y="2571744"/>
            <a:ext cx="719628" cy="800785"/>
          </a:xfrm>
          <a:prstGeom prst="rect">
            <a:avLst/>
          </a:prstGeom>
          <a:noFill/>
          <a:scene3d>
            <a:camera prst="isometricLeftDown"/>
            <a:lightRig rig="threePt" dir="t"/>
          </a:scene3d>
        </p:spPr>
      </p:pic>
      <p:pic>
        <p:nvPicPr>
          <p:cNvPr id="32" name="Picture 7" descr="C:\Program Files\Microsoft Resource DVD Artwork\DVD_ART\Artwork_Imagery\HARDWARE_IMAGERY\Illustration - Misc Hardware\Windows Vista Illustration Icons\Flip 3D.png"/>
          <p:cNvPicPr>
            <a:picLocks noChangeAspect="1" noChangeArrowheads="1"/>
          </p:cNvPicPr>
          <p:nvPr/>
        </p:nvPicPr>
        <p:blipFill>
          <a:blip r:embed="rId10" cstate="print"/>
          <a:srcRect/>
          <a:stretch>
            <a:fillRect/>
          </a:stretch>
        </p:blipFill>
        <p:spPr bwMode="auto">
          <a:xfrm>
            <a:off x="7786710" y="3000372"/>
            <a:ext cx="728187" cy="810309"/>
          </a:xfrm>
          <a:prstGeom prst="rect">
            <a:avLst/>
          </a:prstGeom>
          <a:noFill/>
          <a:scene3d>
            <a:camera prst="isometricLeftDown"/>
            <a:lightRig rig="threePt" dir="t"/>
          </a:scene3d>
        </p:spPr>
      </p:pic>
    </p:spTree>
    <p:extLst>
      <p:ext uri="{BB962C8B-B14F-4D97-AF65-F5344CB8AC3E}">
        <p14:creationId xmlns:p14="http://schemas.microsoft.com/office/powerpoint/2010/main" val="1010683313"/>
      </p:ext>
    </p:extLst>
  </p:cSld>
  <p:clrMapOvr>
    <a:masterClrMapping/>
  </p:clrMapOvr>
  <p:transition advClick="0" advTm="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Web Access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90600" y="985157"/>
            <a:ext cx="7358090" cy="5491112"/>
          </a:xfrm>
          <a:prstGeom prst="rect">
            <a:avLst/>
          </a:prstGeom>
          <a:noFill/>
          <a:ln w="9525">
            <a:noFill/>
            <a:miter lim="800000"/>
            <a:headEnd/>
            <a:tailEnd/>
          </a:ln>
          <a:effectLst/>
        </p:spPr>
      </p:pic>
    </p:spTree>
    <p:extLst>
      <p:ext uri="{BB962C8B-B14F-4D97-AF65-F5344CB8AC3E}">
        <p14:creationId xmlns:p14="http://schemas.microsoft.com/office/powerpoint/2010/main" val="2393338380"/>
      </p:ext>
    </p:extLst>
  </p:cSld>
  <p:clrMapOvr>
    <a:masterClrMapping/>
  </p:clrMapOvr>
  <p:transition advClick="0" advTm="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5314" y="130919"/>
            <a:ext cx="8382000" cy="747712"/>
          </a:xfrm>
        </p:spPr>
        <p:txBody>
          <a:bodyPr/>
          <a:lstStyle/>
          <a:p>
            <a:r>
              <a:rPr lang="en-CA" dirty="0" smtClean="0"/>
              <a:t>Full RDS Architecture</a:t>
            </a:r>
            <a:endParaRPr lang="en-CA" dirty="0"/>
          </a:p>
        </p:txBody>
      </p:sp>
      <p:pic>
        <p:nvPicPr>
          <p:cNvPr id="5" name="Picture 17" descr="C:\Users\Public\Pictures\Artwork_Imagery\Shapes\Arrows\Straight\6 Point Arrow.png"/>
          <p:cNvPicPr>
            <a:picLocks noChangeAspect="1" noChangeArrowheads="1"/>
          </p:cNvPicPr>
          <p:nvPr/>
        </p:nvPicPr>
        <p:blipFill>
          <a:blip r:embed="rId3" cstate="print"/>
          <a:srcRect/>
          <a:stretch>
            <a:fillRect/>
          </a:stretch>
        </p:blipFill>
        <p:spPr bwMode="auto">
          <a:xfrm>
            <a:off x="3643306" y="2857496"/>
            <a:ext cx="3143272" cy="2633888"/>
          </a:xfrm>
          <a:prstGeom prst="rect">
            <a:avLst/>
          </a:prstGeom>
          <a:noFill/>
        </p:spPr>
      </p:pic>
      <p:sp>
        <p:nvSpPr>
          <p:cNvPr id="6" name="Oval 5"/>
          <p:cNvSpPr/>
          <p:nvPr/>
        </p:nvSpPr>
        <p:spPr>
          <a:xfrm>
            <a:off x="2643174" y="2071678"/>
            <a:ext cx="2000264" cy="92869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a:p>
        </p:txBody>
      </p:sp>
      <p:grpSp>
        <p:nvGrpSpPr>
          <p:cNvPr id="7" name="Group 14"/>
          <p:cNvGrpSpPr/>
          <p:nvPr/>
        </p:nvGrpSpPr>
        <p:grpSpPr>
          <a:xfrm>
            <a:off x="2928926" y="1214422"/>
            <a:ext cx="925297" cy="1214446"/>
            <a:chOff x="2282587" y="642918"/>
            <a:chExt cx="925297" cy="1214446"/>
          </a:xfrm>
        </p:grpSpPr>
        <p:pic>
          <p:nvPicPr>
            <p:cNvPr id="8" name="Picture 3"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2282587" y="642918"/>
              <a:ext cx="743730" cy="1214446"/>
            </a:xfrm>
            <a:prstGeom prst="rect">
              <a:avLst/>
            </a:prstGeom>
            <a:noFill/>
          </p:spPr>
        </p:pic>
        <p:pic>
          <p:nvPicPr>
            <p:cNvPr id="9" name="Picture 6" descr="C:\Users\Public\Pictures\Artwork_Imagery\Icons - Illustrations\_WINDOWS SERVER ICONS\Search\Globe earth internet world web 2.png"/>
            <p:cNvPicPr>
              <a:picLocks noChangeAspect="1" noChangeArrowheads="1"/>
            </p:cNvPicPr>
            <p:nvPr/>
          </p:nvPicPr>
          <p:blipFill>
            <a:blip r:embed="rId5" cstate="print"/>
            <a:srcRect/>
            <a:stretch>
              <a:fillRect/>
            </a:stretch>
          </p:blipFill>
          <p:spPr bwMode="auto">
            <a:xfrm>
              <a:off x="2854091" y="1357298"/>
              <a:ext cx="353793" cy="387342"/>
            </a:xfrm>
            <a:prstGeom prst="rect">
              <a:avLst/>
            </a:prstGeom>
            <a:noFill/>
          </p:spPr>
        </p:pic>
      </p:grpSp>
      <p:sp>
        <p:nvSpPr>
          <p:cNvPr id="10" name="TextBox 9"/>
          <p:cNvSpPr txBox="1"/>
          <p:nvPr/>
        </p:nvSpPr>
        <p:spPr>
          <a:xfrm>
            <a:off x="2928926" y="2509059"/>
            <a:ext cx="1428760" cy="276999"/>
          </a:xfrm>
          <a:prstGeom prst="rect">
            <a:avLst/>
          </a:prstGeom>
          <a:noFill/>
        </p:spPr>
        <p:txBody>
          <a:bodyPr wrap="square" rtlCol="0">
            <a:spAutoFit/>
          </a:bodyPr>
          <a:lstStyle/>
          <a:p>
            <a:pPr algn="ctr"/>
            <a:r>
              <a:rPr lang="en-CA" sz="1200" b="1" dirty="0" smtClean="0">
                <a:solidFill>
                  <a:schemeClr val="bg1"/>
                </a:solidFill>
              </a:rPr>
              <a:t>RD Web Access</a:t>
            </a:r>
            <a:endParaRPr lang="en-CA" sz="1200" b="1" dirty="0">
              <a:solidFill>
                <a:schemeClr val="bg1"/>
              </a:solidFill>
            </a:endParaRPr>
          </a:p>
        </p:txBody>
      </p:sp>
      <p:grpSp>
        <p:nvGrpSpPr>
          <p:cNvPr id="11" name="Group 10"/>
          <p:cNvGrpSpPr/>
          <p:nvPr/>
        </p:nvGrpSpPr>
        <p:grpSpPr>
          <a:xfrm>
            <a:off x="1714480" y="3143248"/>
            <a:ext cx="1928826" cy="1500198"/>
            <a:chOff x="2500298" y="2714620"/>
            <a:chExt cx="1928826" cy="1500198"/>
          </a:xfrm>
        </p:grpSpPr>
        <p:sp>
          <p:nvSpPr>
            <p:cNvPr id="12" name="Oval 11"/>
            <p:cNvSpPr/>
            <p:nvPr/>
          </p:nvSpPr>
          <p:spPr>
            <a:xfrm>
              <a:off x="2500298" y="3357562"/>
              <a:ext cx="1928826" cy="85725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a:p>
          </p:txBody>
        </p:sp>
        <p:grpSp>
          <p:nvGrpSpPr>
            <p:cNvPr id="13" name="Group 15"/>
            <p:cNvGrpSpPr/>
            <p:nvPr/>
          </p:nvGrpSpPr>
          <p:grpSpPr>
            <a:xfrm>
              <a:off x="2919950" y="2714620"/>
              <a:ext cx="1080546" cy="1214446"/>
              <a:chOff x="3205702" y="2714620"/>
              <a:chExt cx="1080546" cy="1214446"/>
            </a:xfrm>
          </p:grpSpPr>
          <p:pic>
            <p:nvPicPr>
              <p:cNvPr id="15" name="Picture 2" descr="C:\Users\Public\Pictures\Artwork_Imagery\Icons - Illustrations\_WINDOWS SERVER ICONS\Security\Brick Wall firewall fire secure security.png"/>
              <p:cNvPicPr>
                <a:picLocks noChangeAspect="1" noChangeArrowheads="1"/>
              </p:cNvPicPr>
              <p:nvPr/>
            </p:nvPicPr>
            <p:blipFill>
              <a:blip r:embed="rId6" cstate="print"/>
              <a:srcRect/>
              <a:stretch>
                <a:fillRect/>
              </a:stretch>
            </p:blipFill>
            <p:spPr bwMode="auto">
              <a:xfrm>
                <a:off x="3920083" y="3357562"/>
                <a:ext cx="366165" cy="357190"/>
              </a:xfrm>
              <a:prstGeom prst="rect">
                <a:avLst/>
              </a:prstGeom>
              <a:noFill/>
            </p:spPr>
          </p:pic>
          <p:pic>
            <p:nvPicPr>
              <p:cNvPr id="16" name="Picture 3"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3205702" y="2714620"/>
                <a:ext cx="743730" cy="1214446"/>
              </a:xfrm>
              <a:prstGeom prst="rect">
                <a:avLst/>
              </a:prstGeom>
              <a:noFill/>
            </p:spPr>
          </p:pic>
        </p:grpSp>
        <p:sp>
          <p:nvSpPr>
            <p:cNvPr id="14" name="TextBox 13"/>
            <p:cNvSpPr txBox="1"/>
            <p:nvPr/>
          </p:nvSpPr>
          <p:spPr>
            <a:xfrm>
              <a:off x="2786050" y="3929066"/>
              <a:ext cx="1428760" cy="276999"/>
            </a:xfrm>
            <a:prstGeom prst="rect">
              <a:avLst/>
            </a:prstGeom>
            <a:noFill/>
          </p:spPr>
          <p:txBody>
            <a:bodyPr wrap="square" rtlCol="0">
              <a:spAutoFit/>
            </a:bodyPr>
            <a:lstStyle/>
            <a:p>
              <a:pPr algn="ctr"/>
              <a:r>
                <a:rPr lang="en-CA" sz="1200" b="1" dirty="0" smtClean="0">
                  <a:solidFill>
                    <a:schemeClr val="bg1"/>
                  </a:solidFill>
                </a:rPr>
                <a:t>RD Gateway</a:t>
              </a:r>
              <a:endParaRPr lang="en-CA" sz="1200" b="1" dirty="0">
                <a:solidFill>
                  <a:schemeClr val="bg1"/>
                </a:solidFill>
              </a:endParaRPr>
            </a:p>
          </p:txBody>
        </p:sp>
      </p:grpSp>
      <p:grpSp>
        <p:nvGrpSpPr>
          <p:cNvPr id="17" name="Group 16"/>
          <p:cNvGrpSpPr/>
          <p:nvPr/>
        </p:nvGrpSpPr>
        <p:grpSpPr>
          <a:xfrm>
            <a:off x="4286248" y="3071810"/>
            <a:ext cx="1928826" cy="1571636"/>
            <a:chOff x="4286248" y="2786058"/>
            <a:chExt cx="1928826" cy="1571636"/>
          </a:xfrm>
        </p:grpSpPr>
        <p:sp>
          <p:nvSpPr>
            <p:cNvPr id="18" name="Oval 17"/>
            <p:cNvSpPr/>
            <p:nvPr/>
          </p:nvSpPr>
          <p:spPr>
            <a:xfrm>
              <a:off x="4286248" y="3429000"/>
              <a:ext cx="1928826" cy="928694"/>
            </a:xfrm>
            <a:prstGeom prst="ellipse">
              <a:avLst/>
            </a:prstGeom>
            <a:gradFill>
              <a:gsLst>
                <a:gs pos="0">
                  <a:schemeClr val="accent5">
                    <a:shade val="51000"/>
                    <a:satMod val="130000"/>
                    <a:alpha val="79000"/>
                  </a:schemeClr>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grpSp>
          <p:nvGrpSpPr>
            <p:cNvPr id="19" name="Group 18"/>
            <p:cNvGrpSpPr/>
            <p:nvPr/>
          </p:nvGrpSpPr>
          <p:grpSpPr>
            <a:xfrm>
              <a:off x="4500562" y="2786058"/>
              <a:ext cx="1571636" cy="1571636"/>
              <a:chOff x="5072066" y="2143116"/>
              <a:chExt cx="1571636" cy="1571636"/>
            </a:xfrm>
          </p:grpSpPr>
          <p:grpSp>
            <p:nvGrpSpPr>
              <p:cNvPr id="20" name="Group 16"/>
              <p:cNvGrpSpPr/>
              <p:nvPr/>
            </p:nvGrpSpPr>
            <p:grpSpPr>
              <a:xfrm>
                <a:off x="5471344" y="2143116"/>
                <a:ext cx="1100920" cy="1214446"/>
                <a:chOff x="5114154" y="1571612"/>
                <a:chExt cx="1100920" cy="1214446"/>
              </a:xfrm>
            </p:grpSpPr>
            <p:pic>
              <p:nvPicPr>
                <p:cNvPr id="22" name="Picture 3"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5114154" y="1571612"/>
                  <a:ext cx="743730" cy="1214446"/>
                </a:xfrm>
                <a:prstGeom prst="rect">
                  <a:avLst/>
                </a:prstGeom>
                <a:noFill/>
              </p:spPr>
            </p:pic>
            <p:pic>
              <p:nvPicPr>
                <p:cNvPr id="23" name="Picture 5" descr="C:\Users\Public\Pictures\Artwork_Imagery\Icons - Illustrations\_WINDOWS SERVER ICONS\Tools\Pipes connected metal pipeline.png"/>
                <p:cNvPicPr>
                  <a:picLocks noChangeAspect="1" noChangeArrowheads="1"/>
                </p:cNvPicPr>
                <p:nvPr/>
              </p:nvPicPr>
              <p:blipFill>
                <a:blip r:embed="rId7" cstate="print"/>
                <a:srcRect/>
                <a:stretch>
                  <a:fillRect/>
                </a:stretch>
              </p:blipFill>
              <p:spPr bwMode="auto">
                <a:xfrm>
                  <a:off x="5485476" y="2214554"/>
                  <a:ext cx="729598" cy="366729"/>
                </a:xfrm>
                <a:prstGeom prst="rect">
                  <a:avLst/>
                </a:prstGeom>
                <a:noFill/>
              </p:spPr>
            </p:pic>
          </p:grpSp>
          <p:sp>
            <p:nvSpPr>
              <p:cNvPr id="21" name="TextBox 20"/>
              <p:cNvSpPr txBox="1"/>
              <p:nvPr/>
            </p:nvSpPr>
            <p:spPr>
              <a:xfrm>
                <a:off x="5072066" y="3253087"/>
                <a:ext cx="1571636" cy="461665"/>
              </a:xfrm>
              <a:prstGeom prst="rect">
                <a:avLst/>
              </a:prstGeom>
              <a:noFill/>
            </p:spPr>
            <p:txBody>
              <a:bodyPr wrap="square" rtlCol="0">
                <a:spAutoFit/>
              </a:bodyPr>
              <a:lstStyle/>
              <a:p>
                <a:pPr algn="ctr"/>
                <a:r>
                  <a:rPr lang="en-CA" sz="1200" b="1" dirty="0" smtClean="0">
                    <a:solidFill>
                      <a:schemeClr val="bg1"/>
                    </a:solidFill>
                  </a:rPr>
                  <a:t>RD Connection Broker</a:t>
                </a:r>
                <a:endParaRPr lang="en-CA" sz="1200" b="1" dirty="0">
                  <a:solidFill>
                    <a:schemeClr val="bg1"/>
                  </a:solidFill>
                </a:endParaRPr>
              </a:p>
            </p:txBody>
          </p:sp>
        </p:grpSp>
      </p:grpSp>
      <p:grpSp>
        <p:nvGrpSpPr>
          <p:cNvPr id="24" name="Group 23"/>
          <p:cNvGrpSpPr/>
          <p:nvPr/>
        </p:nvGrpSpPr>
        <p:grpSpPr>
          <a:xfrm>
            <a:off x="3357554" y="5429264"/>
            <a:ext cx="1428760" cy="777065"/>
            <a:chOff x="4714876" y="4643446"/>
            <a:chExt cx="1428760" cy="777065"/>
          </a:xfrm>
        </p:grpSpPr>
        <p:pic>
          <p:nvPicPr>
            <p:cNvPr id="25" name="Picture 7" descr="C:\Users\Public\Pictures\Artwork_Imagery\Icons - Illustrations\_WINDOWS SERVER ICONS\Documents\Phone Book active directory 2.png"/>
            <p:cNvPicPr>
              <a:picLocks noChangeAspect="1" noChangeArrowheads="1"/>
            </p:cNvPicPr>
            <p:nvPr/>
          </p:nvPicPr>
          <p:blipFill>
            <a:blip r:embed="rId8" cstate="print"/>
            <a:srcRect/>
            <a:stretch>
              <a:fillRect/>
            </a:stretch>
          </p:blipFill>
          <p:spPr bwMode="auto">
            <a:xfrm>
              <a:off x="5000628" y="4643446"/>
              <a:ext cx="857256" cy="455417"/>
            </a:xfrm>
            <a:prstGeom prst="rect">
              <a:avLst/>
            </a:prstGeom>
            <a:noFill/>
          </p:spPr>
        </p:pic>
        <p:sp>
          <p:nvSpPr>
            <p:cNvPr id="26" name="TextBox 25"/>
            <p:cNvSpPr txBox="1"/>
            <p:nvPr/>
          </p:nvSpPr>
          <p:spPr>
            <a:xfrm>
              <a:off x="4714876" y="5143512"/>
              <a:ext cx="1428760" cy="276999"/>
            </a:xfrm>
            <a:prstGeom prst="rect">
              <a:avLst/>
            </a:prstGeom>
            <a:noFill/>
          </p:spPr>
          <p:txBody>
            <a:bodyPr wrap="square" rtlCol="0">
              <a:spAutoFit/>
            </a:bodyPr>
            <a:lstStyle/>
            <a:p>
              <a:pPr algn="ctr"/>
              <a:r>
                <a:rPr lang="en-CA" sz="1200" dirty="0" smtClean="0"/>
                <a:t>Active Directory®</a:t>
              </a:r>
              <a:endParaRPr lang="en-CA" sz="1200" dirty="0"/>
            </a:p>
          </p:txBody>
        </p:sp>
      </p:grpSp>
      <p:grpSp>
        <p:nvGrpSpPr>
          <p:cNvPr id="27" name="Group 26"/>
          <p:cNvGrpSpPr/>
          <p:nvPr/>
        </p:nvGrpSpPr>
        <p:grpSpPr>
          <a:xfrm>
            <a:off x="5643570" y="5500702"/>
            <a:ext cx="1428760" cy="919941"/>
            <a:chOff x="6715140" y="4357694"/>
            <a:chExt cx="1428760" cy="919941"/>
          </a:xfrm>
        </p:grpSpPr>
        <p:grpSp>
          <p:nvGrpSpPr>
            <p:cNvPr id="28" name="Group 17"/>
            <p:cNvGrpSpPr/>
            <p:nvPr/>
          </p:nvGrpSpPr>
          <p:grpSpPr>
            <a:xfrm>
              <a:off x="7143768" y="4357694"/>
              <a:ext cx="572075" cy="642942"/>
              <a:chOff x="6858016" y="2285992"/>
              <a:chExt cx="572075" cy="642942"/>
            </a:xfrm>
          </p:grpSpPr>
          <p:pic>
            <p:nvPicPr>
              <p:cNvPr id="30" name="Picture 3" descr="C:\Users\Public\Pictures\Artwork_Imagery\Icons - Illustrations\_WINDOWS SERVER ICONS\Hardware\Virtual Servers 2.png"/>
              <p:cNvPicPr>
                <a:picLocks noChangeAspect="1" noChangeArrowheads="1"/>
              </p:cNvPicPr>
              <p:nvPr/>
            </p:nvPicPr>
            <p:blipFill>
              <a:blip r:embed="rId9" cstate="print"/>
              <a:srcRect/>
              <a:stretch>
                <a:fillRect/>
              </a:stretch>
            </p:blipFill>
            <p:spPr bwMode="auto">
              <a:xfrm>
                <a:off x="6858016" y="2285992"/>
                <a:ext cx="393739" cy="642942"/>
              </a:xfrm>
              <a:prstGeom prst="rect">
                <a:avLst/>
              </a:prstGeom>
              <a:noFill/>
            </p:spPr>
          </p:pic>
          <p:pic>
            <p:nvPicPr>
              <p:cNvPr id="31" name="Picture 4" descr="C:\Users\Public\Pictures\Artwork_Imagery\Icons - Illustrations\_WINDOWS SERVER ICONS\Documents\Certificate award Vertical.png"/>
              <p:cNvPicPr>
                <a:picLocks noChangeAspect="1" noChangeArrowheads="1"/>
              </p:cNvPicPr>
              <p:nvPr/>
            </p:nvPicPr>
            <p:blipFill>
              <a:blip r:embed="rId10" cstate="print"/>
              <a:srcRect/>
              <a:stretch>
                <a:fillRect/>
              </a:stretch>
            </p:blipFill>
            <p:spPr bwMode="auto">
              <a:xfrm>
                <a:off x="7215206" y="2500306"/>
                <a:ext cx="214885" cy="285752"/>
              </a:xfrm>
              <a:prstGeom prst="rect">
                <a:avLst/>
              </a:prstGeom>
              <a:noFill/>
            </p:spPr>
          </p:pic>
        </p:grpSp>
        <p:sp>
          <p:nvSpPr>
            <p:cNvPr id="29" name="TextBox 28"/>
            <p:cNvSpPr txBox="1"/>
            <p:nvPr/>
          </p:nvSpPr>
          <p:spPr>
            <a:xfrm>
              <a:off x="6715140" y="5000636"/>
              <a:ext cx="1428760" cy="276999"/>
            </a:xfrm>
            <a:prstGeom prst="rect">
              <a:avLst/>
            </a:prstGeom>
            <a:noFill/>
          </p:spPr>
          <p:txBody>
            <a:bodyPr wrap="square" rtlCol="0">
              <a:spAutoFit/>
            </a:bodyPr>
            <a:lstStyle/>
            <a:p>
              <a:pPr algn="ctr"/>
              <a:r>
                <a:rPr lang="en-CA" sz="1200" dirty="0" smtClean="0"/>
                <a:t>Licensing Server</a:t>
              </a:r>
              <a:endParaRPr lang="en-CA" sz="1200" dirty="0"/>
            </a:p>
          </p:txBody>
        </p:sp>
      </p:grpSp>
      <p:grpSp>
        <p:nvGrpSpPr>
          <p:cNvPr id="32" name="Group 31"/>
          <p:cNvGrpSpPr/>
          <p:nvPr/>
        </p:nvGrpSpPr>
        <p:grpSpPr>
          <a:xfrm>
            <a:off x="6715140" y="3071810"/>
            <a:ext cx="2214578" cy="1785950"/>
            <a:chOff x="6715140" y="2571744"/>
            <a:chExt cx="2214578" cy="1785950"/>
          </a:xfrm>
        </p:grpSpPr>
        <p:sp>
          <p:nvSpPr>
            <p:cNvPr id="33" name="Oval 32"/>
            <p:cNvSpPr/>
            <p:nvPr/>
          </p:nvSpPr>
          <p:spPr>
            <a:xfrm>
              <a:off x="6715140" y="3286124"/>
              <a:ext cx="2214578"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a:p>
          </p:txBody>
        </p:sp>
        <p:grpSp>
          <p:nvGrpSpPr>
            <p:cNvPr id="34" name="Group 36"/>
            <p:cNvGrpSpPr/>
            <p:nvPr/>
          </p:nvGrpSpPr>
          <p:grpSpPr>
            <a:xfrm>
              <a:off x="6858016" y="2571744"/>
              <a:ext cx="1857388" cy="1562883"/>
              <a:chOff x="6715140" y="1866117"/>
              <a:chExt cx="1857388" cy="1562883"/>
            </a:xfrm>
          </p:grpSpPr>
          <p:pic>
            <p:nvPicPr>
              <p:cNvPr id="35" name="Picture 9" descr="C:\Users\Public\Pictures\Artwork_Imagery\Icons - Illustrations\_VIRTUALIZATION ICONS\Desktop Virtualization.png"/>
              <p:cNvPicPr>
                <a:picLocks noChangeAspect="1" noChangeArrowheads="1"/>
              </p:cNvPicPr>
              <p:nvPr/>
            </p:nvPicPr>
            <p:blipFill>
              <a:blip r:embed="rId11" cstate="print"/>
              <a:srcRect/>
              <a:stretch>
                <a:fillRect/>
              </a:stretch>
            </p:blipFill>
            <p:spPr bwMode="auto">
              <a:xfrm>
                <a:off x="7429520" y="1866117"/>
                <a:ext cx="573324" cy="357190"/>
              </a:xfrm>
              <a:prstGeom prst="rect">
                <a:avLst/>
              </a:prstGeom>
              <a:noFill/>
            </p:spPr>
          </p:pic>
          <p:pic>
            <p:nvPicPr>
              <p:cNvPr id="36" name="Picture 3"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6715140" y="1866117"/>
                <a:ext cx="743730" cy="1214446"/>
              </a:xfrm>
              <a:prstGeom prst="rect">
                <a:avLst/>
              </a:prstGeom>
              <a:noFill/>
            </p:spPr>
          </p:pic>
          <p:pic>
            <p:nvPicPr>
              <p:cNvPr id="37" name="Picture 9" descr="C:\Users\Public\Pictures\Artwork_Imagery\Icons - Illustrations\_VIRTUALIZATION ICONS\Desktop Virtualization.png"/>
              <p:cNvPicPr>
                <a:picLocks noChangeAspect="1" noChangeArrowheads="1"/>
              </p:cNvPicPr>
              <p:nvPr/>
            </p:nvPicPr>
            <p:blipFill>
              <a:blip r:embed="rId11" cstate="print"/>
              <a:srcRect/>
              <a:stretch>
                <a:fillRect/>
              </a:stretch>
            </p:blipFill>
            <p:spPr bwMode="auto">
              <a:xfrm>
                <a:off x="7429520" y="2151869"/>
                <a:ext cx="573324" cy="357190"/>
              </a:xfrm>
              <a:prstGeom prst="rect">
                <a:avLst/>
              </a:prstGeom>
              <a:noFill/>
            </p:spPr>
          </p:pic>
          <p:pic>
            <p:nvPicPr>
              <p:cNvPr id="38" name="Picture 9" descr="C:\Users\Public\Pictures\Artwork_Imagery\Icons - Illustrations\_VIRTUALIZATION ICONS\Desktop Virtualization.png"/>
              <p:cNvPicPr>
                <a:picLocks noChangeAspect="1" noChangeArrowheads="1"/>
              </p:cNvPicPr>
              <p:nvPr/>
            </p:nvPicPr>
            <p:blipFill>
              <a:blip r:embed="rId11" cstate="print"/>
              <a:srcRect/>
              <a:stretch>
                <a:fillRect/>
              </a:stretch>
            </p:blipFill>
            <p:spPr bwMode="auto">
              <a:xfrm>
                <a:off x="7429520" y="2437621"/>
                <a:ext cx="573324" cy="357190"/>
              </a:xfrm>
              <a:prstGeom prst="rect">
                <a:avLst/>
              </a:prstGeom>
              <a:noFill/>
            </p:spPr>
          </p:pic>
          <p:pic>
            <p:nvPicPr>
              <p:cNvPr id="39" name="Picture 9" descr="C:\Users\Public\Pictures\Artwork_Imagery\Icons - Illustrations\_VIRTUALIZATION ICONS\Desktop Virtualization.png"/>
              <p:cNvPicPr>
                <a:picLocks noChangeAspect="1" noChangeArrowheads="1"/>
              </p:cNvPicPr>
              <p:nvPr/>
            </p:nvPicPr>
            <p:blipFill>
              <a:blip r:embed="rId11" cstate="print"/>
              <a:srcRect/>
              <a:stretch>
                <a:fillRect/>
              </a:stretch>
            </p:blipFill>
            <p:spPr bwMode="auto">
              <a:xfrm>
                <a:off x="7929586" y="1937555"/>
                <a:ext cx="573324" cy="357190"/>
              </a:xfrm>
              <a:prstGeom prst="rect">
                <a:avLst/>
              </a:prstGeom>
              <a:noFill/>
            </p:spPr>
          </p:pic>
          <p:pic>
            <p:nvPicPr>
              <p:cNvPr id="40" name="Picture 9" descr="C:\Users\Public\Pictures\Artwork_Imagery\Icons - Illustrations\_VIRTUALIZATION ICONS\Desktop Virtualization.png"/>
              <p:cNvPicPr>
                <a:picLocks noChangeAspect="1" noChangeArrowheads="1"/>
              </p:cNvPicPr>
              <p:nvPr/>
            </p:nvPicPr>
            <p:blipFill>
              <a:blip r:embed="rId11" cstate="print"/>
              <a:srcRect/>
              <a:stretch>
                <a:fillRect/>
              </a:stretch>
            </p:blipFill>
            <p:spPr bwMode="auto">
              <a:xfrm>
                <a:off x="7929586" y="2223307"/>
                <a:ext cx="573324" cy="357190"/>
              </a:xfrm>
              <a:prstGeom prst="rect">
                <a:avLst/>
              </a:prstGeom>
              <a:noFill/>
            </p:spPr>
          </p:pic>
          <p:pic>
            <p:nvPicPr>
              <p:cNvPr id="41" name="Picture 9" descr="C:\Users\Public\Pictures\Artwork_Imagery\Icons - Illustrations\_VIRTUALIZATION ICONS\Desktop Virtualization.png"/>
              <p:cNvPicPr>
                <a:picLocks noChangeAspect="1" noChangeArrowheads="1"/>
              </p:cNvPicPr>
              <p:nvPr/>
            </p:nvPicPr>
            <p:blipFill>
              <a:blip r:embed="rId11" cstate="print"/>
              <a:srcRect/>
              <a:stretch>
                <a:fillRect/>
              </a:stretch>
            </p:blipFill>
            <p:spPr bwMode="auto">
              <a:xfrm>
                <a:off x="7929586" y="2509059"/>
                <a:ext cx="573324" cy="357190"/>
              </a:xfrm>
              <a:prstGeom prst="rect">
                <a:avLst/>
              </a:prstGeom>
              <a:noFill/>
            </p:spPr>
          </p:pic>
          <p:sp>
            <p:nvSpPr>
              <p:cNvPr id="42" name="TextBox 32"/>
              <p:cNvSpPr txBox="1"/>
              <p:nvPr/>
            </p:nvSpPr>
            <p:spPr>
              <a:xfrm>
                <a:off x="6786578" y="3152001"/>
                <a:ext cx="1785950" cy="276999"/>
              </a:xfrm>
              <a:prstGeom prst="rect">
                <a:avLst/>
              </a:prstGeom>
              <a:noFill/>
            </p:spPr>
            <p:txBody>
              <a:bodyPr wrap="square" rtlCol="0">
                <a:spAutoFit/>
              </a:bodyPr>
              <a:lstStyle/>
              <a:p>
                <a:pPr algn="ctr"/>
                <a:r>
                  <a:rPr lang="en-CA" sz="1200" b="1" dirty="0" smtClean="0">
                    <a:solidFill>
                      <a:schemeClr val="bg1"/>
                    </a:solidFill>
                  </a:rPr>
                  <a:t>RD Virtualization Host</a:t>
                </a:r>
              </a:p>
            </p:txBody>
          </p:sp>
        </p:grpSp>
      </p:grpSp>
      <p:sp>
        <p:nvSpPr>
          <p:cNvPr id="43" name="Oval 42"/>
          <p:cNvSpPr/>
          <p:nvPr/>
        </p:nvSpPr>
        <p:spPr>
          <a:xfrm>
            <a:off x="5715008" y="1928802"/>
            <a:ext cx="2071702" cy="10001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a:p>
        </p:txBody>
      </p:sp>
      <p:pic>
        <p:nvPicPr>
          <p:cNvPr id="44" name="Picture 3"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6000760" y="1071546"/>
            <a:ext cx="743730" cy="1214446"/>
          </a:xfrm>
          <a:prstGeom prst="rect">
            <a:avLst/>
          </a:prstGeom>
          <a:noFill/>
        </p:spPr>
      </p:pic>
      <p:sp>
        <p:nvSpPr>
          <p:cNvPr id="45" name="TextBox 44"/>
          <p:cNvSpPr txBox="1"/>
          <p:nvPr/>
        </p:nvSpPr>
        <p:spPr>
          <a:xfrm>
            <a:off x="6000760" y="2509059"/>
            <a:ext cx="1571636" cy="276999"/>
          </a:xfrm>
          <a:prstGeom prst="rect">
            <a:avLst/>
          </a:prstGeom>
          <a:noFill/>
        </p:spPr>
        <p:txBody>
          <a:bodyPr wrap="square" rtlCol="0">
            <a:spAutoFit/>
          </a:bodyPr>
          <a:lstStyle/>
          <a:p>
            <a:pPr algn="ctr"/>
            <a:r>
              <a:rPr lang="en-CA" sz="1200" b="1" dirty="0" smtClean="0">
                <a:solidFill>
                  <a:schemeClr val="bg1"/>
                </a:solidFill>
              </a:rPr>
              <a:t>RD Session Host</a:t>
            </a:r>
          </a:p>
        </p:txBody>
      </p:sp>
      <p:pic>
        <p:nvPicPr>
          <p:cNvPr id="46" name="Picture 14" descr="C:\Users\Public\Pictures\Artwork_Imagery\Shapes\Arrows\Straight\double-arrow.png"/>
          <p:cNvPicPr>
            <a:picLocks noChangeAspect="1" noChangeArrowheads="1"/>
          </p:cNvPicPr>
          <p:nvPr/>
        </p:nvPicPr>
        <p:blipFill>
          <a:blip r:embed="rId12" cstate="print"/>
          <a:srcRect/>
          <a:stretch>
            <a:fillRect/>
          </a:stretch>
        </p:blipFill>
        <p:spPr bwMode="auto">
          <a:xfrm rot="1418683">
            <a:off x="1742897" y="2147599"/>
            <a:ext cx="713147" cy="1003464"/>
          </a:xfrm>
          <a:prstGeom prst="rect">
            <a:avLst/>
          </a:prstGeom>
          <a:noFill/>
        </p:spPr>
      </p:pic>
      <p:grpSp>
        <p:nvGrpSpPr>
          <p:cNvPr id="47" name="Group 46"/>
          <p:cNvGrpSpPr/>
          <p:nvPr/>
        </p:nvGrpSpPr>
        <p:grpSpPr>
          <a:xfrm>
            <a:off x="357158" y="1714488"/>
            <a:ext cx="1615461" cy="1420007"/>
            <a:chOff x="357158" y="1428736"/>
            <a:chExt cx="1615461" cy="1420007"/>
          </a:xfrm>
        </p:grpSpPr>
        <p:pic>
          <p:nvPicPr>
            <p:cNvPr id="48" name="Picture 8" descr="C:\Users\Public\Pictures\Artwork_Imagery\Icons - Illustrations\_VIRTUALIZATION ICONS\Presenation Virtualization 2.png"/>
            <p:cNvPicPr>
              <a:picLocks noChangeAspect="1" noChangeArrowheads="1"/>
            </p:cNvPicPr>
            <p:nvPr/>
          </p:nvPicPr>
          <p:blipFill>
            <a:blip r:embed="rId13" cstate="print"/>
            <a:srcRect/>
            <a:stretch>
              <a:fillRect/>
            </a:stretch>
          </p:blipFill>
          <p:spPr bwMode="auto">
            <a:xfrm>
              <a:off x="357158" y="1428736"/>
              <a:ext cx="1615461" cy="1006458"/>
            </a:xfrm>
            <a:prstGeom prst="rect">
              <a:avLst/>
            </a:prstGeom>
            <a:noFill/>
          </p:spPr>
        </p:pic>
        <p:sp>
          <p:nvSpPr>
            <p:cNvPr id="49" name="TextBox 48"/>
            <p:cNvSpPr txBox="1"/>
            <p:nvPr/>
          </p:nvSpPr>
          <p:spPr>
            <a:xfrm>
              <a:off x="357158" y="2571744"/>
              <a:ext cx="1428760" cy="276999"/>
            </a:xfrm>
            <a:prstGeom prst="rect">
              <a:avLst/>
            </a:prstGeom>
            <a:noFill/>
          </p:spPr>
          <p:txBody>
            <a:bodyPr wrap="square" rtlCol="0">
              <a:spAutoFit/>
            </a:bodyPr>
            <a:lstStyle/>
            <a:p>
              <a:pPr algn="ctr"/>
              <a:r>
                <a:rPr lang="en-CA" sz="1200" dirty="0" smtClean="0"/>
                <a:t>RD Client</a:t>
              </a:r>
              <a:endParaRPr lang="en-CA" sz="1200" dirty="0"/>
            </a:p>
          </p:txBody>
        </p:sp>
      </p:grpSp>
      <p:pic>
        <p:nvPicPr>
          <p:cNvPr id="50" name="Picture 3" descr="C:\Users\Public\Pictures\Artwork_Imagery\Icons - Illustrations\_WINDOWS SERVER ICONS\Hardware\Virtual Servers 2.png"/>
          <p:cNvPicPr>
            <a:picLocks noChangeAspect="1" noChangeArrowheads="1"/>
          </p:cNvPicPr>
          <p:nvPr/>
        </p:nvPicPr>
        <p:blipFill>
          <a:blip r:embed="rId4" cstate="print"/>
          <a:srcRect/>
          <a:stretch>
            <a:fillRect/>
          </a:stretch>
        </p:blipFill>
        <p:spPr bwMode="auto">
          <a:xfrm>
            <a:off x="6429388" y="1285860"/>
            <a:ext cx="743730" cy="1214446"/>
          </a:xfrm>
          <a:prstGeom prst="rect">
            <a:avLst/>
          </a:prstGeom>
          <a:noFill/>
        </p:spPr>
      </p:pic>
      <p:pic>
        <p:nvPicPr>
          <p:cNvPr id="51" name="Picture 10" descr="D:\DVD_ART35\Logos\Microsoft Office 2007 - all products\Word 2007\Office Word 2007 Product Icon.png"/>
          <p:cNvPicPr>
            <a:picLocks noChangeAspect="1" noChangeArrowheads="1"/>
          </p:cNvPicPr>
          <p:nvPr/>
        </p:nvPicPr>
        <p:blipFill>
          <a:blip r:embed="rId14" cstate="print"/>
          <a:srcRect/>
          <a:stretch>
            <a:fillRect/>
          </a:stretch>
        </p:blipFill>
        <p:spPr bwMode="auto">
          <a:xfrm>
            <a:off x="6929454" y="1928802"/>
            <a:ext cx="357190" cy="355293"/>
          </a:xfrm>
          <a:prstGeom prst="rect">
            <a:avLst/>
          </a:prstGeom>
          <a:noFill/>
        </p:spPr>
      </p:pic>
      <p:pic>
        <p:nvPicPr>
          <p:cNvPr id="52" name="Picture 11" descr="D:\DVD_ART35\Logos\Microsoft Office 2007 - all products\Excel 2007\Office Excel 2007 Product Icon.png"/>
          <p:cNvPicPr>
            <a:picLocks noChangeAspect="1" noChangeArrowheads="1"/>
          </p:cNvPicPr>
          <p:nvPr/>
        </p:nvPicPr>
        <p:blipFill>
          <a:blip r:embed="rId15" cstate="print"/>
          <a:srcRect/>
          <a:stretch>
            <a:fillRect/>
          </a:stretch>
        </p:blipFill>
        <p:spPr bwMode="auto">
          <a:xfrm>
            <a:off x="7286644" y="1928802"/>
            <a:ext cx="368944" cy="357190"/>
          </a:xfrm>
          <a:prstGeom prst="rect">
            <a:avLst/>
          </a:prstGeom>
          <a:noFill/>
        </p:spPr>
      </p:pic>
    </p:spTree>
    <p:extLst>
      <p:ext uri="{BB962C8B-B14F-4D97-AF65-F5344CB8AC3E}">
        <p14:creationId xmlns:p14="http://schemas.microsoft.com/office/powerpoint/2010/main" val="2151568641"/>
      </p:ext>
    </p:extLst>
  </p:cSld>
  <p:clrMapOvr>
    <a:masterClrMapping/>
  </p:clrMapOvr>
  <p:transition advClick="0" advTm="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Types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8" name="Picture 7" descr="http://www.microsoft.com/virtualization/assets/images/products/landsca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3769"/>
            <a:ext cx="9144000" cy="74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p:nvPr/>
        </p:nvSpPr>
        <p:spPr>
          <a:xfrm>
            <a:off x="5945594" y="822980"/>
            <a:ext cx="1190625" cy="461963"/>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Application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Virtualization</a:t>
            </a:r>
          </a:p>
        </p:txBody>
      </p:sp>
      <p:sp>
        <p:nvSpPr>
          <p:cNvPr id="10" name="TextBox 4"/>
          <p:cNvSpPr txBox="1">
            <a:spLocks noChangeArrowheads="1"/>
          </p:cNvSpPr>
          <p:nvPr/>
        </p:nvSpPr>
        <p:spPr bwMode="auto">
          <a:xfrm>
            <a:off x="5945593" y="1278595"/>
            <a:ext cx="1190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464653"/>
                </a:solidFill>
                <a:effectLst/>
                <a:uLnTx/>
                <a:uFillTx/>
                <a:latin typeface="Arial" panose="020B0604020202020204" pitchFamily="34" charset="0"/>
              </a:rPr>
              <a:t>Microsoft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464653"/>
                </a:solidFill>
                <a:effectLst/>
                <a:uLnTx/>
                <a:uFillTx/>
                <a:latin typeface="Arial" panose="020B0604020202020204" pitchFamily="34" charset="0"/>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464653"/>
                </a:solidFill>
                <a:effectLst/>
                <a:uLnTx/>
                <a:uFillTx/>
                <a:latin typeface="Arial" panose="020B0604020202020204" pitchFamily="34" charset="0"/>
              </a:rPr>
              <a:t>Virtualization</a:t>
            </a:r>
          </a:p>
        </p:txBody>
      </p:sp>
      <p:sp>
        <p:nvSpPr>
          <p:cNvPr id="11" name="TextBox 5"/>
          <p:cNvSpPr txBox="1"/>
          <p:nvPr/>
        </p:nvSpPr>
        <p:spPr>
          <a:xfrm>
            <a:off x="2100262" y="204082"/>
            <a:ext cx="1295400" cy="461963"/>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Server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Virtualization</a:t>
            </a:r>
          </a:p>
        </p:txBody>
      </p:sp>
      <p:sp>
        <p:nvSpPr>
          <p:cNvPr id="12" name="TextBox 6"/>
          <p:cNvSpPr txBox="1">
            <a:spLocks noChangeArrowheads="1"/>
          </p:cNvSpPr>
          <p:nvPr/>
        </p:nvSpPr>
        <p:spPr bwMode="auto">
          <a:xfrm>
            <a:off x="2132919" y="722195"/>
            <a:ext cx="129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ts val="600"/>
              </a:spcAft>
              <a:buClrTx/>
              <a:buSzTx/>
              <a:buFontTx/>
              <a:buNone/>
              <a:tabLst/>
              <a:defRPr/>
            </a:pPr>
            <a:r>
              <a:rPr kumimoji="0" lang="en-US" sz="1200" b="0" i="0" u="none" strike="noStrike" kern="1200" cap="none" spc="0" normalizeH="0" baseline="0" noProof="0" dirty="0" smtClean="0">
                <a:ln>
                  <a:noFill/>
                </a:ln>
                <a:solidFill>
                  <a:srgbClr val="464653"/>
                </a:solidFill>
                <a:effectLst/>
                <a:uLnTx/>
                <a:uFillTx/>
                <a:latin typeface="Arial" panose="020B0604020202020204" pitchFamily="34" charset="0"/>
              </a:rPr>
              <a:t>Hyper-V</a:t>
            </a:r>
            <a:endParaRPr kumimoji="0" lang="en-US" sz="1200" b="0" i="0" u="none" strike="noStrike" kern="1200" cap="none" spc="0" normalizeH="0" baseline="0" noProof="0" dirty="0">
              <a:ln>
                <a:noFill/>
              </a:ln>
              <a:solidFill>
                <a:srgbClr val="464653"/>
              </a:solidFill>
              <a:effectLst/>
              <a:uLnTx/>
              <a:uFillTx/>
              <a:latin typeface="Arial" panose="020B0604020202020204" pitchFamily="34" charset="0"/>
            </a:endParaRPr>
          </a:p>
          <a:p>
            <a:pPr marL="0" marR="0" lvl="0" indent="0" algn="ctr" defTabSz="914400" rtl="0" eaLnBrk="1" fontAlgn="base" latinLnBrk="0" hangingPunct="1">
              <a:lnSpc>
                <a:spcPct val="100000"/>
              </a:lnSpc>
              <a:spcBef>
                <a:spcPct val="0"/>
              </a:spcBef>
              <a:spcAft>
                <a:spcPts val="600"/>
              </a:spcAft>
              <a:buClrTx/>
              <a:buSzTx/>
              <a:buFontTx/>
              <a:buNone/>
              <a:tabLst/>
              <a:defRPr/>
            </a:pPr>
            <a:r>
              <a:rPr kumimoji="0" lang="en-US" sz="1200" b="0" i="0" u="none" strike="noStrike" kern="1200" cap="none" spc="0" normalizeH="0" baseline="0" noProof="0" dirty="0">
                <a:ln>
                  <a:noFill/>
                </a:ln>
                <a:solidFill>
                  <a:srgbClr val="464653"/>
                </a:solidFill>
                <a:effectLst/>
                <a:uLnTx/>
                <a:uFillTx/>
                <a:latin typeface="Arial" panose="020B0604020202020204" pitchFamily="34" charset="0"/>
              </a:rPr>
              <a:t>Hyper-V Server</a:t>
            </a:r>
          </a:p>
          <a:p>
            <a:pPr marL="0" marR="0" lvl="0" indent="0" algn="ctr" defTabSz="914400" rtl="0" eaLnBrk="1" fontAlgn="base" latinLnBrk="0" hangingPunct="1">
              <a:lnSpc>
                <a:spcPct val="100000"/>
              </a:lnSpc>
              <a:spcBef>
                <a:spcPct val="0"/>
              </a:spcBef>
              <a:spcAft>
                <a:spcPts val="600"/>
              </a:spcAft>
              <a:buClrTx/>
              <a:buSzTx/>
              <a:buFontTx/>
              <a:buNone/>
              <a:tabLst/>
              <a:defRPr/>
            </a:pPr>
            <a:r>
              <a:rPr kumimoji="0" lang="en-US" sz="1200" b="0" i="0" u="none" strike="noStrike" kern="1200" cap="none" spc="0" normalizeH="0" baseline="0" noProof="0" dirty="0">
                <a:ln>
                  <a:noFill/>
                </a:ln>
                <a:solidFill>
                  <a:srgbClr val="464653"/>
                </a:solidFill>
                <a:effectLst/>
                <a:uLnTx/>
                <a:uFillTx/>
                <a:latin typeface="Arial" panose="020B0604020202020204" pitchFamily="34" charset="0"/>
              </a:rPr>
              <a:t>Virtual Server</a:t>
            </a:r>
          </a:p>
        </p:txBody>
      </p:sp>
      <p:sp>
        <p:nvSpPr>
          <p:cNvPr id="13" name="TextBox 7"/>
          <p:cNvSpPr txBox="1"/>
          <p:nvPr/>
        </p:nvSpPr>
        <p:spPr>
          <a:xfrm>
            <a:off x="314692" y="400706"/>
            <a:ext cx="1219200" cy="461963"/>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Presentation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Virtualization</a:t>
            </a:r>
          </a:p>
        </p:txBody>
      </p:sp>
      <p:sp>
        <p:nvSpPr>
          <p:cNvPr id="14" name="TextBox 8"/>
          <p:cNvSpPr txBox="1">
            <a:spLocks noChangeArrowheads="1"/>
          </p:cNvSpPr>
          <p:nvPr/>
        </p:nvSpPr>
        <p:spPr bwMode="auto">
          <a:xfrm>
            <a:off x="298449" y="880088"/>
            <a:ext cx="11922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464653"/>
                </a:solidFill>
                <a:effectLst/>
                <a:uLnTx/>
                <a:uFillTx/>
                <a:latin typeface="Arial" panose="020B0604020202020204" pitchFamily="34" charset="0"/>
              </a:rPr>
              <a:t>Remote Desktop Services</a:t>
            </a:r>
            <a:endParaRPr kumimoji="0" lang="en-US" sz="1200" b="0" i="0" u="none" strike="noStrike" kern="1200" cap="none" spc="0" normalizeH="0" baseline="0" noProof="0" dirty="0">
              <a:ln>
                <a:noFill/>
              </a:ln>
              <a:solidFill>
                <a:srgbClr val="464653"/>
              </a:solidFill>
              <a:effectLst/>
              <a:uLnTx/>
              <a:uFillTx/>
              <a:latin typeface="Arial" panose="020B0604020202020204" pitchFamily="34" charset="0"/>
            </a:endParaRPr>
          </a:p>
        </p:txBody>
      </p:sp>
      <p:sp>
        <p:nvSpPr>
          <p:cNvPr id="15" name="TextBox 9"/>
          <p:cNvSpPr txBox="1"/>
          <p:nvPr/>
        </p:nvSpPr>
        <p:spPr>
          <a:xfrm>
            <a:off x="609600" y="4289287"/>
            <a:ext cx="1219200" cy="461963"/>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Desktop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Virtualization</a:t>
            </a:r>
          </a:p>
        </p:txBody>
      </p:sp>
      <p:sp>
        <p:nvSpPr>
          <p:cNvPr id="16" name="TextBox 10"/>
          <p:cNvSpPr txBox="1">
            <a:spLocks noChangeArrowheads="1"/>
          </p:cNvSpPr>
          <p:nvPr/>
        </p:nvSpPr>
        <p:spPr bwMode="auto">
          <a:xfrm>
            <a:off x="636587" y="4817585"/>
            <a:ext cx="119221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ts val="600"/>
              </a:spcAft>
              <a:buClrTx/>
              <a:buSzTx/>
              <a:buFontTx/>
              <a:buNone/>
              <a:tabLst/>
              <a:defRPr/>
            </a:pPr>
            <a:r>
              <a:rPr kumimoji="0" lang="en-US" sz="1200" b="0" i="0" u="none" strike="noStrike" kern="1200" cap="none" spc="0" normalizeH="0" baseline="0" noProof="0" dirty="0">
                <a:ln>
                  <a:noFill/>
                </a:ln>
                <a:solidFill>
                  <a:srgbClr val="464653"/>
                </a:solidFill>
                <a:effectLst/>
                <a:uLnTx/>
                <a:uFillTx/>
                <a:latin typeface="Arial" panose="020B0604020202020204" pitchFamily="34" charset="0"/>
              </a:rPr>
              <a:t>Virtual PC and </a:t>
            </a:r>
            <a:r>
              <a:rPr kumimoji="0" lang="en-US" sz="1200" b="0" i="0" u="none" strike="noStrike" kern="1200" cap="none" spc="0" normalizeH="0" baseline="0" noProof="0" dirty="0" smtClean="0">
                <a:ln>
                  <a:noFill/>
                </a:ln>
                <a:solidFill>
                  <a:srgbClr val="464653"/>
                </a:solidFill>
                <a:effectLst/>
                <a:uLnTx/>
                <a:uFillTx/>
                <a:latin typeface="Arial" panose="020B0604020202020204" pitchFamily="34" charset="0"/>
              </a:rPr>
              <a:t>Hyper-V Client</a:t>
            </a:r>
            <a:endParaRPr kumimoji="0" lang="en-US" sz="1200" b="0" i="0" u="none" strike="noStrike" kern="1200" cap="none" spc="0" normalizeH="0" baseline="0" noProof="0" dirty="0">
              <a:ln>
                <a:noFill/>
              </a:ln>
              <a:solidFill>
                <a:srgbClr val="464653"/>
              </a:solidFill>
              <a:effectLst/>
              <a:uLnTx/>
              <a:uFillTx/>
              <a:latin typeface="Arial" panose="020B0604020202020204" pitchFamily="34" charset="0"/>
            </a:endParaRPr>
          </a:p>
          <a:p>
            <a:pPr marL="0" marR="0" lvl="0" indent="0" algn="ctr" defTabSz="914400" rtl="0" eaLnBrk="1" fontAlgn="base" latinLnBrk="0" hangingPunct="1">
              <a:lnSpc>
                <a:spcPct val="100000"/>
              </a:lnSpc>
              <a:spcBef>
                <a:spcPct val="0"/>
              </a:spcBef>
              <a:spcAft>
                <a:spcPts val="600"/>
              </a:spcAft>
              <a:buClrTx/>
              <a:buSzTx/>
              <a:buFontTx/>
              <a:buNone/>
              <a:tabLst/>
              <a:defRPr/>
            </a:pPr>
            <a:r>
              <a:rPr kumimoji="0" lang="en-US" sz="1200" b="0" i="0" u="none" strike="noStrike" kern="1200" cap="none" spc="0" normalizeH="0" baseline="0" noProof="0" dirty="0" smtClean="0">
                <a:ln>
                  <a:noFill/>
                </a:ln>
                <a:solidFill>
                  <a:srgbClr val="464653"/>
                </a:solidFill>
                <a:effectLst/>
                <a:uLnTx/>
                <a:uFillTx/>
                <a:latin typeface="Arial" panose="020B0604020202020204" pitchFamily="34" charset="0"/>
              </a:rPr>
              <a:t>Hyper-V VDI</a:t>
            </a:r>
            <a:endParaRPr kumimoji="0" lang="en-US" sz="1200" b="0" i="0" u="none" strike="noStrike" kern="1200" cap="none" spc="0" normalizeH="0" baseline="0" noProof="0" dirty="0">
              <a:ln>
                <a:noFill/>
              </a:ln>
              <a:solidFill>
                <a:srgbClr val="464653"/>
              </a:solidFill>
              <a:effectLst/>
              <a:uLnTx/>
              <a:uFillTx/>
              <a:latin typeface="Arial" panose="020B0604020202020204" pitchFamily="34" charset="0"/>
            </a:endParaRPr>
          </a:p>
        </p:txBody>
      </p:sp>
      <p:sp>
        <p:nvSpPr>
          <p:cNvPr id="17" name="TextBox 11"/>
          <p:cNvSpPr txBox="1"/>
          <p:nvPr/>
        </p:nvSpPr>
        <p:spPr>
          <a:xfrm>
            <a:off x="6977062" y="4378325"/>
            <a:ext cx="1219200" cy="461963"/>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Virtualization</a:t>
            </a:r>
          </a:p>
        </p:txBody>
      </p:sp>
      <p:sp>
        <p:nvSpPr>
          <p:cNvPr id="18" name="TextBox 12"/>
          <p:cNvSpPr txBox="1">
            <a:spLocks noChangeArrowheads="1"/>
          </p:cNvSpPr>
          <p:nvPr/>
        </p:nvSpPr>
        <p:spPr bwMode="auto">
          <a:xfrm>
            <a:off x="6977062" y="4800600"/>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ts val="600"/>
              </a:spcAft>
              <a:buClrTx/>
              <a:buSzTx/>
              <a:buFontTx/>
              <a:buNone/>
              <a:tabLst/>
              <a:defRPr/>
            </a:pPr>
            <a:r>
              <a:rPr kumimoji="0" lang="en-US" sz="1200" b="0" i="0" u="none" strike="noStrike" kern="1200" cap="none" spc="0" normalizeH="0" baseline="0" noProof="0" dirty="0" smtClean="0">
                <a:ln>
                  <a:noFill/>
                </a:ln>
                <a:solidFill>
                  <a:srgbClr val="464653"/>
                </a:solidFill>
                <a:effectLst/>
                <a:uLnTx/>
                <a:uFillTx/>
                <a:latin typeface="Arial" panose="020B0604020202020204" pitchFamily="34" charset="0"/>
              </a:rPr>
              <a:t>Storage Spaces</a:t>
            </a:r>
          </a:p>
        </p:txBody>
      </p:sp>
      <p:sp>
        <p:nvSpPr>
          <p:cNvPr id="19" name="TextBox 13"/>
          <p:cNvSpPr txBox="1"/>
          <p:nvPr/>
        </p:nvSpPr>
        <p:spPr>
          <a:xfrm>
            <a:off x="3962400" y="3031216"/>
            <a:ext cx="1219200" cy="461963"/>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FB8CD">
                    <a:lumMod val="75000"/>
                  </a:srgbClr>
                </a:solidFill>
                <a:effectLst/>
                <a:uLnTx/>
                <a:uFillTx/>
                <a:latin typeface="Gill Sans MT"/>
              </a:rPr>
              <a:t>Virtualization Management</a:t>
            </a:r>
          </a:p>
        </p:txBody>
      </p:sp>
      <p:sp>
        <p:nvSpPr>
          <p:cNvPr id="20" name="TextBox 14"/>
          <p:cNvSpPr txBox="1">
            <a:spLocks noChangeArrowheads="1"/>
          </p:cNvSpPr>
          <p:nvPr/>
        </p:nvSpPr>
        <p:spPr bwMode="auto">
          <a:xfrm>
            <a:off x="3962400" y="3541756"/>
            <a:ext cx="11922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ts val="600"/>
              </a:spcAft>
              <a:buClrTx/>
              <a:buSzTx/>
              <a:buFontTx/>
              <a:buNone/>
              <a:tabLst/>
              <a:defRPr/>
            </a:pPr>
            <a:r>
              <a:rPr kumimoji="0" lang="en-US" sz="1200" b="0" i="0" u="none" strike="noStrike" kern="1200" cap="none" spc="0" normalizeH="0" baseline="0" noProof="0" dirty="0">
                <a:ln>
                  <a:noFill/>
                </a:ln>
                <a:solidFill>
                  <a:srgbClr val="464653"/>
                </a:solidFill>
                <a:effectLst/>
                <a:uLnTx/>
                <a:uFillTx/>
                <a:latin typeface="Arial" panose="020B0604020202020204" pitchFamily="34" charset="0"/>
              </a:rPr>
              <a:t>System Center</a:t>
            </a:r>
          </a:p>
        </p:txBody>
      </p:sp>
      <p:sp>
        <p:nvSpPr>
          <p:cNvPr id="22" name="Title 1"/>
          <p:cNvSpPr txBox="1">
            <a:spLocks/>
          </p:cNvSpPr>
          <p:nvPr/>
        </p:nvSpPr>
        <p:spPr>
          <a:xfrm>
            <a:off x="1985962" y="-206512"/>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solidFill>
                  <a:schemeClr val="bg1"/>
                </a:solidFill>
              </a:rPr>
              <a:t>Virtualization Types</a:t>
            </a:r>
            <a:endParaRPr lang="en-US" dirty="0">
              <a:solidFill>
                <a:schemeClr val="bg1"/>
              </a:solidFill>
            </a:endParaRPr>
          </a:p>
        </p:txBody>
      </p:sp>
    </p:spTree>
    <p:extLst>
      <p:ext uri="{BB962C8B-B14F-4D97-AF65-F5344CB8AC3E}">
        <p14:creationId xmlns:p14="http://schemas.microsoft.com/office/powerpoint/2010/main" val="969614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57200" y="190500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Why virtualization is important?</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4048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532" y="152400"/>
            <a:ext cx="8254811" cy="430887"/>
          </a:xfrm>
        </p:spPr>
        <p:txBody>
          <a:bodyPr/>
          <a:lstStyle/>
          <a:p>
            <a:r>
              <a:rPr lang="en-US" dirty="0">
                <a:solidFill>
                  <a:schemeClr val="tx1"/>
                </a:solidFill>
              </a:rPr>
              <a:t>What problems do we have with classic environments?</a:t>
            </a:r>
            <a:endParaRPr lang="en-US" dirty="0"/>
          </a:p>
        </p:txBody>
      </p:sp>
      <p:sp>
        <p:nvSpPr>
          <p:cNvPr id="3" name="Rectangle 2"/>
          <p:cNvSpPr/>
          <p:nvPr/>
        </p:nvSpPr>
        <p:spPr>
          <a:xfrm>
            <a:off x="381000" y="1905000"/>
            <a:ext cx="7848600" cy="2601353"/>
          </a:xfrm>
          <a:prstGeom prst="rect">
            <a:avLst/>
          </a:prstGeom>
        </p:spPr>
        <p:txBody>
          <a:bodyPr wrap="square">
            <a:spAutoFit/>
          </a:bodyPr>
          <a:lstStyle/>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Data centers are at capacity </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Servers are under utilized</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Legacy hardware and systems </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Application compatibility issues</a:t>
            </a:r>
          </a:p>
        </p:txBody>
      </p:sp>
    </p:spTree>
    <p:extLst>
      <p:ext uri="{BB962C8B-B14F-4D97-AF65-F5344CB8AC3E}">
        <p14:creationId xmlns:p14="http://schemas.microsoft.com/office/powerpoint/2010/main" val="430381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How </a:t>
            </a:r>
            <a:r>
              <a:rPr lang="en-US" dirty="0" smtClean="0">
                <a:solidFill>
                  <a:schemeClr val="tx1"/>
                </a:solidFill>
              </a:rPr>
              <a:t>Virtualization </a:t>
            </a:r>
            <a:r>
              <a:rPr lang="en-US" dirty="0">
                <a:solidFill>
                  <a:schemeClr val="tx1"/>
                </a:solidFill>
              </a:rPr>
              <a:t>Will Help?</a:t>
            </a:r>
            <a:endParaRPr lang="en-US" dirty="0"/>
          </a:p>
        </p:txBody>
      </p:sp>
      <p:sp>
        <p:nvSpPr>
          <p:cNvPr id="3" name="Rectangle 2"/>
          <p:cNvSpPr/>
          <p:nvPr/>
        </p:nvSpPr>
        <p:spPr>
          <a:xfrm>
            <a:off x="262647" y="1763394"/>
            <a:ext cx="8492247" cy="3789371"/>
          </a:xfrm>
          <a:prstGeom prst="rect">
            <a:avLst/>
          </a:prstGeom>
        </p:spPr>
        <p:txBody>
          <a:bodyPr wrap="square">
            <a:spAutoFit/>
          </a:bodyPr>
          <a:lstStyle/>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Server consolidation</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Service or application isolation</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Simplified server deployment</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Increased service and application availability</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Multiple operating systems can run on one consistent platform</a:t>
            </a:r>
          </a:p>
        </p:txBody>
      </p:sp>
    </p:spTree>
    <p:extLst>
      <p:ext uri="{BB962C8B-B14F-4D97-AF65-F5344CB8AC3E}">
        <p14:creationId xmlns:p14="http://schemas.microsoft.com/office/powerpoint/2010/main" val="370711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a:t>
            </a:r>
            <a:endParaRPr lang="en-US" dirty="0"/>
          </a:p>
        </p:txBody>
      </p:sp>
      <p:sp>
        <p:nvSpPr>
          <p:cNvPr id="3" name="Rectangle 2"/>
          <p:cNvSpPr/>
          <p:nvPr/>
        </p:nvSpPr>
        <p:spPr>
          <a:xfrm>
            <a:off x="262647" y="1763395"/>
            <a:ext cx="8492247" cy="3481594"/>
          </a:xfrm>
          <a:prstGeom prst="rect">
            <a:avLst/>
          </a:prstGeom>
        </p:spPr>
        <p:txBody>
          <a:bodyPr wrap="square">
            <a:spAutoFit/>
          </a:bodyPr>
          <a:lstStyle/>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Some software solutions are not supported in virtual environment</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Some software solutions require special license in virtual environment</a:t>
            </a:r>
          </a:p>
          <a:p>
            <a:pPr marL="282575" indent="-282575" ea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altLang="ja-JP" sz="3200" b="1" dirty="0">
                <a:solidFill>
                  <a:srgbClr val="EBFFD2"/>
                </a:solidFill>
                <a:effectLst>
                  <a:outerShdw blurRad="38100" dist="38100" dir="2700000" algn="tl">
                    <a:srgbClr val="000000">
                      <a:alpha val="43137"/>
                    </a:srgbClr>
                  </a:outerShdw>
                </a:effectLst>
                <a:latin typeface="+mn-lt"/>
              </a:rPr>
              <a:t>Some software solutions comes with special </a:t>
            </a:r>
            <a:r>
              <a:rPr lang="en-US" sz="3200" b="1" dirty="0">
                <a:solidFill>
                  <a:srgbClr val="EBFFD2"/>
                </a:solidFill>
                <a:effectLst>
                  <a:outerShdw blurRad="38100" dist="38100" dir="2700000" algn="tl">
                    <a:srgbClr val="000000">
                      <a:alpha val="43137"/>
                    </a:srgbClr>
                  </a:outerShdw>
                </a:effectLst>
                <a:latin typeface="+mn-lt"/>
              </a:rPr>
              <a:t>virtualization use rights</a:t>
            </a:r>
          </a:p>
        </p:txBody>
      </p:sp>
    </p:spTree>
    <p:extLst>
      <p:ext uri="{BB962C8B-B14F-4D97-AF65-F5344CB8AC3E}">
        <p14:creationId xmlns:p14="http://schemas.microsoft.com/office/powerpoint/2010/main" val="216381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Hyper-V</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1667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TotalTime>
  <Words>1577</Words>
  <Application>Microsoft Office PowerPoint</Application>
  <PresentationFormat>On-screen Show (4:3)</PresentationFormat>
  <Paragraphs>288</Paragraphs>
  <Slides>34</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PMingLiU</vt:lpstr>
      <vt:lpstr>Arial</vt:lpstr>
      <vt:lpstr>Calibri</vt:lpstr>
      <vt:lpstr>Cambria</vt:lpstr>
      <vt:lpstr>Consolas</vt:lpstr>
      <vt:lpstr>Corbel</vt:lpstr>
      <vt:lpstr>Gill Sans MT</vt:lpstr>
      <vt:lpstr>HGｺﾞｼｯｸM</vt:lpstr>
      <vt:lpstr>Liberation Sans</vt:lpstr>
      <vt:lpstr>Segoe</vt:lpstr>
      <vt:lpstr>Segoe UI</vt:lpstr>
      <vt:lpstr>Times New Roman</vt:lpstr>
      <vt:lpstr>Wingdings 2</vt:lpstr>
      <vt:lpstr>Wingdings 3</vt:lpstr>
      <vt:lpstr>Telerik Academy</vt:lpstr>
      <vt:lpstr>Windows System Administration</vt:lpstr>
      <vt:lpstr>PowerPoint Presentation</vt:lpstr>
      <vt:lpstr>What is Virtualization?</vt:lpstr>
      <vt:lpstr>Virtualization Types</vt:lpstr>
      <vt:lpstr>PowerPoint Presentation</vt:lpstr>
      <vt:lpstr>What problems do we have with classic environments?</vt:lpstr>
      <vt:lpstr>How Virtualization Will Help?</vt:lpstr>
      <vt:lpstr>Licensing</vt:lpstr>
      <vt:lpstr>PowerPoint Presentation</vt:lpstr>
      <vt:lpstr>Hyper-V Role Overview</vt:lpstr>
      <vt:lpstr>Hyper-V Server Overview</vt:lpstr>
      <vt:lpstr>Hyper-V in Windows 8 </vt:lpstr>
      <vt:lpstr>Hyper-V Requirements</vt:lpstr>
      <vt:lpstr>Hardware assisted virtualization</vt:lpstr>
      <vt:lpstr>Hardware assisted virtualization</vt:lpstr>
      <vt:lpstr>PowerPoint Presentation</vt:lpstr>
      <vt:lpstr>Hyper-V Manager</vt:lpstr>
      <vt:lpstr>VM High Availability</vt:lpstr>
      <vt:lpstr>Live Migration </vt:lpstr>
      <vt:lpstr>Power Management</vt:lpstr>
      <vt:lpstr>Snapshots</vt:lpstr>
      <vt:lpstr>PowerPoint Presentation</vt:lpstr>
      <vt:lpstr>VMM Overview</vt:lpstr>
      <vt:lpstr>VMM Overview (cont.)</vt:lpstr>
      <vt:lpstr>VMM 2012 Architecture</vt:lpstr>
      <vt:lpstr>P2V</vt:lpstr>
      <vt:lpstr>PowerPoint Presentation</vt:lpstr>
      <vt:lpstr>Remote Desktop Services (RDS) Overview</vt:lpstr>
      <vt:lpstr>RemoteApp Overview</vt:lpstr>
      <vt:lpstr>Remote Desktop Session Host</vt:lpstr>
      <vt:lpstr>RDS Web Access</vt:lpstr>
      <vt:lpstr>Full RDS Architecture</vt:lpstr>
      <vt:lpstr>Virtualization</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Windows Directory Structure</dc:title>
  <dc:subject>Telerik Software Academy</dc:subject>
  <dc:creator>borislav.varadinov@hp.com</dc:creator>
  <cp:keywords>telerik software academy, free courses for developers</cp:keywords>
  <cp:lastModifiedBy>Borislav Varadinov</cp:lastModifiedBy>
  <cp:revision>492</cp:revision>
  <dcterms:created xsi:type="dcterms:W3CDTF">2007-12-08T16:03:35Z</dcterms:created>
  <dcterms:modified xsi:type="dcterms:W3CDTF">2014-03-09T18:21:15Z</dcterms:modified>
  <cp:category>Operating Systems; Windows; Server;</cp:category>
</cp:coreProperties>
</file>