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345" r:id="rId2"/>
    <p:sldId id="321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34" r:id="rId25"/>
    <p:sldId id="333" r:id="rId2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000"/>
    <a:srgbClr val="F5FFC2"/>
    <a:srgbClr val="9BCC00"/>
    <a:srgbClr val="F4FCD8"/>
    <a:srgbClr val="FFFFFF"/>
    <a:srgbClr val="E8FFC8"/>
    <a:srgbClr val="FAF7C8"/>
    <a:srgbClr val="FAF8C8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8646" autoAdjust="0"/>
  </p:normalViewPr>
  <p:slideViewPr>
    <p:cSldViewPr>
      <p:cViewPr varScale="1">
        <p:scale>
          <a:sx n="116" d="100"/>
          <a:sy n="116" d="100"/>
        </p:scale>
        <p:origin x="15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4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66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30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5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Windows</a:t>
            </a:r>
            <a:r>
              <a:rPr lang="bg-BG" sz="4800" dirty="0" smtClean="0"/>
              <a:t> </a:t>
            </a:r>
            <a:r>
              <a:rPr lang="en-US" sz="4800" dirty="0" smtClean="0"/>
              <a:t>Administration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Automating Windows Server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Borislav Varadinov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 rot="21145880">
            <a:off x="360590" y="1270200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 rot="21145880">
            <a:off x="436790" y="1555891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System Administrator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172" y="5391090"/>
            <a:ext cx="3838864" cy="461665"/>
          </a:xfrm>
        </p:spPr>
        <p:txBody>
          <a:bodyPr/>
          <a:lstStyle/>
          <a:p>
            <a:r>
              <a:rPr lang="en-US" sz="2400" dirty="0">
                <a:solidFill>
                  <a:srgbClr val="EBFFC2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bobi@itp.bg</a:t>
            </a:r>
          </a:p>
        </p:txBody>
      </p:sp>
    </p:spTree>
    <p:extLst>
      <p:ext uri="{BB962C8B-B14F-4D97-AF65-F5344CB8AC3E}">
        <p14:creationId xmlns:p14="http://schemas.microsoft.com/office/powerpoint/2010/main" val="18740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PowerShell today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508096" y="1779530"/>
            <a:ext cx="1613837" cy="153657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/>
              </a:rPr>
              <a:t>IIS</a:t>
            </a:r>
          </a:p>
        </p:txBody>
      </p:sp>
      <p:sp>
        <p:nvSpPr>
          <p:cNvPr id="19" name="Oval 18"/>
          <p:cNvSpPr/>
          <p:nvPr/>
        </p:nvSpPr>
        <p:spPr>
          <a:xfrm>
            <a:off x="2502079" y="3918101"/>
            <a:ext cx="1613837" cy="1536577"/>
          </a:xfrm>
          <a:prstGeom prst="ellipse">
            <a:avLst/>
          </a:prstGeom>
          <a:gradFill rotWithShape="1">
            <a:gsLst>
              <a:gs pos="0">
                <a:srgbClr val="B9B8BB">
                  <a:tint val="100000"/>
                  <a:shade val="100000"/>
                  <a:satMod val="130000"/>
                </a:srgbClr>
              </a:gs>
              <a:gs pos="100000">
                <a:srgbClr val="B9B8BB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/>
              </a:rPr>
              <a:t>Server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/>
              </a:rPr>
              <a:t>Manager</a:t>
            </a:r>
          </a:p>
        </p:txBody>
      </p:sp>
      <p:sp>
        <p:nvSpPr>
          <p:cNvPr id="20" name="Oval 19"/>
          <p:cNvSpPr/>
          <p:nvPr/>
        </p:nvSpPr>
        <p:spPr>
          <a:xfrm>
            <a:off x="2778275" y="1709940"/>
            <a:ext cx="1613837" cy="1536577"/>
          </a:xfrm>
          <a:prstGeom prst="ellipse">
            <a:avLst/>
          </a:prstGeom>
          <a:gradFill rotWithShape="1">
            <a:gsLst>
              <a:gs pos="0">
                <a:srgbClr val="F05332">
                  <a:tint val="100000"/>
                  <a:shade val="100000"/>
                  <a:satMod val="130000"/>
                </a:srgbClr>
              </a:gs>
              <a:gs pos="100000">
                <a:srgbClr val="F0533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/>
              </a:rPr>
              <a:t>Group Policy</a:t>
            </a:r>
          </a:p>
        </p:txBody>
      </p:sp>
      <p:sp>
        <p:nvSpPr>
          <p:cNvPr id="21" name="Oval 20"/>
          <p:cNvSpPr/>
          <p:nvPr/>
        </p:nvSpPr>
        <p:spPr>
          <a:xfrm>
            <a:off x="5598387" y="2326767"/>
            <a:ext cx="1613837" cy="153657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/>
              </a:rPr>
              <a:t>Failover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/>
              </a:rPr>
              <a:t>Cluster</a:t>
            </a:r>
          </a:p>
        </p:txBody>
      </p:sp>
      <p:sp>
        <p:nvSpPr>
          <p:cNvPr id="22" name="Oval 21"/>
          <p:cNvSpPr/>
          <p:nvPr/>
        </p:nvSpPr>
        <p:spPr>
          <a:xfrm>
            <a:off x="5075240" y="4538477"/>
            <a:ext cx="1613837" cy="1536577"/>
          </a:xfrm>
          <a:prstGeom prst="ellipse">
            <a:avLst/>
          </a:prstGeom>
          <a:solidFill>
            <a:srgbClr val="89DA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/>
              </a:rPr>
              <a:t>VMware</a:t>
            </a:r>
          </a:p>
        </p:txBody>
      </p:sp>
      <p:sp>
        <p:nvSpPr>
          <p:cNvPr id="23" name="Oval 22"/>
          <p:cNvSpPr/>
          <p:nvPr/>
        </p:nvSpPr>
        <p:spPr>
          <a:xfrm>
            <a:off x="1311547" y="3385697"/>
            <a:ext cx="1613837" cy="153657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/>
              </a:rPr>
              <a:t>Citrix</a:t>
            </a:r>
          </a:p>
        </p:txBody>
      </p:sp>
      <p:sp>
        <p:nvSpPr>
          <p:cNvPr id="24" name="Oval 23"/>
          <p:cNvSpPr/>
          <p:nvPr/>
        </p:nvSpPr>
        <p:spPr>
          <a:xfrm>
            <a:off x="2094593" y="2753884"/>
            <a:ext cx="1610189" cy="1472673"/>
          </a:xfrm>
          <a:prstGeom prst="ellipse">
            <a:avLst/>
          </a:prstGeom>
          <a:gradFill rotWithShape="1">
            <a:gsLst>
              <a:gs pos="0">
                <a:srgbClr val="822980">
                  <a:tint val="100000"/>
                  <a:shade val="100000"/>
                  <a:satMod val="130000"/>
                </a:srgbClr>
              </a:gs>
              <a:gs pos="100000">
                <a:srgbClr val="82298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/>
              </a:rPr>
              <a:t>Exchange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/>
              </a:rPr>
              <a:t>Server</a:t>
            </a:r>
          </a:p>
        </p:txBody>
      </p:sp>
      <p:sp>
        <p:nvSpPr>
          <p:cNvPr id="25" name="Oval 24"/>
          <p:cNvSpPr/>
          <p:nvPr/>
        </p:nvSpPr>
        <p:spPr>
          <a:xfrm>
            <a:off x="4115916" y="1349406"/>
            <a:ext cx="1990820" cy="1724349"/>
          </a:xfrm>
          <a:prstGeom prst="ellipse">
            <a:avLst/>
          </a:prstGeom>
          <a:gradFill rotWithShape="1">
            <a:gsLst>
              <a:gs pos="0">
                <a:srgbClr val="E5E8E8">
                  <a:tint val="50000"/>
                  <a:satMod val="300000"/>
                </a:srgbClr>
              </a:gs>
              <a:gs pos="35000">
                <a:srgbClr val="E5E8E8">
                  <a:tint val="37000"/>
                  <a:satMod val="300000"/>
                </a:srgbClr>
              </a:gs>
              <a:gs pos="100000">
                <a:srgbClr val="E5E8E8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5E8E8">
                <a:lumMod val="1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P Simplified"/>
              </a:rPr>
              <a:t>Active Directory</a:t>
            </a:r>
          </a:p>
        </p:txBody>
      </p:sp>
      <p:sp>
        <p:nvSpPr>
          <p:cNvPr id="26" name="Oval 25"/>
          <p:cNvSpPr/>
          <p:nvPr/>
        </p:nvSpPr>
        <p:spPr>
          <a:xfrm>
            <a:off x="5160292" y="3416023"/>
            <a:ext cx="1613837" cy="1536577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/>
              </a:rPr>
              <a:t>SQL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/>
              </a:rPr>
              <a:t>Server</a:t>
            </a:r>
          </a:p>
        </p:txBody>
      </p:sp>
      <p:sp>
        <p:nvSpPr>
          <p:cNvPr id="27" name="Oval 26"/>
          <p:cNvSpPr/>
          <p:nvPr/>
        </p:nvSpPr>
        <p:spPr>
          <a:xfrm>
            <a:off x="3865799" y="4341347"/>
            <a:ext cx="1613837" cy="1536577"/>
          </a:xfrm>
          <a:prstGeom prst="ellipse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/>
              </a:rPr>
              <a:t>System Center</a:t>
            </a:r>
          </a:p>
        </p:txBody>
      </p:sp>
      <p:sp>
        <p:nvSpPr>
          <p:cNvPr id="28" name="Oval 27"/>
          <p:cNvSpPr/>
          <p:nvPr/>
        </p:nvSpPr>
        <p:spPr>
          <a:xfrm>
            <a:off x="3352800" y="2590800"/>
            <a:ext cx="2494429" cy="2144806"/>
          </a:xfrm>
          <a:prstGeom prst="ellipse">
            <a:avLst/>
          </a:prstGeom>
          <a:solidFill>
            <a:srgbClr val="0096D6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/>
              </a:rPr>
              <a:t>PowerShell</a:t>
            </a:r>
          </a:p>
        </p:txBody>
      </p:sp>
      <p:sp>
        <p:nvSpPr>
          <p:cNvPr id="29" name="Oval 28"/>
          <p:cNvSpPr/>
          <p:nvPr/>
        </p:nvSpPr>
        <p:spPr>
          <a:xfrm>
            <a:off x="5729753" y="1123015"/>
            <a:ext cx="1613837" cy="1536577"/>
          </a:xfrm>
          <a:prstGeom prst="ellipse">
            <a:avLst/>
          </a:prstGeom>
          <a:solidFill>
            <a:srgbClr val="89DA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/>
              </a:rPr>
              <a:t>Zimbra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P Simplified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389955" y="3128165"/>
            <a:ext cx="1610189" cy="1472673"/>
          </a:xfrm>
          <a:prstGeom prst="ellipse">
            <a:avLst/>
          </a:prstGeom>
          <a:gradFill rotWithShape="1">
            <a:gsLst>
              <a:gs pos="0">
                <a:srgbClr val="822980">
                  <a:tint val="100000"/>
                  <a:shade val="100000"/>
                  <a:satMod val="130000"/>
                </a:srgbClr>
              </a:gs>
              <a:gs pos="100000">
                <a:srgbClr val="82298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/>
              </a:rPr>
              <a:t>Best Practice Analyzer</a:t>
            </a:r>
          </a:p>
        </p:txBody>
      </p:sp>
    </p:spTree>
    <p:extLst>
      <p:ext uri="{BB962C8B-B14F-4D97-AF65-F5344CB8AC3E}">
        <p14:creationId xmlns:p14="http://schemas.microsoft.com/office/powerpoint/2010/main" val="71625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Installed by default in all Windows Server 2008 R2 and Server 2012 Editions </a:t>
            </a:r>
          </a:p>
          <a:p>
            <a:r>
              <a:rPr lang="en-US" dirty="0"/>
              <a:t>Installed by default in all Windows 7 and 8 Editions </a:t>
            </a:r>
          </a:p>
          <a:p>
            <a:r>
              <a:rPr lang="en-US" dirty="0"/>
              <a:t>Available as a Feature in Windows 2008 and Windows Vista</a:t>
            </a:r>
          </a:p>
          <a:p>
            <a:r>
              <a:rPr lang="en-US" dirty="0"/>
              <a:t>Available as extra download package for Windows Server 2003 and Windows XP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5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PowerShell shell?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57" y="3411549"/>
            <a:ext cx="4028859" cy="145806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95" y="2164774"/>
            <a:ext cx="4128255" cy="15289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81355"/>
            <a:ext cx="2570390" cy="2175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83" y="3857868"/>
            <a:ext cx="3381278" cy="13744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scene3d>
            <a:camera prst="perspectiveLeft"/>
            <a:lightRig rig="threePt" dir="t"/>
          </a:scene3d>
        </p:spPr>
      </p:pic>
      <p:sp>
        <p:nvSpPr>
          <p:cNvPr id="19" name="Notched Right Arrow 18"/>
          <p:cNvSpPr/>
          <p:nvPr/>
        </p:nvSpPr>
        <p:spPr>
          <a:xfrm rot="5400000">
            <a:off x="3769662" y="3471173"/>
            <a:ext cx="962526" cy="445168"/>
          </a:xfrm>
          <a:prstGeom prst="notchedRightArrow">
            <a:avLst/>
          </a:prstGeom>
          <a:solidFill>
            <a:srgbClr val="0096D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65975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Console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0" y="1143000"/>
            <a:ext cx="825508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1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ISE (Integrated Shell Environment)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828800" y="1903676"/>
            <a:ext cx="5506901" cy="4419600"/>
            <a:chOff x="1233529" y="836196"/>
            <a:chExt cx="5696953" cy="4055876"/>
          </a:xfrm>
        </p:grpSpPr>
        <p:pic>
          <p:nvPicPr>
            <p:cNvPr id="27" name="Picture 26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529" y="836196"/>
              <a:ext cx="5696953" cy="4055876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632560" y="1570351"/>
              <a:ext cx="3069800" cy="382850"/>
            </a:xfrm>
            <a:prstGeom prst="rect">
              <a:avLst/>
            </a:prstGeom>
            <a:gradFill rotWithShape="1">
              <a:gsLst>
                <a:gs pos="0">
                  <a:srgbClr val="0096D6">
                    <a:tint val="50000"/>
                    <a:satMod val="300000"/>
                  </a:srgbClr>
                </a:gs>
                <a:gs pos="35000">
                  <a:srgbClr val="0096D6">
                    <a:tint val="37000"/>
                    <a:satMod val="300000"/>
                  </a:srgbClr>
                </a:gs>
                <a:gs pos="100000">
                  <a:srgbClr val="0096D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96D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4302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P Simplified" pitchFamily="34" charset="0"/>
                  <a:cs typeface="HP Simplified" pitchFamily="34" charset="0"/>
                </a:rPr>
                <a:t>Script pane/Editor pane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32560" y="2975674"/>
              <a:ext cx="3069800" cy="382850"/>
            </a:xfrm>
            <a:prstGeom prst="rect">
              <a:avLst/>
            </a:prstGeom>
            <a:gradFill rotWithShape="1">
              <a:gsLst>
                <a:gs pos="0">
                  <a:srgbClr val="0096D6">
                    <a:tint val="50000"/>
                    <a:satMod val="300000"/>
                  </a:srgbClr>
                </a:gs>
                <a:gs pos="35000">
                  <a:srgbClr val="0096D6">
                    <a:tint val="37000"/>
                    <a:satMod val="300000"/>
                  </a:srgbClr>
                </a:gs>
                <a:gs pos="100000">
                  <a:srgbClr val="0096D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96D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4302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P Simplified" pitchFamily="34" charset="0"/>
                  <a:cs typeface="HP Simplified" pitchFamily="34" charset="0"/>
                </a:rPr>
                <a:t>Out Pane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32560" y="4319107"/>
              <a:ext cx="3069800" cy="382850"/>
            </a:xfrm>
            <a:prstGeom prst="rect">
              <a:avLst/>
            </a:prstGeom>
            <a:gradFill rotWithShape="1">
              <a:gsLst>
                <a:gs pos="0">
                  <a:srgbClr val="0096D6">
                    <a:tint val="50000"/>
                    <a:satMod val="300000"/>
                  </a:srgbClr>
                </a:gs>
                <a:gs pos="35000">
                  <a:srgbClr val="0096D6">
                    <a:tint val="37000"/>
                    <a:satMod val="300000"/>
                  </a:srgbClr>
                </a:gs>
                <a:gs pos="100000">
                  <a:srgbClr val="0096D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96D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4302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P Simplified" pitchFamily="34" charset="0"/>
                  <a:cs typeface="HP Simplified" pitchFamily="34" charset="0"/>
                </a:rPr>
                <a:t>Command Pane</a:t>
              </a:r>
            </a:p>
          </p:txBody>
        </p:sp>
      </p:grpSp>
      <p:sp>
        <p:nvSpPr>
          <p:cNvPr id="31" name="Oval Callout 30"/>
          <p:cNvSpPr/>
          <p:nvPr/>
        </p:nvSpPr>
        <p:spPr>
          <a:xfrm>
            <a:off x="3127962" y="871096"/>
            <a:ext cx="1444038" cy="1075884"/>
          </a:xfrm>
          <a:prstGeom prst="wedgeEllipseCallout">
            <a:avLst>
              <a:gd name="adj1" fmla="val -43138"/>
              <a:gd name="adj2" fmla="val 71573"/>
            </a:avLst>
          </a:prstGeom>
          <a:solidFill>
            <a:srgbClr val="0096D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/>
              </a:rPr>
              <a:t>Run Selection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1371600" y="856547"/>
            <a:ext cx="1444038" cy="1075884"/>
          </a:xfrm>
          <a:prstGeom prst="wedgeEllipseCallout">
            <a:avLst>
              <a:gd name="adj1" fmla="val 63266"/>
              <a:gd name="adj2" fmla="val 74604"/>
            </a:avLst>
          </a:prstGeom>
          <a:solidFill>
            <a:srgbClr val="0096D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/>
              </a:rPr>
              <a:t>Run Script</a:t>
            </a:r>
          </a:p>
        </p:txBody>
      </p:sp>
    </p:spTree>
    <p:extLst>
      <p:ext uri="{BB962C8B-B14F-4D97-AF65-F5344CB8AC3E}">
        <p14:creationId xmlns:p14="http://schemas.microsoft.com/office/powerpoint/2010/main" val="19646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</a:t>
            </a:r>
            <a:r>
              <a:rPr lang="en-US" dirty="0" err="1"/>
              <a:t>Cmdlets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1061552"/>
            <a:ext cx="8305800" cy="17526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PowerShell, administrative tasks are generally performed by </a:t>
            </a:r>
            <a:r>
              <a:rPr lang="en-US" sz="2400" b="1" dirty="0" err="1">
                <a:solidFill>
                  <a:srgbClr val="9ED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Cmdlets</a:t>
            </a:r>
            <a:endParaRPr lang="en-US" sz="24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3048000"/>
            <a:ext cx="8686800" cy="3657600"/>
          </a:xfrm>
        </p:spPr>
        <p:txBody>
          <a:bodyPr/>
          <a:lstStyle/>
          <a:p>
            <a:r>
              <a:rPr lang="en-US" dirty="0"/>
              <a:t>Pronounced </a:t>
            </a:r>
            <a:r>
              <a:rPr lang="en-US" dirty="0" smtClean="0">
                <a:solidFill>
                  <a:srgbClr val="9ED000"/>
                </a:solidFill>
              </a:rPr>
              <a:t>command-lets</a:t>
            </a:r>
          </a:p>
          <a:p>
            <a:r>
              <a:rPr lang="en-US" dirty="0" smtClean="0"/>
              <a:t>Based on .NET Framework and its </a:t>
            </a:r>
            <a:r>
              <a:rPr lang="en-US" dirty="0" smtClean="0">
                <a:solidFill>
                  <a:srgbClr val="9ED000"/>
                </a:solidFill>
              </a:rPr>
              <a:t>object model</a:t>
            </a:r>
          </a:p>
          <a:p>
            <a:r>
              <a:rPr lang="en-US" dirty="0" smtClean="0"/>
              <a:t>You </a:t>
            </a:r>
            <a:r>
              <a:rPr lang="en-US" dirty="0"/>
              <a:t>can use the magic button </a:t>
            </a:r>
            <a:r>
              <a:rPr lang="en-US" dirty="0">
                <a:solidFill>
                  <a:srgbClr val="9ED000"/>
                </a:solidFill>
              </a:rPr>
              <a:t>&lt;TAB&gt; </a:t>
            </a:r>
            <a:r>
              <a:rPr lang="en-US" dirty="0"/>
              <a:t>for expansion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5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</a:t>
            </a:r>
            <a:r>
              <a:rPr lang="en-US" dirty="0" err="1"/>
              <a:t>Cmdlets</a:t>
            </a:r>
            <a:r>
              <a:rPr lang="en-US" dirty="0"/>
              <a:t>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1061552"/>
            <a:ext cx="8305800" cy="17526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Cmdlets</a:t>
            </a: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 a special naming pattern called </a:t>
            </a:r>
            <a:r>
              <a:rPr lang="en-US" sz="2400" b="1" i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verb-noun</a:t>
            </a:r>
            <a:endParaRPr lang="en-US" sz="2400" b="1" i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500" y="2895600"/>
            <a:ext cx="8686800" cy="3657600"/>
          </a:xfrm>
        </p:spPr>
        <p:txBody>
          <a:bodyPr/>
          <a:lstStyle/>
          <a:p>
            <a:r>
              <a:rPr lang="en-US" sz="2400" dirty="0"/>
              <a:t>Verb-Noun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Get-Service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Stop-Service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Restart-Service</a:t>
            </a:r>
          </a:p>
          <a:p>
            <a:r>
              <a:rPr lang="en-US" sz="2400" dirty="0"/>
              <a:t>Get-Verb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Remove or Delete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Find or Locate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564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best friends in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Get-Command</a:t>
            </a:r>
          </a:p>
          <a:p>
            <a:r>
              <a:rPr lang="en-US" dirty="0"/>
              <a:t>Get-Help</a:t>
            </a:r>
          </a:p>
          <a:p>
            <a:r>
              <a:rPr lang="en-US" dirty="0" smtClean="0"/>
              <a:t>Get-Member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1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Cmdlet</a:t>
            </a:r>
            <a:r>
              <a:rPr lang="en-US" dirty="0" smtClean="0"/>
              <a:t> Alias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55801"/>
              </p:ext>
            </p:extLst>
          </p:nvPr>
        </p:nvGraphicFramePr>
        <p:xfrm>
          <a:off x="838200" y="1828800"/>
          <a:ext cx="7561613" cy="3352800"/>
        </p:xfrm>
        <a:graphic>
          <a:graphicData uri="http://schemas.openxmlformats.org/drawingml/2006/table">
            <a:tbl>
              <a:tblPr firstRow="1" bandRow="1"/>
              <a:tblGrid>
                <a:gridCol w="2594672"/>
                <a:gridCol w="4966941"/>
              </a:tblGrid>
              <a:tr h="324469">
                <a:tc>
                  <a:txBody>
                    <a:bodyPr/>
                    <a:lstStyle>
                      <a:lvl1pPr marL="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err="1" smtClean="0">
                          <a:solidFill>
                            <a:schemeClr val="bg2"/>
                          </a:solidFill>
                        </a:rPr>
                        <a:t>Cmdlet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/>
                    </a:solidFill>
                  </a:tcPr>
                </a:tc>
              </a:tr>
              <a:tr h="324469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Dir , </a:t>
                      </a:r>
                      <a:r>
                        <a:rPr lang="en-US" sz="1600" dirty="0" err="1" smtClean="0"/>
                        <a:t>ls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Get-</a:t>
                      </a:r>
                      <a:r>
                        <a:rPr lang="en-US" sz="1600" dirty="0" err="1" smtClean="0"/>
                        <a:t>ChildItem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40000"/>
                      </a:srgbClr>
                    </a:solidFill>
                  </a:tcPr>
                </a:tc>
              </a:tr>
              <a:tr h="324469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err="1" smtClean="0"/>
                        <a:t>Cd</a:t>
                      </a:r>
                      <a:r>
                        <a:rPr lang="en-US" sz="1600" dirty="0" smtClean="0"/>
                        <a:t>  , </a:t>
                      </a:r>
                      <a:r>
                        <a:rPr lang="en-US" sz="1600" dirty="0" err="1" smtClean="0"/>
                        <a:t>md</a:t>
                      </a:r>
                      <a:r>
                        <a:rPr lang="en-US" sz="1600" dirty="0" smtClean="0"/>
                        <a:t> , rd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Set-Location</a:t>
                      </a:r>
                      <a:r>
                        <a:rPr lang="en-US" sz="1600" baseline="0" dirty="0" smtClean="0"/>
                        <a:t>, New-Item, Remove-Item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20000"/>
                      </a:srgbClr>
                    </a:solidFill>
                  </a:tcPr>
                </a:tc>
              </a:tr>
              <a:tr h="324469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Ft – fl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Format-Table</a:t>
                      </a:r>
                      <a:r>
                        <a:rPr lang="en-US" sz="1600" baseline="0" dirty="0" smtClean="0"/>
                        <a:t> , Format-List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40000"/>
                      </a:srgbClr>
                    </a:solidFill>
                  </a:tcPr>
                </a:tc>
              </a:tr>
              <a:tr h="324469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Where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Where-object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20000"/>
                      </a:srgbClr>
                    </a:solidFill>
                  </a:tcPr>
                </a:tc>
              </a:tr>
              <a:tr h="324469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err="1" smtClean="0"/>
                        <a:t>Foreach</a:t>
                      </a:r>
                      <a:r>
                        <a:rPr lang="en-US" sz="1600" dirty="0" smtClean="0"/>
                        <a:t>, %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err="1" smtClean="0"/>
                        <a:t>Foreach</a:t>
                      </a:r>
                      <a:r>
                        <a:rPr lang="en-US" sz="1600" dirty="0" smtClean="0"/>
                        <a:t>-object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40000"/>
                      </a:srgbClr>
                    </a:solidFill>
                  </a:tcPr>
                </a:tc>
              </a:tr>
              <a:tr h="324469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Gal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Get-alias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20000"/>
                      </a:srgbClr>
                    </a:solidFill>
                  </a:tcPr>
                </a:tc>
              </a:tr>
              <a:tr h="324469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err="1" smtClean="0"/>
                        <a:t>Gm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Get-Member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40000"/>
                      </a:srgbClr>
                    </a:solidFill>
                  </a:tcPr>
                </a:tc>
              </a:tr>
              <a:tr h="324469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err="1" smtClean="0"/>
                        <a:t>Gwmi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Get-</a:t>
                      </a:r>
                      <a:r>
                        <a:rPr lang="en-US" sz="1600" dirty="0" err="1" smtClean="0"/>
                        <a:t>WMIObject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20000"/>
                      </a:srgbClr>
                    </a:solidFill>
                  </a:tcPr>
                </a:tc>
              </a:tr>
              <a:tr h="324469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….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8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124200"/>
            <a:ext cx="8686800" cy="3581400"/>
          </a:xfrm>
        </p:spPr>
        <p:txBody>
          <a:bodyPr/>
          <a:lstStyle/>
          <a:p>
            <a:r>
              <a:rPr lang="en-US" sz="2400" dirty="0"/>
              <a:t>Similar to Unix/Linux based </a:t>
            </a:r>
            <a:r>
              <a:rPr lang="en-US" sz="2400" dirty="0" smtClean="0"/>
              <a:t>shells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Differs </a:t>
            </a:r>
            <a:r>
              <a:rPr lang="en-US" sz="2400" dirty="0"/>
              <a:t>from Unix/Linux based shells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Everything (almost) in PowerShell is Object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 err="1"/>
              <a:t>Cmdlets</a:t>
            </a:r>
            <a:r>
              <a:rPr lang="en-US" sz="2000" dirty="0"/>
              <a:t> can pass data to each other as structured objects rather than a loose collection of text.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1061552"/>
            <a:ext cx="8305800" cy="17526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dirty="0">
                <a:solidFill>
                  <a:srgbClr val="9ED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</a:t>
            </a: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enables the output of one </a:t>
            </a:r>
            <a:r>
              <a:rPr lang="en-US" sz="2400" b="1" dirty="0" err="1">
                <a:solidFill>
                  <a:srgbClr val="9ED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cmdlet</a:t>
            </a:r>
            <a:r>
              <a:rPr lang="en-US" sz="2400" b="1" dirty="0">
                <a:solidFill>
                  <a:srgbClr val="9ED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piped as input to another </a:t>
            </a:r>
            <a:r>
              <a:rPr lang="en-US" sz="2400" b="1" dirty="0" err="1" smtClean="0">
                <a:solidFill>
                  <a:srgbClr val="9ED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cmdlet</a:t>
            </a:r>
            <a:r>
              <a:rPr lang="en-US" sz="2400" b="1" dirty="0" smtClean="0">
                <a:solidFill>
                  <a:srgbClr val="9ED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4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57200" y="3657600"/>
            <a:ext cx="4876800" cy="868517"/>
            <a:chOff x="956345" y="3167543"/>
            <a:chExt cx="5041783" cy="699783"/>
          </a:xfrm>
        </p:grpSpPr>
        <p:sp>
          <p:nvSpPr>
            <p:cNvPr id="13" name="Rectangle 12"/>
            <p:cNvSpPr/>
            <p:nvPr/>
          </p:nvSpPr>
          <p:spPr>
            <a:xfrm>
              <a:off x="956345" y="3369945"/>
              <a:ext cx="5041783" cy="497381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solidFill>
                <a:srgbClr val="0096D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PS C:\&gt; Get-Content C:\Temp\Phones.txt | select-string 0896</a:t>
              </a:r>
            </a:p>
            <a:p>
              <a:pPr marL="0" marR="0" lvl="0" indent="0" defTabSz="457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0896 77 80 36 – Borislav Varadinov</a:t>
              </a:r>
            </a:p>
            <a:p>
              <a:pPr marL="0" marR="0" lvl="0" indent="0" defTabSz="457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PS C:\&gt;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56345" y="3171039"/>
              <a:ext cx="5041783" cy="198907"/>
            </a:xfrm>
            <a:prstGeom prst="rect">
              <a:avLst/>
            </a:prstGeom>
            <a:solidFill>
              <a:srgbClr val="0096D6"/>
            </a:solidFill>
            <a:ln w="25400" cap="flat" cmpd="sng" algn="ctr">
              <a:solidFill>
                <a:srgbClr val="0096D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P Simplified"/>
                </a:rPr>
                <a:t>Windows PowerShell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22163" y="3167543"/>
              <a:ext cx="360726" cy="202402"/>
            </a:xfrm>
            <a:prstGeom prst="rect">
              <a:avLst/>
            </a:prstGeom>
            <a:solidFill>
              <a:srgbClr val="F26E5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63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lvl="0"/>
            <a:r>
              <a:rPr lang="en-US" dirty="0"/>
              <a:t>What is PowerShell</a:t>
            </a:r>
            <a:r>
              <a:rPr lang="en-US" dirty="0" smtClean="0"/>
              <a:t>?</a:t>
            </a:r>
          </a:p>
          <a:p>
            <a:pPr lvl="0"/>
            <a:r>
              <a:rPr lang="en-US" dirty="0"/>
              <a:t>Shell vs </a:t>
            </a:r>
            <a:r>
              <a:rPr lang="en-US" dirty="0"/>
              <a:t>Scripting</a:t>
            </a:r>
          </a:p>
          <a:p>
            <a:pPr lvl="0"/>
            <a:r>
              <a:rPr lang="en-US" dirty="0"/>
              <a:t>History of </a:t>
            </a:r>
            <a:r>
              <a:rPr lang="en-US" dirty="0"/>
              <a:t>PowerShell</a:t>
            </a:r>
          </a:p>
          <a:p>
            <a:pPr lvl="0"/>
            <a:r>
              <a:rPr lang="en-GB" dirty="0"/>
              <a:t>PowerShell </a:t>
            </a:r>
            <a:r>
              <a:rPr lang="en-GB" dirty="0" smtClean="0"/>
              <a:t>Versions</a:t>
            </a:r>
          </a:p>
          <a:p>
            <a:pPr lvl="0"/>
            <a:r>
              <a:rPr lang="en-US" dirty="0"/>
              <a:t>PowerShell </a:t>
            </a:r>
            <a:r>
              <a:rPr lang="en-US" dirty="0" smtClean="0"/>
              <a:t>Today</a:t>
            </a:r>
          </a:p>
          <a:p>
            <a:pPr lvl="0"/>
            <a:r>
              <a:rPr lang="en-US" dirty="0" smtClean="0"/>
              <a:t>Pipeline</a:t>
            </a:r>
          </a:p>
          <a:p>
            <a:pPr lvl="0"/>
            <a:r>
              <a:rPr lang="en-US" dirty="0"/>
              <a:t>PowerShell Modules and </a:t>
            </a:r>
            <a:r>
              <a:rPr lang="en-US" dirty="0" smtClean="0"/>
              <a:t>Snap-ins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books, read, school, stud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523999"/>
            <a:ext cx="1828800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PSProviders</a:t>
            </a:r>
            <a:r>
              <a:rPr lang="en-US" dirty="0"/>
              <a:t> and Get-</a:t>
            </a:r>
            <a:r>
              <a:rPr lang="en-US" dirty="0" err="1"/>
              <a:t>PSDrive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Exposes system data as file system drive</a:t>
            </a:r>
          </a:p>
          <a:p>
            <a:r>
              <a:rPr lang="en-US" dirty="0"/>
              <a:t>Administrator navigates through system data using standard  file system commands : cd – </a:t>
            </a:r>
            <a:r>
              <a:rPr lang="en-US" dirty="0" err="1"/>
              <a:t>ls</a:t>
            </a:r>
            <a:r>
              <a:rPr lang="en-US" dirty="0"/>
              <a:t> – </a:t>
            </a:r>
            <a:r>
              <a:rPr lang="en-US" dirty="0" err="1"/>
              <a:t>dir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13272"/>
              </p:ext>
            </p:extLst>
          </p:nvPr>
        </p:nvGraphicFramePr>
        <p:xfrm>
          <a:off x="533400" y="3733800"/>
          <a:ext cx="6885709" cy="2346960"/>
        </p:xfrm>
        <a:graphic>
          <a:graphicData uri="http://schemas.openxmlformats.org/drawingml/2006/table">
            <a:tbl>
              <a:tblPr firstRow="1" bandRow="1"/>
              <a:tblGrid>
                <a:gridCol w="1994925"/>
                <a:gridCol w="4890784"/>
              </a:tblGrid>
              <a:tr h="151410">
                <a:tc>
                  <a:txBody>
                    <a:bodyPr/>
                    <a:lstStyle>
                      <a:lvl1pPr marL="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PSDrive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Usage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/>
                    </a:solidFill>
                  </a:tcPr>
                </a:tc>
              </a:tr>
              <a:tr h="243868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Alias: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List of </a:t>
                      </a:r>
                      <a:r>
                        <a:rPr lang="en-US" sz="1600" dirty="0" err="1" smtClean="0"/>
                        <a:t>PowerShell</a:t>
                      </a:r>
                      <a:r>
                        <a:rPr lang="en-US" sz="1600" dirty="0" smtClean="0"/>
                        <a:t> aliases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40000"/>
                      </a:srgbClr>
                    </a:solidFill>
                  </a:tcPr>
                </a:tc>
              </a:tr>
              <a:tr h="243868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Function: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All</a:t>
                      </a:r>
                      <a:r>
                        <a:rPr lang="en-US" sz="1600" baseline="0" dirty="0" smtClean="0"/>
                        <a:t> available functions for the current session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20000"/>
                      </a:srgbClr>
                    </a:solidFill>
                  </a:tcPr>
                </a:tc>
              </a:tr>
              <a:tr h="243868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Cert: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Access to the certificates store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40000"/>
                      </a:srgbClr>
                    </a:solidFill>
                  </a:tcPr>
                </a:tc>
              </a:tr>
              <a:tr h="243868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err="1" smtClean="0"/>
                        <a:t>Env</a:t>
                      </a:r>
                      <a:r>
                        <a:rPr lang="en-US" sz="1600" dirty="0" smtClean="0"/>
                        <a:t>: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List</a:t>
                      </a:r>
                      <a:r>
                        <a:rPr lang="en-US" sz="1600" baseline="0" dirty="0" smtClean="0"/>
                        <a:t> of system/user environment variables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20000"/>
                      </a:srgbClr>
                    </a:solidFill>
                  </a:tcPr>
                </a:tc>
              </a:tr>
              <a:tr h="243868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Variable: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List of declared</a:t>
                      </a:r>
                      <a:r>
                        <a:rPr lang="en-US" sz="1600" baseline="0" dirty="0" smtClean="0"/>
                        <a:t> variables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40000"/>
                      </a:srgbClr>
                    </a:solidFill>
                  </a:tcPr>
                </a:tc>
              </a:tr>
              <a:tr h="243868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HKCU: HKLM: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Access to registry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7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7162800" cy="5791200"/>
          </a:xfrm>
        </p:spPr>
        <p:txBody>
          <a:bodyPr/>
          <a:lstStyle/>
          <a:p>
            <a:r>
              <a:rPr lang="en-US" sz="2400" dirty="0"/>
              <a:t>Write-Host</a:t>
            </a:r>
          </a:p>
          <a:p>
            <a:pPr lvl="1"/>
            <a:r>
              <a:rPr lang="en-US" sz="2400" dirty="0"/>
              <a:t>Write-Host “Hello World” –</a:t>
            </a:r>
            <a:r>
              <a:rPr lang="en-US" sz="2400" dirty="0" err="1"/>
              <a:t>ForegroundColor</a:t>
            </a:r>
            <a:r>
              <a:rPr lang="en-US" sz="2400" dirty="0"/>
              <a:t> Green</a:t>
            </a:r>
          </a:p>
          <a:p>
            <a:pPr lvl="1"/>
            <a:r>
              <a:rPr lang="en-US" sz="2400" dirty="0"/>
              <a:t>Write-Host “Hello World” –</a:t>
            </a:r>
            <a:r>
              <a:rPr lang="en-US" sz="2400" dirty="0" err="1"/>
              <a:t>BackgroundColor</a:t>
            </a:r>
            <a:r>
              <a:rPr lang="en-US" sz="2400" dirty="0"/>
              <a:t> 10</a:t>
            </a:r>
          </a:p>
          <a:p>
            <a:r>
              <a:rPr lang="en-US" sz="2400" dirty="0"/>
              <a:t>Read-Host</a:t>
            </a:r>
          </a:p>
          <a:p>
            <a:pPr lvl="1"/>
            <a:r>
              <a:rPr lang="en-US" sz="2400" dirty="0"/>
              <a:t>Read-Host "Please enter your name"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76432"/>
              </p:ext>
            </p:extLst>
          </p:nvPr>
        </p:nvGraphicFramePr>
        <p:xfrm>
          <a:off x="7620000" y="1066800"/>
          <a:ext cx="1133080" cy="3383280"/>
        </p:xfrm>
        <a:graphic>
          <a:graphicData uri="http://schemas.openxmlformats.org/drawingml/2006/table">
            <a:tbl>
              <a:tblPr firstRow="1" bandRow="1"/>
              <a:tblGrid>
                <a:gridCol w="1133080"/>
              </a:tblGrid>
              <a:tr h="291900">
                <a:tc>
                  <a:txBody>
                    <a:bodyPr/>
                    <a:lstStyle>
                      <a:lvl1pPr marL="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b="1" kern="1200">
                          <a:solidFill>
                            <a:schemeClr val="lt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Colors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/>
                    </a:solidFill>
                  </a:tcPr>
                </a:tc>
              </a:tr>
              <a:tr h="185111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457200" rtl="0" eaLnBrk="1" fontAlgn="b" latinLnBrk="0" hangingPunct="1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DarkGreen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40000"/>
                      </a:srgbClr>
                    </a:solidFill>
                  </a:tcPr>
                </a:tc>
              </a:tr>
              <a:tr h="185111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DarkCyan</a:t>
                      </a: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20000"/>
                      </a:srgbClr>
                    </a:solidFill>
                  </a:tcPr>
                </a:tc>
              </a:tr>
              <a:tr h="185111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DarkRed</a:t>
                      </a: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40000"/>
                      </a:srgbClr>
                    </a:solidFill>
                  </a:tcPr>
                </a:tc>
              </a:tr>
              <a:tr h="185111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DarkMagenta</a:t>
                      </a: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20000"/>
                      </a:srgbClr>
                    </a:solidFill>
                  </a:tcPr>
                </a:tc>
              </a:tr>
              <a:tr h="185111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DarkYellow</a:t>
                      </a: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40000"/>
                      </a:srgbClr>
                    </a:solidFill>
                  </a:tcPr>
                </a:tc>
              </a:tr>
              <a:tr h="185111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Gray</a:t>
                      </a: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20000"/>
                      </a:srgbClr>
                    </a:solidFill>
                  </a:tcPr>
                </a:tc>
              </a:tr>
              <a:tr h="185111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DarkGray</a:t>
                      </a: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40000"/>
                      </a:srgbClr>
                    </a:solidFill>
                  </a:tcPr>
                </a:tc>
              </a:tr>
              <a:tr h="185111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20000"/>
                      </a:srgbClr>
                    </a:solidFill>
                  </a:tcPr>
                </a:tc>
              </a:tr>
              <a:tr h="185111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40000"/>
                      </a:srgbClr>
                    </a:solidFill>
                  </a:tcPr>
                </a:tc>
              </a:tr>
              <a:tr h="185111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Cyan</a:t>
                      </a: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20000"/>
                      </a:srgbClr>
                    </a:solidFill>
                  </a:tcPr>
                </a:tc>
              </a:tr>
              <a:tr h="185111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40000"/>
                      </a:srgbClr>
                    </a:solidFill>
                  </a:tcPr>
                </a:tc>
              </a:tr>
              <a:tr h="185111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Magenta</a:t>
                      </a: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20000"/>
                      </a:srgbClr>
                    </a:solidFill>
                  </a:tcPr>
                </a:tc>
              </a:tr>
              <a:tr h="185111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40000"/>
                      </a:srgbClr>
                    </a:solidFill>
                  </a:tcPr>
                </a:tc>
              </a:tr>
              <a:tr h="185111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4572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White</a:t>
                      </a: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20000"/>
                      </a:srgbClr>
                    </a:solidFill>
                  </a:tcPr>
                </a:tc>
              </a:tr>
              <a:tr h="185111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4572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40000"/>
                      </a:srgbClr>
                    </a:solidFill>
                  </a:tcPr>
                </a:tc>
              </a:tr>
              <a:tr h="185111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dk1"/>
                          </a:solidFill>
                          <a:latin typeface="HP Simplified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457200" rtl="0" eaLnBrk="1" fontAlgn="b" latinLnBrk="0" hangingPunct="1"/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DarkBlue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D6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23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All those </a:t>
            </a:r>
            <a:r>
              <a:rPr lang="en-US" sz="3200" dirty="0"/>
              <a:t>legacy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PowerShell recognizes some of the common CMD or Unix shell commands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They are implemented internally with Aliases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parameters of the commands may not be the same as the </a:t>
            </a:r>
            <a:r>
              <a:rPr lang="en-US" sz="2000" dirty="0" smtClean="0"/>
              <a:t>original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PowerShell </a:t>
            </a:r>
            <a:r>
              <a:rPr lang="en-US" sz="2400" dirty="0"/>
              <a:t>works also with the external console programs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13115" y="2667000"/>
            <a:ext cx="5231096" cy="1816992"/>
            <a:chOff x="956344" y="3126124"/>
            <a:chExt cx="5041784" cy="692410"/>
          </a:xfrm>
        </p:grpSpPr>
        <p:sp>
          <p:nvSpPr>
            <p:cNvPr id="6" name="Rectangle 5"/>
            <p:cNvSpPr/>
            <p:nvPr/>
          </p:nvSpPr>
          <p:spPr>
            <a:xfrm>
              <a:off x="956345" y="3208473"/>
              <a:ext cx="5041783" cy="610061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solidFill>
                <a:srgbClr val="0096D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PS C:\Temp&gt;ls</a:t>
              </a:r>
            </a:p>
            <a:p>
              <a:pPr marL="0" marR="0" lvl="0" indent="0" defTabSz="457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 Directory: C:\Temp</a:t>
              </a:r>
            </a:p>
            <a:p>
              <a:pPr marL="0" marR="0" lvl="0" indent="0" defTabSz="457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Mode                </a:t>
              </a:r>
              <a:r>
                <a:rPr kumimoji="0" 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LastWriteTime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     Length Name</a:t>
              </a:r>
            </a:p>
            <a:p>
              <a:pPr marL="0" marR="0" lvl="0" indent="0" defTabSz="457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----                -------------     ------ ----</a:t>
              </a:r>
            </a:p>
            <a:p>
              <a:pPr marL="0" marR="0" lvl="0" indent="0" defTabSz="457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-a---         2/19/2013   2:08 PM         14 Object.txt</a:t>
              </a:r>
            </a:p>
            <a:p>
              <a:pPr marL="0" marR="0" lvl="0" indent="0" defTabSz="457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PS C:\Temp&gt; </a:t>
              </a:r>
              <a:r>
                <a:rPr kumimoji="0" 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ls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 -l</a:t>
              </a:r>
            </a:p>
            <a:p>
              <a:pPr marL="0" marR="0" lvl="0" indent="0" defTabSz="457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P Simplified"/>
                </a:rPr>
                <a:t>Get-</a:t>
              </a:r>
              <a:r>
                <a:rPr kumimoji="0" 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P Simplified"/>
                </a:rPr>
                <a:t>ChildItem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P Simplified"/>
                </a:rPr>
                <a:t> : Missing an argument for parameter '</a:t>
              </a:r>
              <a:r>
                <a:rPr kumimoji="0" 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P Simplified"/>
                </a:rPr>
                <a:t>LiteralPath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P Simplified"/>
                </a:rPr>
                <a:t>'. Specify a parameter of type '</a:t>
              </a:r>
              <a:r>
                <a:rPr kumimoji="0" 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P Simplified"/>
                </a:rPr>
                <a:t>System.String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P Simplified"/>
                </a:rPr>
                <a:t>[]' and try again.</a:t>
              </a:r>
            </a:p>
            <a:p>
              <a:pPr marL="0" marR="0" lvl="0" indent="0" defTabSz="457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P Simplified"/>
                </a:rPr>
                <a:t>At line:1 char:4</a:t>
              </a:r>
            </a:p>
            <a:p>
              <a:pPr marL="0" marR="0" lvl="0" indent="0" defTabSz="457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P Simplified"/>
                </a:rPr>
                <a:t>+ </a:t>
              </a:r>
              <a:r>
                <a:rPr kumimoji="0" 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P Simplified"/>
                </a:rPr>
                <a:t>ls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P Simplified"/>
                </a:rPr>
                <a:t> -l</a:t>
              </a:r>
              <a:endPara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56344" y="3130108"/>
              <a:ext cx="5041783" cy="78365"/>
            </a:xfrm>
            <a:prstGeom prst="rect">
              <a:avLst/>
            </a:prstGeom>
            <a:solidFill>
              <a:srgbClr val="0096D6"/>
            </a:solidFill>
            <a:ln w="25400" cap="flat" cmpd="sng" algn="ctr">
              <a:solidFill>
                <a:srgbClr val="0096D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P Simplified"/>
                </a:rPr>
                <a:t>Windows PowerShell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22162" y="3126124"/>
              <a:ext cx="360726" cy="51801"/>
            </a:xfrm>
            <a:prstGeom prst="rect">
              <a:avLst/>
            </a:prstGeom>
            <a:solidFill>
              <a:srgbClr val="F26E5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X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6916" y="5748854"/>
            <a:ext cx="5383495" cy="727102"/>
            <a:chOff x="956345" y="3167543"/>
            <a:chExt cx="5041783" cy="699783"/>
          </a:xfrm>
        </p:grpSpPr>
        <p:sp>
          <p:nvSpPr>
            <p:cNvPr id="10" name="Rectangle 9"/>
            <p:cNvSpPr/>
            <p:nvPr/>
          </p:nvSpPr>
          <p:spPr>
            <a:xfrm>
              <a:off x="956345" y="3369945"/>
              <a:ext cx="5041783" cy="497381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solidFill>
                <a:srgbClr val="0096D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PS C:\Temp&gt;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ipconfig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 /all |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findstr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 "Servers"</a:t>
              </a:r>
            </a:p>
            <a:p>
              <a:pPr marL="0" marR="0" lvl="0" indent="0" defTabSz="457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   DNS Servers . . . . . . . . . . . : 192.168.1.1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6345" y="3171039"/>
              <a:ext cx="5041783" cy="198907"/>
            </a:xfrm>
            <a:prstGeom prst="rect">
              <a:avLst/>
            </a:prstGeom>
            <a:solidFill>
              <a:srgbClr val="0096D6"/>
            </a:solidFill>
            <a:ln w="25400" cap="flat" cmpd="sng" algn="ctr">
              <a:solidFill>
                <a:srgbClr val="0096D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P Simplified"/>
                </a:rPr>
                <a:t>Windows PowerShell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22163" y="3167543"/>
              <a:ext cx="360726" cy="202402"/>
            </a:xfrm>
            <a:prstGeom prst="rect">
              <a:avLst/>
            </a:prstGeom>
            <a:solidFill>
              <a:srgbClr val="F26E5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X</a:t>
              </a:r>
            </a:p>
          </p:txBody>
        </p:sp>
      </p:grpSp>
      <p:sp>
        <p:nvSpPr>
          <p:cNvPr id="14" name="Left Arrow 13"/>
          <p:cNvSpPr/>
          <p:nvPr/>
        </p:nvSpPr>
        <p:spPr>
          <a:xfrm>
            <a:off x="1597510" y="3721297"/>
            <a:ext cx="4021455" cy="354094"/>
          </a:xfrm>
          <a:prstGeom prst="leftArrow">
            <a:avLst/>
          </a:prstGeom>
          <a:solidFill>
            <a:srgbClr val="0096D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/>
              </a:rPr>
              <a:t>Ls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/>
              </a:rPr>
              <a:t> -&gt; Get-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/>
              </a:rPr>
              <a:t>ChildItem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851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PowerShell Modules and </a:t>
            </a:r>
            <a:r>
              <a:rPr lang="en-US" sz="3600" dirty="0" smtClean="0"/>
              <a:t>Snap-ins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667000"/>
            <a:ext cx="8686800" cy="4038600"/>
          </a:xfrm>
        </p:spPr>
        <p:txBody>
          <a:bodyPr/>
          <a:lstStyle/>
          <a:p>
            <a:r>
              <a:rPr lang="en-US" sz="2400" dirty="0"/>
              <a:t>Snap-ins - the "old way" of extending PowerShell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Have to be installed and registered in the operating system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Can contain: </a:t>
            </a:r>
            <a:r>
              <a:rPr lang="en-US" sz="2200" dirty="0" err="1"/>
              <a:t>Cmdlets</a:t>
            </a:r>
            <a:r>
              <a:rPr lang="en-US" sz="2200" dirty="0"/>
              <a:t> and Providers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Still used for some technologies: E.g. SharePoint 2010 </a:t>
            </a:r>
            <a:r>
              <a:rPr lang="en-US" sz="2200" dirty="0" err="1"/>
              <a:t>Cmdlets</a:t>
            </a:r>
            <a:endParaRPr lang="en-US" sz="2200" dirty="0"/>
          </a:p>
          <a:p>
            <a:r>
              <a:rPr lang="en-US" sz="2400" dirty="0"/>
              <a:t>Modules - introduced in PowerShell v2.0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Don't need to be installed (just copy them)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Can contain:  </a:t>
            </a:r>
            <a:r>
              <a:rPr lang="en-US" sz="2200" dirty="0" err="1"/>
              <a:t>Cmdlets</a:t>
            </a:r>
            <a:r>
              <a:rPr lang="en-US" sz="2200" dirty="0"/>
              <a:t>, Providers, Functions, Workflows, Variables, and Aliases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Script Modules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838200"/>
            <a:ext cx="8305800" cy="17526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9ED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Snap-ins</a:t>
            </a: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400" b="1" dirty="0">
                <a:solidFill>
                  <a:srgbClr val="9ED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packages that extends the shell with additional functionality for particular products or technologies</a:t>
            </a:r>
          </a:p>
          <a:p>
            <a:pPr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think about them as similar to the </a:t>
            </a:r>
            <a:r>
              <a:rPr lang="en-US" sz="2400" b="1" dirty="0">
                <a:solidFill>
                  <a:srgbClr val="9ED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MMC’s</a:t>
            </a: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snap-ins</a:t>
            </a:r>
          </a:p>
        </p:txBody>
      </p:sp>
    </p:spTree>
    <p:extLst>
      <p:ext uri="{BB962C8B-B14F-4D97-AF65-F5344CB8AC3E}">
        <p14:creationId xmlns:p14="http://schemas.microsoft.com/office/powerpoint/2010/main" val="4348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</a:t>
            </a:r>
            <a:r>
              <a:rPr lang="en-US" smtClean="0"/>
              <a:t>Windows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81001" y="978807"/>
            <a:ext cx="8229599" cy="300380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2575" marR="0" lvl="0" indent="-282575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PowerShell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generation of interactive shell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Extremely </a:t>
            </a:r>
            <a:r>
              <a:rPr lang="en-US" sz="20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PowerFul</a:t>
            </a: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automation framework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Scripting environment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Extensible and Modular scripting platform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 to build GUI management </a:t>
            </a:r>
            <a:endParaRPr lang="en-US" sz="2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</a:t>
            </a: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</a:t>
            </a: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" name="Picture 23" descr="screen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550005"/>
            <a:ext cx="2569302" cy="186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359230" y="4318453"/>
            <a:ext cx="8229599" cy="189890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2575" marR="0" lvl="0" indent="-282575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NOT PowerShell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Programing Platform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Oriented Programing 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994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</a:t>
            </a:r>
            <a:r>
              <a:rPr lang="en-US" dirty="0" err="1"/>
              <a:t>vs</a:t>
            </a:r>
            <a:r>
              <a:rPr lang="en-US" dirty="0"/>
              <a:t> Scripting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1" y="914400"/>
            <a:ext cx="8229599" cy="2438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2575" marR="0" lvl="0" indent="-282575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Interactive as BASH/KSH</a:t>
            </a:r>
          </a:p>
          <a:p>
            <a:pPr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000" b="1" dirty="0">
                <a:solidFill>
                  <a:srgbClr val="9ED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 </a:t>
            </a: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software that provides an interactive interface for users to access different services and components of the operating system.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000" y="3733800"/>
            <a:ext cx="8229599" cy="2438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2575" marR="0" lvl="0" indent="-282575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Programmatic as Perl</a:t>
            </a:r>
          </a:p>
          <a:p>
            <a:pPr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000" b="1" dirty="0">
                <a:solidFill>
                  <a:srgbClr val="9ED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scripting language </a:t>
            </a: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programming language that supports the writing of scripts or small programs that can automate the execution of tasks which could alternatively be executed one-by-one by a human operator.</a:t>
            </a:r>
          </a:p>
        </p:txBody>
      </p:sp>
    </p:spTree>
    <p:extLst>
      <p:ext uri="{BB962C8B-B14F-4D97-AF65-F5344CB8AC3E}">
        <p14:creationId xmlns:p14="http://schemas.microsoft.com/office/powerpoint/2010/main" val="181336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I’m a really lazy person by 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1752600"/>
            <a:ext cx="8229599" cy="38862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800" b="1" dirty="0">
                <a:solidFill>
                  <a:srgbClr val="9ED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I’m a really lazy person by nature</a:t>
            </a:r>
            <a:r>
              <a:rPr lang="en-US" sz="28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I’m not lazy in the sense that I like to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 down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do nothing all day long, but rather </a:t>
            </a:r>
            <a:r>
              <a:rPr lang="en-US" sz="2800" b="1" dirty="0">
                <a:solidFill>
                  <a:srgbClr val="9ED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hate doing things over </a:t>
            </a:r>
            <a:r>
              <a:rPr lang="en-US" sz="2800" b="1" dirty="0" smtClean="0">
                <a:solidFill>
                  <a:srgbClr val="9ED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over </a:t>
            </a:r>
            <a:r>
              <a:rPr lang="en-US" sz="2800" b="1" dirty="0">
                <a:solidFill>
                  <a:srgbClr val="9ED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again.</a:t>
            </a:r>
            <a:r>
              <a:rPr lang="en-US" sz="28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Whenever I find myself doing something very mundane, the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thing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pops into mind is </a:t>
            </a:r>
            <a:r>
              <a:rPr lang="en-US" sz="2800" b="1" dirty="0">
                <a:solidFill>
                  <a:srgbClr val="9ED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“there has to be a way to automate this</a:t>
            </a:r>
            <a:r>
              <a:rPr lang="en-US" sz="2800" b="1" dirty="0" smtClean="0">
                <a:solidFill>
                  <a:srgbClr val="9ED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!”</a:t>
            </a:r>
            <a:endParaRPr lang="en-US" sz="20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2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Pre-1998 </a:t>
            </a:r>
            <a:r>
              <a:rPr lang="en-US" sz="2400" dirty="0">
                <a:solidFill>
                  <a:srgbClr val="9ED000"/>
                </a:solidFill>
              </a:rPr>
              <a:t>command.com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9ED000"/>
                </a:solidFill>
              </a:rPr>
              <a:t>cmd.exe</a:t>
            </a:r>
          </a:p>
          <a:p>
            <a:r>
              <a:rPr lang="en-US" sz="2400" dirty="0"/>
              <a:t>1998 Introducing the Windows Script Host for Windows 98</a:t>
            </a:r>
          </a:p>
          <a:p>
            <a:r>
              <a:rPr lang="en-US" sz="2400" dirty="0"/>
              <a:t>2002 Microsoft started to develop the project </a:t>
            </a:r>
            <a:r>
              <a:rPr lang="en-US" sz="2400" dirty="0">
                <a:solidFill>
                  <a:srgbClr val="9ED000"/>
                </a:solidFill>
              </a:rPr>
              <a:t>Monad </a:t>
            </a:r>
            <a:r>
              <a:rPr lang="en-US" sz="2400" dirty="0"/>
              <a:t>that will provide new approach to command line management</a:t>
            </a:r>
          </a:p>
          <a:p>
            <a:r>
              <a:rPr lang="en-US" sz="2400" dirty="0"/>
              <a:t>2005 the first </a:t>
            </a:r>
            <a:r>
              <a:rPr lang="en-US" sz="2400" dirty="0">
                <a:solidFill>
                  <a:srgbClr val="9ED000"/>
                </a:solidFill>
              </a:rPr>
              <a:t>Monad </a:t>
            </a:r>
            <a:r>
              <a:rPr lang="en-US" sz="2400" dirty="0"/>
              <a:t>public beta release </a:t>
            </a:r>
          </a:p>
          <a:p>
            <a:r>
              <a:rPr lang="en-US" sz="2400" dirty="0"/>
              <a:t>2006 </a:t>
            </a:r>
            <a:r>
              <a:rPr lang="en-US" sz="2400" dirty="0">
                <a:solidFill>
                  <a:srgbClr val="9ED000"/>
                </a:solidFill>
              </a:rPr>
              <a:t>Monad </a:t>
            </a:r>
            <a:r>
              <a:rPr lang="en-US" sz="2400" dirty="0"/>
              <a:t>had been renamed to Windows </a:t>
            </a:r>
            <a:r>
              <a:rPr lang="en-US" sz="2400" dirty="0">
                <a:solidFill>
                  <a:srgbClr val="9ED000"/>
                </a:solidFill>
              </a:rPr>
              <a:t>PowerShell</a:t>
            </a:r>
          </a:p>
          <a:p>
            <a:r>
              <a:rPr lang="en-US" sz="2400" dirty="0"/>
              <a:t>2006 </a:t>
            </a:r>
            <a:r>
              <a:rPr lang="en-US" sz="2400" dirty="0">
                <a:solidFill>
                  <a:srgbClr val="9ED000"/>
                </a:solidFill>
              </a:rPr>
              <a:t>PowerShell v1.0 </a:t>
            </a:r>
          </a:p>
          <a:p>
            <a:r>
              <a:rPr lang="en-US" sz="2400" dirty="0"/>
              <a:t>2009 </a:t>
            </a:r>
            <a:r>
              <a:rPr lang="en-US" sz="2400" dirty="0">
                <a:solidFill>
                  <a:srgbClr val="9ED000"/>
                </a:solidFill>
              </a:rPr>
              <a:t>PowerShell v2.0 </a:t>
            </a:r>
          </a:p>
          <a:p>
            <a:r>
              <a:rPr lang="en-US" sz="2400" dirty="0"/>
              <a:t>2012 </a:t>
            </a:r>
            <a:r>
              <a:rPr lang="en-US" sz="2400" dirty="0">
                <a:solidFill>
                  <a:srgbClr val="9ED000"/>
                </a:solidFill>
              </a:rPr>
              <a:t>PowerShell v3.0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PowerShell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81000" y="1371599"/>
            <a:ext cx="2667000" cy="495300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2575" marR="0" lvl="0" indent="-282575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PowerShell V1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1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129 </a:t>
            </a: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PowerShell </a:t>
            </a:r>
            <a:r>
              <a:rPr lang="en-US" sz="18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cmdlets</a:t>
            </a:r>
            <a:endParaRPr lang="en-US" sz="1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WMI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ADSI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commands and text processing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1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76600" y="1371600"/>
            <a:ext cx="2667000" cy="4953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2575" marR="0" lvl="0" indent="-282575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PowerShell </a:t>
            </a: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V2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new </a:t>
            </a:r>
            <a:r>
              <a:rPr lang="en-US" sz="18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Cmdlets</a:t>
            </a:r>
            <a:endParaRPr lang="en-US" sz="1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Improved ADSI, WMI,</a:t>
            </a:r>
            <a:b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COM, XML, ADO, </a:t>
            </a:r>
            <a:b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jobs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functions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PowerShell </a:t>
            </a:r>
            <a:r>
              <a:rPr lang="en-US" sz="18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remoting</a:t>
            </a:r>
            <a:endParaRPr lang="en-US" sz="1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 debugging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WS-MGMT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Services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1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</a:t>
            </a:r>
            <a:endParaRPr lang="en-US" sz="1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1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72200" y="1404257"/>
            <a:ext cx="2667000" cy="484414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2575" marR="0" lvl="0" indent="-282575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PowerShell </a:t>
            </a: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V3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Workflows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PowerShell Web Access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Scheduled  Background jobs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 connectivity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Improved code writing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Auto-Loading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Delegation support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Updatable help</a:t>
            </a:r>
          </a:p>
          <a:p>
            <a:pPr marL="282575" indent="-282575"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1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61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World </a:t>
            </a:r>
            <a:r>
              <a:rPr lang="en-US" dirty="0" err="1"/>
              <a:t>vs</a:t>
            </a:r>
            <a:r>
              <a:rPr lang="en-US" dirty="0"/>
              <a:t> New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13657" y="5669279"/>
            <a:ext cx="8229600" cy="883921"/>
            <a:chOff x="956345" y="2903618"/>
            <a:chExt cx="7787888" cy="1878508"/>
          </a:xfrm>
        </p:grpSpPr>
        <p:sp>
          <p:nvSpPr>
            <p:cNvPr id="14" name="Rectangle 13"/>
            <p:cNvSpPr/>
            <p:nvPr/>
          </p:nvSpPr>
          <p:spPr>
            <a:xfrm>
              <a:off x="956345" y="3369945"/>
              <a:ext cx="7787888" cy="1412181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solidFill>
                <a:srgbClr val="0096D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PS C:\&gt; Get-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WmiObject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 -Query "select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Name,ProcessID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 from Win32_Process where name='notepad.exe'"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56345" y="2903620"/>
              <a:ext cx="7787888" cy="466326"/>
            </a:xfrm>
            <a:prstGeom prst="rect">
              <a:avLst/>
            </a:prstGeom>
            <a:solidFill>
              <a:srgbClr val="0096D6"/>
            </a:solidFill>
            <a:ln w="25400" cap="flat" cmpd="sng" algn="ctr">
              <a:solidFill>
                <a:srgbClr val="0096D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P Simplified"/>
                </a:rPr>
                <a:t>Windows PowerShell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04218" y="2903618"/>
              <a:ext cx="420887" cy="385849"/>
            </a:xfrm>
            <a:prstGeom prst="rect">
              <a:avLst/>
            </a:prstGeom>
            <a:solidFill>
              <a:srgbClr val="F26E5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P Simplified"/>
                </a:rPr>
                <a:t>X</a:t>
              </a: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381000" y="925286"/>
            <a:ext cx="8305800" cy="124890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:append</a:t>
            </a:r>
          </a:p>
          <a:p>
            <a:pPr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:comment ":: %~n1"&gt;&gt;"%</a:t>
            </a:r>
            <a:r>
              <a:rPr lang="en-US" sz="14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libs_temp</a:t>
            </a: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%"</a:t>
            </a:r>
          </a:p>
          <a:p>
            <a:pPr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en-US" sz="14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libs_cmd_copy</a:t>
            </a: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"%</a:t>
            </a:r>
            <a:r>
              <a:rPr lang="en-US" sz="14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libs_temp</a:t>
            </a: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%"+"%</a:t>
            </a:r>
            <a:r>
              <a:rPr lang="en-US" sz="14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libs_path</a:t>
            </a: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%\%~1" "%</a:t>
            </a:r>
            <a:r>
              <a:rPr lang="en-US" sz="14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libs_temp</a:t>
            </a: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%" &gt;</a:t>
            </a:r>
            <a:r>
              <a:rPr lang="en-US" sz="14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</a:t>
            </a:r>
            <a:endParaRPr lang="en-US" sz="1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4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goto</a:t>
            </a: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:EOF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37457" y="2341827"/>
            <a:ext cx="8305800" cy="315981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strComputer = "." </a:t>
            </a:r>
          </a:p>
          <a:p>
            <a:pPr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</a:t>
            </a:r>
            <a:r>
              <a:rPr lang="en-US" sz="14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objWMIService</a:t>
            </a: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14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GetObject</a:t>
            </a: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US" sz="14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winmgmts</a:t>
            </a: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:" _ </a:t>
            </a:r>
          </a:p>
          <a:p>
            <a:pPr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&amp; "{</a:t>
            </a:r>
            <a:r>
              <a:rPr lang="en-US" sz="14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impersonationLevel</a:t>
            </a: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=impersonate}!\\" &amp; strComputer &amp; "\root\cimv2") </a:t>
            </a:r>
          </a:p>
          <a:p>
            <a:pPr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endParaRPr lang="en-US" sz="1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</a:t>
            </a:r>
            <a:r>
              <a:rPr lang="en-US" sz="14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colProcesses</a:t>
            </a: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14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objWMIService.ExecQuery</a:t>
            </a: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_ </a:t>
            </a:r>
          </a:p>
          <a:p>
            <a:pPr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("Select * from Win32_Process Where Name = ‘notepad.exe'") </a:t>
            </a:r>
          </a:p>
          <a:p>
            <a:pPr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endParaRPr lang="en-US" sz="1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Each </a:t>
            </a:r>
            <a:r>
              <a:rPr lang="en-US" sz="14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objProcess</a:t>
            </a: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14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colProcesses</a:t>
            </a: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4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WScript.echo</a:t>
            </a: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</a:t>
            </a:r>
            <a:r>
              <a:rPr lang="en-US" sz="14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ProcessName</a:t>
            </a: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” &amp; </a:t>
            </a:r>
            <a:r>
              <a:rPr lang="en-US" sz="14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objProcess.Name</a:t>
            </a:r>
            <a:endParaRPr lang="en-US" sz="1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4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WScript.echo</a:t>
            </a: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 </a:t>
            </a:r>
            <a:r>
              <a:rPr lang="en-US" sz="14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ProcessID</a:t>
            </a: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” &amp; </a:t>
            </a:r>
            <a:r>
              <a:rPr lang="en-US" sz="14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objProcess.ProcessID</a:t>
            </a:r>
            <a:endParaRPr lang="en-US" sz="1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endParaRPr lang="en-US" sz="1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</a:t>
            </a:r>
          </a:p>
        </p:txBody>
      </p:sp>
    </p:spTree>
    <p:extLst>
      <p:ext uri="{BB962C8B-B14F-4D97-AF65-F5344CB8AC3E}">
        <p14:creationId xmlns:p14="http://schemas.microsoft.com/office/powerpoint/2010/main" val="6180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Engineering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1960" y="1405890"/>
            <a:ext cx="8305800" cy="17526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Microsoft server products are required to comply with a set of engineering requirements as part of the Microsoft Common Engineering Criteria (CEC) program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3886200"/>
            <a:ext cx="8305800" cy="1905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 ea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goal of the CEC program is to reduce the overall total cost of ownership (TCO) through improved integration, manageability, security, reliability, and other critical infrastructure attributes</a:t>
            </a:r>
          </a:p>
        </p:txBody>
      </p:sp>
    </p:spTree>
    <p:extLst>
      <p:ext uri="{BB962C8B-B14F-4D97-AF65-F5344CB8AC3E}">
        <p14:creationId xmlns:p14="http://schemas.microsoft.com/office/powerpoint/2010/main" val="2667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2823</TotalTime>
  <Words>1151</Words>
  <Application>Microsoft Office PowerPoint</Application>
  <PresentationFormat>On-screen Show (4:3)</PresentationFormat>
  <Paragraphs>290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Cambria</vt:lpstr>
      <vt:lpstr>Consolas</vt:lpstr>
      <vt:lpstr>Corbel</vt:lpstr>
      <vt:lpstr>HP Simplified</vt:lpstr>
      <vt:lpstr>Liberation Sans</vt:lpstr>
      <vt:lpstr>Wingdings 2</vt:lpstr>
      <vt:lpstr>Telerik Academy</vt:lpstr>
      <vt:lpstr>Windows Administration</vt:lpstr>
      <vt:lpstr>Table of Contents</vt:lpstr>
      <vt:lpstr>PowerShell</vt:lpstr>
      <vt:lpstr>Shell vs Scripting</vt:lpstr>
      <vt:lpstr>I’m a really lazy person by nature</vt:lpstr>
      <vt:lpstr>History of PowerShell</vt:lpstr>
      <vt:lpstr>PowerShell Versions</vt:lpstr>
      <vt:lpstr>Old World vs New World</vt:lpstr>
      <vt:lpstr>Common Engineering Criteria</vt:lpstr>
      <vt:lpstr>Who uses PowerShell today?</vt:lpstr>
      <vt:lpstr>PowerShell Today</vt:lpstr>
      <vt:lpstr>How to start PowerShell shell?</vt:lpstr>
      <vt:lpstr>PowerShell Console</vt:lpstr>
      <vt:lpstr>PowerShell ISE (Integrated Shell Environment)</vt:lpstr>
      <vt:lpstr>PowerShell Cmdlets</vt:lpstr>
      <vt:lpstr>PowerShell Cmdlets Syntax</vt:lpstr>
      <vt:lpstr>Your best friends in PowerShell</vt:lpstr>
      <vt:lpstr>Cmdlet Alias</vt:lpstr>
      <vt:lpstr>Pipeline</vt:lpstr>
      <vt:lpstr>PSProviders and Get-PSDrive</vt:lpstr>
      <vt:lpstr>Console Input and Output</vt:lpstr>
      <vt:lpstr>All those legacy commands</vt:lpstr>
      <vt:lpstr>PowerShell Modules and Snap-ins</vt:lpstr>
      <vt:lpstr>Automating Windows Server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- Windows Directory Structure</dc:title>
  <dc:subject>Telerik Software Academy</dc:subject>
  <dc:creator>borislav.varadinov@hp.com</dc:creator>
  <cp:keywords>telerik software academy, free courses for developers</cp:keywords>
  <cp:lastModifiedBy>Varadinov, Borislav (Wintel Technical Solution Desig</cp:lastModifiedBy>
  <cp:revision>474</cp:revision>
  <dcterms:created xsi:type="dcterms:W3CDTF">2007-12-08T16:03:35Z</dcterms:created>
  <dcterms:modified xsi:type="dcterms:W3CDTF">2014-03-21T10:03:04Z</dcterms:modified>
  <cp:category>Operating Systems;Windows;Server</cp:category>
</cp:coreProperties>
</file>