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345" r:id="rId2"/>
    <p:sldId id="321" r:id="rId3"/>
    <p:sldId id="359" r:id="rId4"/>
    <p:sldId id="351" r:id="rId5"/>
    <p:sldId id="352" r:id="rId6"/>
    <p:sldId id="346" r:id="rId7"/>
    <p:sldId id="353" r:id="rId8"/>
    <p:sldId id="354" r:id="rId9"/>
    <p:sldId id="355" r:id="rId10"/>
    <p:sldId id="356" r:id="rId11"/>
    <p:sldId id="349" r:id="rId12"/>
    <p:sldId id="350" r:id="rId13"/>
    <p:sldId id="347" r:id="rId14"/>
    <p:sldId id="372" r:id="rId15"/>
    <p:sldId id="360" r:id="rId16"/>
    <p:sldId id="361" r:id="rId17"/>
    <p:sldId id="365" r:id="rId18"/>
    <p:sldId id="362" r:id="rId19"/>
    <p:sldId id="364" r:id="rId20"/>
    <p:sldId id="366" r:id="rId21"/>
    <p:sldId id="371" r:id="rId22"/>
    <p:sldId id="370" r:id="rId23"/>
    <p:sldId id="369" r:id="rId24"/>
    <p:sldId id="367" r:id="rId25"/>
    <p:sldId id="368" r:id="rId26"/>
    <p:sldId id="373" r:id="rId27"/>
    <p:sldId id="334" r:id="rId28"/>
    <p:sldId id="333" r:id="rId2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D000"/>
    <a:srgbClr val="F5FFC2"/>
    <a:srgbClr val="9BCC00"/>
    <a:srgbClr val="F4FCD8"/>
    <a:srgbClr val="FFFFFF"/>
    <a:srgbClr val="E8FFC8"/>
    <a:srgbClr val="FAF7C8"/>
    <a:srgbClr val="FAF8C8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78646" autoAdjust="0"/>
  </p:normalViewPr>
  <p:slideViewPr>
    <p:cSldViewPr>
      <p:cViewPr varScale="1">
        <p:scale>
          <a:sx n="58" d="100"/>
          <a:sy n="58" d="100"/>
        </p:scale>
        <p:origin x="8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44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37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04BA8-D10F-475C-9316-54DDEA0B8ED6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10967A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12: Monitoring Server Performance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5547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6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-2"/>
            <a:ext cx="7773988" cy="7406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ive.sysinternals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il-officialsite.com/AboutITIL/WhatisITIL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Windows System Administratio</a:t>
            </a:r>
            <a:r>
              <a:rPr lang="en-US" sz="4400" dirty="0"/>
              <a:t>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Monitoring Server </a:t>
            </a:r>
            <a:r>
              <a:rPr lang="en-US" dirty="0" smtClean="0"/>
              <a:t>Performance </a:t>
            </a:r>
          </a:p>
          <a:p>
            <a:r>
              <a:rPr lang="en-US" dirty="0" smtClean="0"/>
              <a:t>Organizing Your </a:t>
            </a:r>
            <a:r>
              <a:rPr lang="en-US" smtClean="0"/>
              <a:t>Support Model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Borislav Varadinov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 rot="21145880">
            <a:off x="360590" y="1270200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 rot="21145880">
            <a:off x="436790" y="1555891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System Administrator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172" y="5391090"/>
            <a:ext cx="3838864" cy="461665"/>
          </a:xfrm>
        </p:spPr>
        <p:txBody>
          <a:bodyPr/>
          <a:lstStyle/>
          <a:p>
            <a:r>
              <a:rPr lang="en-US" sz="2400" dirty="0">
                <a:solidFill>
                  <a:srgbClr val="EBFFC2"/>
                </a:solidFill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</a:rPr>
              <a:t>bobi@itp.bg</a:t>
            </a:r>
          </a:p>
        </p:txBody>
      </p:sp>
    </p:spTree>
    <p:extLst>
      <p:ext uri="{BB962C8B-B14F-4D97-AF65-F5344CB8AC3E}">
        <p14:creationId xmlns:p14="http://schemas.microsoft.com/office/powerpoint/2010/main" val="18740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773988" cy="740664"/>
          </a:xfrm>
        </p:spPr>
        <p:txBody>
          <a:bodyPr/>
          <a:lstStyle/>
          <a:p>
            <a:r>
              <a:rPr lang="en-US" dirty="0" smtClean="0"/>
              <a:t>Performance Monitoring</a:t>
            </a:r>
            <a:endParaRPr lang="en-US" dirty="0"/>
          </a:p>
        </p:txBody>
      </p:sp>
      <p:sp>
        <p:nvSpPr>
          <p:cNvPr id="4" name="AutoShape 30"/>
          <p:cNvSpPr>
            <a:spLocks noChangeArrowheads="1"/>
          </p:cNvSpPr>
          <p:nvPr/>
        </p:nvSpPr>
        <p:spPr bwMode="auto">
          <a:xfrm>
            <a:off x="444500" y="2293879"/>
            <a:ext cx="8224837" cy="1010153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marL="2057400" lvl="4" indent="-228600" algn="l">
              <a:lnSpc>
                <a:spcPct val="90000"/>
              </a:lnSpc>
              <a:spcBef>
                <a:spcPct val="40000"/>
              </a:spcBef>
              <a:buClr>
                <a:srgbClr val="006699"/>
              </a:buClr>
              <a:buFontTx/>
              <a:buChar char="•"/>
              <a:tabLst>
                <a:tab pos="854075" algn="l"/>
              </a:tabLst>
            </a:pPr>
            <a:r>
              <a:rPr lang="en-GB" sz="2000" b="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Event </a:t>
            </a:r>
            <a:r>
              <a:rPr lang="en-GB" sz="2000" b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logs</a:t>
            </a:r>
          </a:p>
          <a:p>
            <a:pPr marL="2057400" lvl="4" indent="-228600" algn="l">
              <a:lnSpc>
                <a:spcPct val="90000"/>
              </a:lnSpc>
              <a:spcBef>
                <a:spcPct val="40000"/>
              </a:spcBef>
              <a:buClr>
                <a:srgbClr val="006699"/>
              </a:buClr>
              <a:buFontTx/>
              <a:buChar char="•"/>
              <a:tabLst>
                <a:tab pos="854075" algn="l"/>
              </a:tabLst>
            </a:pPr>
            <a:r>
              <a:rPr lang="en-GB" sz="2000" b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Retained </a:t>
            </a:r>
            <a:r>
              <a:rPr lang="en-GB" sz="2000" b="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performance logs</a:t>
            </a:r>
            <a:endParaRPr lang="en-US" sz="2000" b="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AutoShape 30"/>
          <p:cNvSpPr>
            <a:spLocks noChangeArrowheads="1"/>
          </p:cNvSpPr>
          <p:nvPr/>
        </p:nvSpPr>
        <p:spPr bwMode="auto">
          <a:xfrm>
            <a:off x="460375" y="1169485"/>
            <a:ext cx="8226425" cy="97630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marL="2057400" lvl="4" indent="-228600">
              <a:lnSpc>
                <a:spcPct val="90000"/>
              </a:lnSpc>
              <a:spcBef>
                <a:spcPct val="40000"/>
              </a:spcBef>
              <a:buClr>
                <a:srgbClr val="006699"/>
              </a:buClr>
              <a:buFontTx/>
              <a:buChar char="•"/>
              <a:tabLst>
                <a:tab pos="854075" algn="l"/>
              </a:tabLst>
            </a:pPr>
            <a:r>
              <a:rPr lang="en-US" sz="2000" b="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Performance </a:t>
            </a:r>
            <a:r>
              <a:rPr lang="en-US" sz="2000" b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monitoring</a:t>
            </a:r>
          </a:p>
          <a:p>
            <a:pPr marL="2057400" lvl="4" indent="-228600">
              <a:lnSpc>
                <a:spcPct val="90000"/>
              </a:lnSpc>
              <a:spcBef>
                <a:spcPct val="40000"/>
              </a:spcBef>
              <a:buClr>
                <a:srgbClr val="006699"/>
              </a:buClr>
              <a:buFontTx/>
              <a:buChar char="•"/>
              <a:tabLst>
                <a:tab pos="854075" algn="l"/>
              </a:tabLst>
            </a:pPr>
            <a:r>
              <a:rPr lang="en-US" sz="2000" b="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Service level </a:t>
            </a:r>
            <a:r>
              <a:rPr lang="en-US" sz="2000" b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agreements</a:t>
            </a:r>
          </a:p>
        </p:txBody>
      </p:sp>
      <p:sp>
        <p:nvSpPr>
          <p:cNvPr id="6" name="AutoShape 30"/>
          <p:cNvSpPr>
            <a:spLocks noChangeArrowheads="1"/>
          </p:cNvSpPr>
          <p:nvPr/>
        </p:nvSpPr>
        <p:spPr bwMode="auto">
          <a:xfrm>
            <a:off x="439737" y="3452118"/>
            <a:ext cx="8229600" cy="303402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marL="2057400" lvl="4" indent="-228600">
              <a:lnSpc>
                <a:spcPct val="90000"/>
              </a:lnSpc>
              <a:spcBef>
                <a:spcPct val="40000"/>
              </a:spcBef>
              <a:buClr>
                <a:srgbClr val="006699"/>
              </a:buClr>
              <a:buFontTx/>
              <a:buChar char="•"/>
              <a:tabLst>
                <a:tab pos="854075" algn="l"/>
              </a:tabLst>
            </a:pPr>
            <a:r>
              <a:rPr lang="en-US" sz="2000" b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Task </a:t>
            </a:r>
            <a:r>
              <a:rPr lang="en-US" sz="2000" b="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Manager</a:t>
            </a:r>
          </a:p>
          <a:p>
            <a:pPr marL="2057400" lvl="4" indent="-228600" algn="l">
              <a:lnSpc>
                <a:spcPct val="90000"/>
              </a:lnSpc>
              <a:spcBef>
                <a:spcPct val="40000"/>
              </a:spcBef>
              <a:buClr>
                <a:srgbClr val="006699"/>
              </a:buClr>
              <a:buFontTx/>
              <a:buChar char="•"/>
              <a:tabLst>
                <a:tab pos="854075" algn="l"/>
              </a:tabLst>
            </a:pPr>
            <a:r>
              <a:rPr lang="en-US" sz="2000" b="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Event </a:t>
            </a:r>
            <a:r>
              <a:rPr lang="en-US" sz="2000" b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Viewer</a:t>
            </a:r>
          </a:p>
          <a:p>
            <a:pPr marL="2057400" lvl="4" indent="-228600" algn="l">
              <a:lnSpc>
                <a:spcPct val="90000"/>
              </a:lnSpc>
              <a:spcBef>
                <a:spcPct val="40000"/>
              </a:spcBef>
              <a:buClr>
                <a:srgbClr val="006699"/>
              </a:buClr>
              <a:buFontTx/>
              <a:buChar char="•"/>
              <a:tabLst>
                <a:tab pos="854075" algn="l"/>
              </a:tabLst>
            </a:pPr>
            <a:r>
              <a:rPr lang="en-US" sz="2000" b="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Network </a:t>
            </a:r>
            <a:r>
              <a:rPr lang="en-US" sz="2000" b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Monitor</a:t>
            </a:r>
          </a:p>
          <a:p>
            <a:pPr marL="2057400" lvl="4" indent="-228600" algn="l">
              <a:lnSpc>
                <a:spcPct val="90000"/>
              </a:lnSpc>
              <a:spcBef>
                <a:spcPct val="40000"/>
              </a:spcBef>
              <a:buClr>
                <a:srgbClr val="006699"/>
              </a:buClr>
              <a:buFontTx/>
              <a:buChar char="•"/>
              <a:tabLst>
                <a:tab pos="854075" algn="l"/>
              </a:tabLst>
            </a:pPr>
            <a:r>
              <a:rPr lang="en-US" sz="2000" b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Performance </a:t>
            </a:r>
            <a:r>
              <a:rPr lang="en-US" sz="2000" b="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Monitor</a:t>
            </a:r>
            <a:endParaRPr lang="ga-IE" sz="2000" b="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057400" lvl="4" indent="-228600" algn="l">
              <a:lnSpc>
                <a:spcPct val="90000"/>
              </a:lnSpc>
              <a:spcBef>
                <a:spcPct val="40000"/>
              </a:spcBef>
              <a:buClr>
                <a:srgbClr val="006699"/>
              </a:buClr>
              <a:buFontTx/>
              <a:buChar char="•"/>
              <a:tabLst>
                <a:tab pos="854075" algn="l"/>
              </a:tabLst>
            </a:pPr>
            <a:r>
              <a:rPr lang="ga-IE" sz="2000" b="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Resource Monitor</a:t>
            </a:r>
            <a:endParaRPr lang="en-US" sz="2000" b="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057400" lvl="4" indent="-228600" algn="l">
              <a:lnSpc>
                <a:spcPct val="90000"/>
              </a:lnSpc>
              <a:spcBef>
                <a:spcPct val="40000"/>
              </a:spcBef>
              <a:buClr>
                <a:srgbClr val="006699"/>
              </a:buClr>
              <a:buFontTx/>
              <a:buChar char="•"/>
              <a:tabLst>
                <a:tab pos="854075" algn="l"/>
              </a:tabLst>
            </a:pPr>
            <a:r>
              <a:rPr lang="en-US" sz="2000" b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System Center Operations </a:t>
            </a:r>
            <a:r>
              <a:rPr lang="en-US" sz="2000" b="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Manager</a:t>
            </a:r>
          </a:p>
        </p:txBody>
      </p:sp>
      <p:sp>
        <p:nvSpPr>
          <p:cNvPr id="7" name="AutoShape 32"/>
          <p:cNvSpPr>
            <a:spLocks noChangeArrowheads="1"/>
          </p:cNvSpPr>
          <p:nvPr/>
        </p:nvSpPr>
        <p:spPr bwMode="auto">
          <a:xfrm>
            <a:off x="455612" y="2293879"/>
            <a:ext cx="1524861" cy="1010154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1587" tIns="50794" rIns="101587" bIns="50794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defTabSz="1016000"/>
            <a:r>
              <a:rPr lang="en-GB" sz="2400" b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Historical</a:t>
            </a:r>
          </a:p>
        </p:txBody>
      </p:sp>
      <p:sp>
        <p:nvSpPr>
          <p:cNvPr id="8" name="AutoShape 32"/>
          <p:cNvSpPr>
            <a:spLocks noChangeArrowheads="1"/>
          </p:cNvSpPr>
          <p:nvPr/>
        </p:nvSpPr>
        <p:spPr bwMode="auto">
          <a:xfrm>
            <a:off x="460374" y="1167897"/>
            <a:ext cx="1521133" cy="97789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87" tIns="50794" rIns="101587" bIns="50794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algn="ctr" defTabSz="1016000"/>
            <a:r>
              <a:rPr lang="en-GB" sz="2400" b="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Real Time</a:t>
            </a:r>
            <a:endParaRPr lang="en-GB" sz="2400" b="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utoShape 32"/>
          <p:cNvSpPr>
            <a:spLocks noChangeArrowheads="1"/>
          </p:cNvSpPr>
          <p:nvPr/>
        </p:nvSpPr>
        <p:spPr bwMode="auto">
          <a:xfrm>
            <a:off x="439737" y="3452119"/>
            <a:ext cx="1540736" cy="3034024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1587" tIns="50794" rIns="101587" bIns="50794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algn="ctr" defTabSz="1016000"/>
            <a:r>
              <a:rPr lang="en-GB" sz="2400" b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32421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Collector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/>
              <a:t>block of performance monitoring and reporting in Windows </a:t>
            </a:r>
            <a:r>
              <a:rPr lang="en-US" dirty="0" smtClean="0"/>
              <a:t>Performance Monitor</a:t>
            </a:r>
          </a:p>
          <a:p>
            <a:r>
              <a:rPr lang="en-US" dirty="0" smtClean="0"/>
              <a:t>Organizes </a:t>
            </a:r>
            <a:r>
              <a:rPr lang="en-US" dirty="0"/>
              <a:t>multiple data collection points into a single component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Collector Sets can contain the following types of data collectors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Performance </a:t>
            </a:r>
            <a:r>
              <a:rPr lang="en-US" dirty="0" smtClean="0"/>
              <a:t>counters</a:t>
            </a:r>
            <a:endParaRPr lang="en-US" dirty="0"/>
          </a:p>
          <a:p>
            <a:pPr lvl="1"/>
            <a:r>
              <a:rPr lang="en-US" dirty="0"/>
              <a:t>Event trace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/>
              <a:t>System configuration information (registry key values)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69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Explorer</a:t>
            </a:r>
          </a:p>
          <a:p>
            <a:r>
              <a:rPr lang="en-US" dirty="0"/>
              <a:t>Process Monitor</a:t>
            </a:r>
          </a:p>
          <a:p>
            <a:r>
              <a:rPr lang="en-US" dirty="0" err="1" smtClean="0"/>
              <a:t>PsExec</a:t>
            </a:r>
            <a:endParaRPr lang="en-US" dirty="0" smtClean="0"/>
          </a:p>
          <a:p>
            <a:r>
              <a:rPr lang="en-US" dirty="0" err="1" smtClean="0"/>
              <a:t>Autoruns</a:t>
            </a:r>
            <a:endParaRPr lang="en-US" dirty="0" smtClean="0"/>
          </a:p>
          <a:p>
            <a:r>
              <a:rPr lang="en-US" dirty="0" err="1" smtClean="0"/>
              <a:t>TCPView</a:t>
            </a:r>
            <a:endParaRPr lang="en-US" dirty="0"/>
          </a:p>
          <a:p>
            <a:endParaRPr lang="en-US" sz="2400" i="1" u="sng" dirty="0" smtClean="0">
              <a:hlinkClick r:id="rId2"/>
            </a:endParaRPr>
          </a:p>
          <a:p>
            <a:endParaRPr lang="en-US" sz="2400" i="1" u="sng" dirty="0">
              <a:hlinkClick r:id="rId2"/>
            </a:endParaRPr>
          </a:p>
          <a:p>
            <a:endParaRPr lang="en-US" sz="2400" i="1" u="sng" dirty="0" smtClean="0">
              <a:hlinkClick r:id="rId2"/>
            </a:endParaRPr>
          </a:p>
          <a:p>
            <a:r>
              <a:rPr lang="en-US" sz="2400" i="1" u="sng" dirty="0" smtClean="0">
                <a:hlinkClick r:id="rId2"/>
              </a:rPr>
              <a:t>http</a:t>
            </a:r>
            <a:r>
              <a:rPr lang="en-US" sz="2400" i="1" u="sng" dirty="0">
                <a:hlinkClick r:id="rId2"/>
              </a:rPr>
              <a:t>://live.sysinternals.com</a:t>
            </a:r>
            <a:r>
              <a:rPr lang="en-US" sz="2400" i="1" u="sng" dirty="0" smtClean="0">
                <a:hlinkClick r:id="rId2"/>
              </a:rPr>
              <a:t>/</a:t>
            </a:r>
            <a:endParaRPr lang="en-US" sz="2400" i="1" u="sng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8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System Center Operations Manager (SCOM)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07938"/>
            <a:ext cx="8686800" cy="518866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7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Monitoring and Troubleshooting  </a:t>
            </a:r>
            <a:r>
              <a:rPr lang="en-US" sz="3600" dirty="0" smtClean="0"/>
              <a:t>Good Practices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 proactive monitoring solutions</a:t>
            </a:r>
          </a:p>
          <a:p>
            <a:r>
              <a:rPr lang="en-US" sz="2800" dirty="0" smtClean="0"/>
              <a:t>Make </a:t>
            </a:r>
            <a:r>
              <a:rPr lang="en-US" sz="2800" dirty="0"/>
              <a:t>one change at a </a:t>
            </a:r>
            <a:r>
              <a:rPr lang="en-US" sz="2800" dirty="0" smtClean="0"/>
              <a:t>time</a:t>
            </a:r>
            <a:endParaRPr lang="en-US" sz="2800" dirty="0"/>
          </a:p>
          <a:p>
            <a:r>
              <a:rPr lang="en-US" sz="2800" dirty="0" smtClean="0"/>
              <a:t>Repeat </a:t>
            </a:r>
            <a:r>
              <a:rPr lang="en-US" sz="2800" dirty="0"/>
              <a:t>monitoring after every </a:t>
            </a:r>
            <a:r>
              <a:rPr lang="en-US" sz="2800" dirty="0" smtClean="0"/>
              <a:t>change</a:t>
            </a:r>
            <a:endParaRPr lang="en-US" sz="2800" dirty="0"/>
          </a:p>
          <a:p>
            <a:r>
              <a:rPr lang="en-US" sz="2800" dirty="0" smtClean="0"/>
              <a:t>Routinely </a:t>
            </a:r>
            <a:r>
              <a:rPr lang="en-US" sz="2800" dirty="0"/>
              <a:t>review event </a:t>
            </a:r>
            <a:r>
              <a:rPr lang="en-US" sz="2800" dirty="0" smtClean="0"/>
              <a:t>logs and </a:t>
            </a:r>
            <a:r>
              <a:rPr lang="en-US" sz="2800" dirty="0" smtClean="0"/>
              <a:t>performance data</a:t>
            </a:r>
            <a:endParaRPr lang="en-US" sz="2800" dirty="0" smtClean="0"/>
          </a:p>
          <a:p>
            <a:r>
              <a:rPr lang="en-US" sz="2800" dirty="0" smtClean="0"/>
              <a:t>Collect logs in central repository</a:t>
            </a:r>
            <a:endParaRPr lang="en-US" sz="2800" dirty="0"/>
          </a:p>
          <a:p>
            <a:r>
              <a:rPr lang="en-US" sz="2800" dirty="0" smtClean="0"/>
              <a:t>For distributes </a:t>
            </a:r>
            <a:r>
              <a:rPr lang="en-US" sz="2800" dirty="0"/>
              <a:t>system, try to isolate each </a:t>
            </a:r>
            <a:r>
              <a:rPr lang="en-US" sz="2800" dirty="0" smtClean="0"/>
              <a:t>component</a:t>
            </a:r>
          </a:p>
          <a:p>
            <a:r>
              <a:rPr lang="en-US" sz="2800" dirty="0" smtClean="0"/>
              <a:t>Create capacity planning and baseline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39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2059780"/>
            <a:ext cx="8229599" cy="28194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ctr" defTabSz="457200" eaLnBrk="0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4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Organize Your Support Model</a:t>
            </a:r>
            <a:endParaRPr lang="en-US" sz="4800" b="1" dirty="0">
              <a:solidFill>
                <a:srgbClr val="9ED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7666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Business Process</a:t>
            </a:r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A </a:t>
            </a:r>
            <a:r>
              <a:rPr lang="en-US" dirty="0">
                <a:effectLst/>
              </a:rPr>
              <a:t>business process</a:t>
            </a:r>
            <a:r>
              <a:rPr lang="en-US" b="0" dirty="0">
                <a:effectLst/>
              </a:rPr>
              <a:t> </a:t>
            </a:r>
            <a:r>
              <a:rPr lang="en-US" b="0" dirty="0" smtClean="0">
                <a:effectLst/>
              </a:rPr>
              <a:t>is </a:t>
            </a:r>
            <a:r>
              <a:rPr lang="en-US" b="0" dirty="0">
                <a:effectLst/>
              </a:rPr>
              <a:t>a collection of related, structured activities </a:t>
            </a:r>
            <a:r>
              <a:rPr lang="en-US" b="0" dirty="0" smtClean="0">
                <a:effectLst/>
              </a:rPr>
              <a:t>or</a:t>
            </a:r>
            <a:r>
              <a:rPr lang="en-US" b="0" dirty="0">
                <a:effectLst/>
              </a:rPr>
              <a:t> </a:t>
            </a:r>
            <a:r>
              <a:rPr lang="en-US" b="0" dirty="0" smtClean="0">
                <a:effectLst/>
              </a:rPr>
              <a:t>tasks</a:t>
            </a:r>
            <a:r>
              <a:rPr lang="en-US" b="0" dirty="0">
                <a:effectLst/>
              </a:rPr>
              <a:t> that produce a specific service or product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376092"/>
              </a:clrFrom>
              <a:clrTo>
                <a:srgbClr val="37609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755910"/>
            <a:ext cx="3810000" cy="377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73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Characteristics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/>
              <a:t>inputs into </a:t>
            </a:r>
            <a:r>
              <a:rPr lang="en-US" dirty="0" smtClean="0"/>
              <a:t>outputs</a:t>
            </a:r>
          </a:p>
          <a:p>
            <a:r>
              <a:rPr lang="en-US" dirty="0" smtClean="0"/>
              <a:t>Deliver results</a:t>
            </a:r>
          </a:p>
          <a:p>
            <a:r>
              <a:rPr lang="en-US" dirty="0" smtClean="0"/>
              <a:t>Measurable</a:t>
            </a:r>
          </a:p>
          <a:p>
            <a:r>
              <a:rPr lang="en-US" dirty="0" smtClean="0"/>
              <a:t>Triggered </a:t>
            </a:r>
            <a:r>
              <a:rPr lang="en-US" dirty="0"/>
              <a:t>by specific events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31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3021"/>
            <a:ext cx="8686800" cy="5791200"/>
          </a:xfrm>
        </p:spPr>
        <p:txBody>
          <a:bodyPr/>
          <a:lstStyle/>
          <a:p>
            <a:r>
              <a:rPr lang="en-US" dirty="0" smtClean="0"/>
              <a:t>ITIL addresses </a:t>
            </a:r>
            <a:r>
              <a:rPr lang="en-US" dirty="0"/>
              <a:t>a number of specific processes</a:t>
            </a:r>
          </a:p>
          <a:p>
            <a:r>
              <a:rPr lang="en-US" dirty="0" smtClean="0"/>
              <a:t>The </a:t>
            </a:r>
            <a:r>
              <a:rPr lang="en-US" dirty="0"/>
              <a:t>most widely accepted approach to IT service management in the </a:t>
            </a:r>
            <a:r>
              <a:rPr lang="en-US" dirty="0" smtClean="0"/>
              <a:t>world</a:t>
            </a:r>
          </a:p>
          <a:p>
            <a:r>
              <a:rPr lang="en-US" dirty="0" smtClean="0"/>
              <a:t>Provides </a:t>
            </a:r>
            <a:r>
              <a:rPr lang="en-US" dirty="0"/>
              <a:t>a </a:t>
            </a:r>
            <a:r>
              <a:rPr lang="en-US" dirty="0" smtClean="0"/>
              <a:t>set </a:t>
            </a:r>
            <a:r>
              <a:rPr lang="en-US" dirty="0"/>
              <a:t>of best </a:t>
            </a:r>
            <a:r>
              <a:rPr lang="en-US" dirty="0" smtClean="0"/>
              <a:t>practice</a:t>
            </a:r>
          </a:p>
          <a:p>
            <a:r>
              <a:rPr lang="en-US" dirty="0" smtClean="0"/>
              <a:t>Provides </a:t>
            </a:r>
            <a:r>
              <a:rPr lang="en-US" dirty="0"/>
              <a:t>a </a:t>
            </a:r>
            <a:r>
              <a:rPr lang="en-US" dirty="0" smtClean="0"/>
              <a:t>practical framework </a:t>
            </a:r>
            <a:r>
              <a:rPr lang="en-US" dirty="0"/>
              <a:t>for </a:t>
            </a:r>
            <a:endParaRPr lang="en-US" dirty="0" smtClean="0"/>
          </a:p>
          <a:p>
            <a:pPr lvl="1"/>
            <a:r>
              <a:rPr lang="en-US" dirty="0" smtClean="0"/>
              <a:t>Identifying</a:t>
            </a:r>
          </a:p>
          <a:p>
            <a:pPr lvl="1"/>
            <a:r>
              <a:rPr lang="en-US" dirty="0" smtClean="0"/>
              <a:t>Planning</a:t>
            </a:r>
          </a:p>
          <a:p>
            <a:pPr lvl="1"/>
            <a:r>
              <a:rPr lang="en-US" dirty="0" smtClean="0"/>
              <a:t>Delivering </a:t>
            </a:r>
          </a:p>
          <a:p>
            <a:pPr lvl="1"/>
            <a:r>
              <a:rPr lang="en-US" dirty="0" smtClean="0"/>
              <a:t>Supporting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05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Adopting ITIL can </a:t>
            </a:r>
            <a:r>
              <a:rPr lang="en-US" dirty="0" smtClean="0"/>
              <a:t>offer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</a:t>
            </a:r>
            <a:r>
              <a:rPr lang="en-US" dirty="0"/>
              <a:t>IT services</a:t>
            </a:r>
          </a:p>
          <a:p>
            <a:r>
              <a:rPr lang="en-US" dirty="0" smtClean="0"/>
              <a:t>Reduce </a:t>
            </a:r>
            <a:r>
              <a:rPr lang="en-US" dirty="0"/>
              <a:t>costs</a:t>
            </a:r>
          </a:p>
          <a:p>
            <a:r>
              <a:rPr lang="en-US" dirty="0" smtClean="0"/>
              <a:t>Improve </a:t>
            </a:r>
            <a:r>
              <a:rPr lang="en-US" dirty="0"/>
              <a:t>customer satisfaction </a:t>
            </a:r>
            <a:endParaRPr lang="en-US" dirty="0" smtClean="0"/>
          </a:p>
          <a:p>
            <a:r>
              <a:rPr lang="en-US" dirty="0" smtClean="0"/>
              <a:t>Improve </a:t>
            </a:r>
            <a:r>
              <a:rPr lang="en-US" dirty="0"/>
              <a:t>productivity</a:t>
            </a:r>
          </a:p>
          <a:p>
            <a:r>
              <a:rPr lang="en-US" dirty="0" smtClean="0"/>
              <a:t>Improve </a:t>
            </a:r>
            <a:r>
              <a:rPr lang="en-US" dirty="0"/>
              <a:t>use of skills and experience</a:t>
            </a:r>
          </a:p>
          <a:p>
            <a:r>
              <a:rPr lang="en-US" dirty="0" smtClean="0"/>
              <a:t>Improve </a:t>
            </a:r>
            <a:r>
              <a:rPr lang="en-US" dirty="0"/>
              <a:t>delivery of third party </a:t>
            </a:r>
            <a:r>
              <a:rPr lang="en-US" dirty="0" smtClean="0"/>
              <a:t>service</a:t>
            </a:r>
          </a:p>
          <a:p>
            <a:endParaRPr lang="en-US" dirty="0"/>
          </a:p>
          <a:p>
            <a:r>
              <a:rPr lang="en-US" sz="2200" i="1" dirty="0">
                <a:hlinkClick r:id="rId2"/>
              </a:rPr>
              <a:t>http://</a:t>
            </a:r>
            <a:r>
              <a:rPr lang="en-US" sz="2200" i="1" dirty="0" smtClean="0">
                <a:hlinkClick r:id="rId2"/>
              </a:rPr>
              <a:t>www.itil-officialsite.com/AboutITIL/WhatisITIL.aspx</a:t>
            </a:r>
            <a:endParaRPr lang="en-US" sz="2200" i="1" dirty="0" smtClean="0"/>
          </a:p>
          <a:p>
            <a:endParaRPr lang="en-US" sz="2200" i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8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Monitoring Tools</a:t>
            </a:r>
          </a:p>
          <a:p>
            <a:r>
              <a:rPr lang="en-US" dirty="0" smtClean="0"/>
              <a:t>Monitoring Good Practices</a:t>
            </a:r>
          </a:p>
          <a:p>
            <a:pPr lvl="0"/>
            <a:r>
              <a:rPr lang="en-US" dirty="0"/>
              <a:t>Organize Your Support Model</a:t>
            </a:r>
            <a:endParaRPr lang="en-US" dirty="0">
              <a:solidFill>
                <a:srgbClr val="9ED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books, read, school, stud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1523999"/>
            <a:ext cx="1828800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Common IT Service Management Processes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Management</a:t>
            </a:r>
          </a:p>
          <a:p>
            <a:r>
              <a:rPr lang="en-US" dirty="0" smtClean="0"/>
              <a:t>Change Management</a:t>
            </a:r>
          </a:p>
          <a:p>
            <a:r>
              <a:rPr lang="en-US" dirty="0"/>
              <a:t>Incident Management</a:t>
            </a:r>
          </a:p>
          <a:p>
            <a:r>
              <a:rPr lang="en-US" dirty="0"/>
              <a:t>Problem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13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Tracks the configuration of any components that support IT services:</a:t>
            </a:r>
          </a:p>
          <a:p>
            <a:pPr lvl="1"/>
            <a:r>
              <a:rPr lang="en-US" dirty="0" smtClean="0"/>
              <a:t>Functional and </a:t>
            </a:r>
            <a:r>
              <a:rPr lang="en-US" dirty="0"/>
              <a:t>physical attributes </a:t>
            </a:r>
            <a:endParaRPr lang="en-US" dirty="0" smtClean="0"/>
          </a:p>
          <a:p>
            <a:pPr lvl="1"/>
            <a:r>
              <a:rPr lang="en-US" dirty="0" smtClean="0"/>
              <a:t>Operational information</a:t>
            </a:r>
          </a:p>
          <a:p>
            <a:pPr lvl="1"/>
            <a:r>
              <a:rPr lang="en-US" dirty="0" smtClean="0"/>
              <a:t>Relationships and Dependencies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Configuration Management Database (CMDB)</a:t>
            </a:r>
          </a:p>
          <a:p>
            <a:r>
              <a:rPr lang="en-US" dirty="0" smtClean="0"/>
              <a:t>Configuration Item </a:t>
            </a:r>
            <a:r>
              <a:rPr lang="en-US" dirty="0" smtClean="0"/>
              <a:t>(CI)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4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</a:p>
          <a:p>
            <a:r>
              <a:rPr lang="en-US" dirty="0" smtClean="0"/>
              <a:t>Recording</a:t>
            </a:r>
          </a:p>
          <a:p>
            <a:r>
              <a:rPr lang="en-US" dirty="0" smtClean="0"/>
              <a:t>Evaluating</a:t>
            </a:r>
          </a:p>
          <a:p>
            <a:r>
              <a:rPr lang="en-US" dirty="0" smtClean="0"/>
              <a:t>Approving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Reviewing</a:t>
            </a:r>
          </a:p>
          <a:p>
            <a:pPr marL="0" indent="0">
              <a:buNone/>
            </a:pPr>
            <a:r>
              <a:rPr lang="en-US" sz="4000" dirty="0" smtClean="0"/>
              <a:t> Any changes in the environment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56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Incident </a:t>
            </a:r>
            <a:r>
              <a:rPr lang="en-US" dirty="0" smtClean="0"/>
              <a:t>Identification</a:t>
            </a:r>
            <a:endParaRPr lang="en-US" dirty="0" smtClean="0"/>
          </a:p>
          <a:p>
            <a:r>
              <a:rPr lang="en-US" dirty="0" smtClean="0"/>
              <a:t>Registration</a:t>
            </a:r>
          </a:p>
          <a:p>
            <a:r>
              <a:rPr lang="en-US" dirty="0" smtClean="0"/>
              <a:t>Categorization </a:t>
            </a:r>
          </a:p>
          <a:p>
            <a:r>
              <a:rPr lang="en-US" dirty="0" smtClean="0"/>
              <a:t>Prioritization </a:t>
            </a:r>
          </a:p>
          <a:p>
            <a:r>
              <a:rPr lang="en-US" dirty="0" smtClean="0"/>
              <a:t>Escalation </a:t>
            </a:r>
          </a:p>
          <a:p>
            <a:r>
              <a:rPr lang="en-US" dirty="0" smtClean="0"/>
              <a:t>Investigation </a:t>
            </a:r>
            <a:r>
              <a:rPr lang="en-US" dirty="0"/>
              <a:t>and diagnosis </a:t>
            </a:r>
            <a:endParaRPr lang="en-US" dirty="0" smtClean="0"/>
          </a:p>
          <a:p>
            <a:r>
              <a:rPr lang="en-US" dirty="0" smtClean="0"/>
              <a:t>Resolution </a:t>
            </a:r>
            <a:r>
              <a:rPr lang="en-US" dirty="0"/>
              <a:t>and recovery </a:t>
            </a:r>
            <a:endParaRPr lang="en-US" dirty="0" smtClean="0"/>
          </a:p>
          <a:p>
            <a:r>
              <a:rPr lang="en-US" dirty="0" smtClean="0"/>
              <a:t>Incident closure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72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Incidents and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Incident </a:t>
            </a:r>
            <a:endParaRPr lang="en-US" dirty="0" smtClean="0"/>
          </a:p>
          <a:p>
            <a:pPr lvl="1"/>
            <a:r>
              <a:rPr lang="en-US" dirty="0"/>
              <a:t>An incident is any occurrence which causes or may cause interruption or degradation to an IT </a:t>
            </a:r>
            <a:r>
              <a:rPr lang="en-US" dirty="0" smtClean="0"/>
              <a:t>Service</a:t>
            </a:r>
          </a:p>
          <a:p>
            <a:r>
              <a:rPr lang="en-US" dirty="0"/>
              <a:t>Problem </a:t>
            </a:r>
            <a:endParaRPr lang="en-US" dirty="0" smtClean="0"/>
          </a:p>
          <a:p>
            <a:pPr lvl="1"/>
            <a:r>
              <a:rPr lang="en-US" dirty="0"/>
              <a:t>A problem is the unknown underlying cause of one or more incidents. A problem is NOT just a particularly serious </a:t>
            </a:r>
            <a:r>
              <a:rPr lang="en-US" dirty="0" smtClean="0"/>
              <a:t>incident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25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and Know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</a:t>
            </a:r>
          </a:p>
          <a:p>
            <a:pPr lvl="1"/>
            <a:r>
              <a:rPr lang="en-US" dirty="0"/>
              <a:t>An error is the known underlying cause of one or more </a:t>
            </a:r>
            <a:r>
              <a:rPr lang="en-US" dirty="0" smtClean="0"/>
              <a:t>incidents</a:t>
            </a:r>
          </a:p>
          <a:p>
            <a:r>
              <a:rPr lang="en-US" dirty="0"/>
              <a:t>Known Error </a:t>
            </a:r>
            <a:endParaRPr lang="en-US" dirty="0" smtClean="0"/>
          </a:p>
          <a:p>
            <a:pPr lvl="1"/>
            <a:r>
              <a:rPr lang="en-US" dirty="0"/>
              <a:t>A known error is the known cause of an incident for which a workaround also exists.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66837"/>
            <a:ext cx="8686800" cy="48863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Server 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2059780"/>
            <a:ext cx="8229599" cy="28194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ctr" defTabSz="457200" eaLnBrk="0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4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Monitoring Tools and Good Practices</a:t>
            </a:r>
            <a:endParaRPr lang="en-US" sz="4800" b="1" dirty="0">
              <a:solidFill>
                <a:srgbClr val="9ED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107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Manager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85" y="1423654"/>
            <a:ext cx="5401429" cy="47726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Monitor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66375"/>
            <a:ext cx="7630590" cy="5734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9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Viewer is a tool that provides access to the Windows Event Log system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116719"/>
            <a:ext cx="5656374" cy="446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9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System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Operational Event Channels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4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Types</a:t>
            </a:r>
            <a:endParaRPr lang="en-US" dirty="0"/>
          </a:p>
          <a:p>
            <a:pPr lvl="1"/>
            <a:r>
              <a:rPr lang="en-US" dirty="0"/>
              <a:t>Information</a:t>
            </a:r>
          </a:p>
          <a:p>
            <a:pPr lvl="1"/>
            <a:r>
              <a:rPr lang="en-US" dirty="0"/>
              <a:t>Error</a:t>
            </a:r>
          </a:p>
          <a:p>
            <a:pPr lvl="1"/>
            <a:r>
              <a:rPr lang="en-US" dirty="0"/>
              <a:t>Warning</a:t>
            </a:r>
          </a:p>
          <a:p>
            <a:r>
              <a:rPr lang="en-US" dirty="0"/>
              <a:t>Additional </a:t>
            </a:r>
            <a:r>
              <a:rPr lang="en-US" dirty="0" smtClean="0"/>
              <a:t>types </a:t>
            </a:r>
            <a:r>
              <a:rPr lang="en-US" dirty="0"/>
              <a:t>in Security Log</a:t>
            </a:r>
          </a:p>
          <a:p>
            <a:pPr lvl="1"/>
            <a:r>
              <a:rPr lang="en-US" dirty="0"/>
              <a:t>Audit Failure</a:t>
            </a:r>
          </a:p>
          <a:p>
            <a:pPr lvl="1"/>
            <a:r>
              <a:rPr lang="en-US" dirty="0"/>
              <a:t>Audit Success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7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Log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</a:p>
          <a:p>
            <a:r>
              <a:rPr lang="en-US" dirty="0" smtClean="0"/>
              <a:t>Custom Views</a:t>
            </a:r>
          </a:p>
          <a:p>
            <a:r>
              <a:rPr lang="en-US" dirty="0" smtClean="0"/>
              <a:t>Tasks</a:t>
            </a:r>
          </a:p>
          <a:p>
            <a:r>
              <a:rPr lang="en-US" dirty="0" smtClean="0"/>
              <a:t>Subscriptions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77687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3096</TotalTime>
  <Words>536</Words>
  <Application>Microsoft Office PowerPoint</Application>
  <PresentationFormat>On-screen Show (4:3)</PresentationFormat>
  <Paragraphs>180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Cambria</vt:lpstr>
      <vt:lpstr>Consolas</vt:lpstr>
      <vt:lpstr>Corbel</vt:lpstr>
      <vt:lpstr>Liberation Sans</vt:lpstr>
      <vt:lpstr>Segoe UI</vt:lpstr>
      <vt:lpstr>Times New Roman</vt:lpstr>
      <vt:lpstr>Wingdings 2</vt:lpstr>
      <vt:lpstr>Telerik Academy</vt:lpstr>
      <vt:lpstr>Windows System Administration</vt:lpstr>
      <vt:lpstr>Table of Contents</vt:lpstr>
      <vt:lpstr>PowerPoint Presentation</vt:lpstr>
      <vt:lpstr>Task Manager</vt:lpstr>
      <vt:lpstr>Resource Monitor</vt:lpstr>
      <vt:lpstr>Event Viewer</vt:lpstr>
      <vt:lpstr>Event Log System</vt:lpstr>
      <vt:lpstr>Event Types</vt:lpstr>
      <vt:lpstr>Event Log Tricks</vt:lpstr>
      <vt:lpstr>Performance Monitoring</vt:lpstr>
      <vt:lpstr>Data Collector Set</vt:lpstr>
      <vt:lpstr>Sysinternals</vt:lpstr>
      <vt:lpstr>System Center Operations Manager (SCOM)</vt:lpstr>
      <vt:lpstr>Monitoring and Troubleshooting  Good Practices</vt:lpstr>
      <vt:lpstr>PowerPoint Presentation</vt:lpstr>
      <vt:lpstr>Business Process </vt:lpstr>
      <vt:lpstr>Processes Characteristics </vt:lpstr>
      <vt:lpstr>ITIL</vt:lpstr>
      <vt:lpstr>Adopting ITIL can offer benefits</vt:lpstr>
      <vt:lpstr>Common IT Service Management Processes</vt:lpstr>
      <vt:lpstr>Configuration Management</vt:lpstr>
      <vt:lpstr>Change Management</vt:lpstr>
      <vt:lpstr>Incident Management</vt:lpstr>
      <vt:lpstr>Incidents and Problems</vt:lpstr>
      <vt:lpstr>Errors and Know Errors</vt:lpstr>
      <vt:lpstr>PowerPoint Presentation</vt:lpstr>
      <vt:lpstr>Monitoring Server Performance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- Windows Directory Structure</dc:title>
  <dc:subject>Telerik Software Academy</dc:subject>
  <dc:creator>borislav.varadinov@hp.com</dc:creator>
  <cp:keywords>telerik software academy, free courses for developers</cp:keywords>
  <cp:lastModifiedBy>Varadinov, Borislav (Wintel Technical Solution Desig</cp:lastModifiedBy>
  <cp:revision>491</cp:revision>
  <dcterms:created xsi:type="dcterms:W3CDTF">2007-12-08T16:03:35Z</dcterms:created>
  <dcterms:modified xsi:type="dcterms:W3CDTF">2014-03-27T17:09:56Z</dcterms:modified>
  <cp:category>Operating Systems; Windows; Server;</cp:category>
</cp:coreProperties>
</file>