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handoutMasterIdLst>
    <p:handoutMasterId r:id="rId49"/>
  </p:handoutMasterIdLst>
  <p:sldIdLst>
    <p:sldId id="345" r:id="rId2"/>
    <p:sldId id="321" r:id="rId3"/>
    <p:sldId id="376" r:id="rId4"/>
    <p:sldId id="381" r:id="rId5"/>
    <p:sldId id="354" r:id="rId6"/>
    <p:sldId id="401" r:id="rId7"/>
    <p:sldId id="356" r:id="rId8"/>
    <p:sldId id="357" r:id="rId9"/>
    <p:sldId id="367" r:id="rId10"/>
    <p:sldId id="368" r:id="rId11"/>
    <p:sldId id="346" r:id="rId12"/>
    <p:sldId id="350" r:id="rId13"/>
    <p:sldId id="385" r:id="rId14"/>
    <p:sldId id="375" r:id="rId15"/>
    <p:sldId id="371" r:id="rId16"/>
    <p:sldId id="349" r:id="rId17"/>
    <p:sldId id="382" r:id="rId18"/>
    <p:sldId id="383" r:id="rId19"/>
    <p:sldId id="389" r:id="rId20"/>
    <p:sldId id="358" r:id="rId21"/>
    <p:sldId id="352" r:id="rId22"/>
    <p:sldId id="372" r:id="rId23"/>
    <p:sldId id="384" r:id="rId24"/>
    <p:sldId id="377" r:id="rId25"/>
    <p:sldId id="373" r:id="rId26"/>
    <p:sldId id="387" r:id="rId27"/>
    <p:sldId id="364" r:id="rId28"/>
    <p:sldId id="396" r:id="rId29"/>
    <p:sldId id="397" r:id="rId30"/>
    <p:sldId id="378" r:id="rId31"/>
    <p:sldId id="351" r:id="rId32"/>
    <p:sldId id="380" r:id="rId33"/>
    <p:sldId id="392" r:id="rId34"/>
    <p:sldId id="395" r:id="rId35"/>
    <p:sldId id="393" r:id="rId36"/>
    <p:sldId id="398" r:id="rId37"/>
    <p:sldId id="399" r:id="rId38"/>
    <p:sldId id="400" r:id="rId39"/>
    <p:sldId id="379" r:id="rId40"/>
    <p:sldId id="355" r:id="rId41"/>
    <p:sldId id="360" r:id="rId42"/>
    <p:sldId id="361" r:id="rId43"/>
    <p:sldId id="362" r:id="rId44"/>
    <p:sldId id="363" r:id="rId45"/>
    <p:sldId id="334" r:id="rId46"/>
    <p:sldId id="333" r:id="rId4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rislav Varadinov" initials="BV" lastIdx="0" clrIdx="0">
    <p:extLst>
      <p:ext uri="{19B8F6BF-5375-455C-9EA6-DF929625EA0E}">
        <p15:presenceInfo xmlns:p15="http://schemas.microsoft.com/office/powerpoint/2012/main" userId="aeafa21bd817e6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D000"/>
    <a:srgbClr val="FFFFFF"/>
    <a:srgbClr val="E8FFC8"/>
    <a:srgbClr val="F5FFC2"/>
    <a:srgbClr val="9BCC00"/>
    <a:srgbClr val="F4FCD8"/>
    <a:srgbClr val="FAF7C8"/>
    <a:srgbClr val="FAF8C8"/>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4" autoAdjust="0"/>
    <p:restoredTop sz="50907" autoAdjust="0"/>
  </p:normalViewPr>
  <p:slideViewPr>
    <p:cSldViewPr>
      <p:cViewPr varScale="1">
        <p:scale>
          <a:sx n="45" d="100"/>
          <a:sy n="45" d="100"/>
        </p:scale>
        <p:origin x="2434"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12/13/2013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12/13/2013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1447444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36</a:t>
            </a:fld>
            <a:endParaRPr lang="en-US" dirty="0"/>
          </a:p>
        </p:txBody>
      </p:sp>
    </p:spTree>
    <p:extLst>
      <p:ext uri="{BB962C8B-B14F-4D97-AF65-F5344CB8AC3E}">
        <p14:creationId xmlns:p14="http://schemas.microsoft.com/office/powerpoint/2010/main" val="3790983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extLst>
      <p:ext uri="{BB962C8B-B14F-4D97-AF65-F5344CB8AC3E}">
        <p14:creationId xmlns:p14="http://schemas.microsoft.com/office/powerpoint/2010/main" val="954972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80000"/>
              </a:lnSpc>
            </a:pPr>
            <a:endParaRPr lang="en-US" sz="800" b="1" dirty="0" smtClean="0"/>
          </a:p>
          <a:p>
            <a:pPr lvl="1">
              <a:lnSpc>
                <a:spcPct val="80000"/>
              </a:lnSpc>
            </a:pPr>
            <a:r>
              <a:rPr lang="en-US" sz="800" b="1" dirty="0" smtClean="0"/>
              <a:t>Accounts Manager</a:t>
            </a:r>
            <a:r>
              <a:rPr lang="en-US" sz="800" dirty="0" smtClean="0"/>
              <a:t> (SAM) is a registry file</a:t>
            </a:r>
          </a:p>
          <a:p>
            <a:pPr lvl="1">
              <a:lnSpc>
                <a:spcPct val="80000"/>
              </a:lnSpc>
            </a:pPr>
            <a:endParaRPr lang="en-US" sz="800" dirty="0" smtClean="0"/>
          </a:p>
          <a:p>
            <a:pPr lvl="1">
              <a:lnSpc>
                <a:spcPct val="80000"/>
              </a:lnSpc>
            </a:pPr>
            <a:r>
              <a:rPr lang="en-US" sz="800" dirty="0" smtClean="0"/>
              <a:t>Stores users' passwords in a hashed format</a:t>
            </a:r>
          </a:p>
          <a:p>
            <a:pPr lvl="1">
              <a:lnSpc>
                <a:spcPct val="80000"/>
              </a:lnSpc>
            </a:pPr>
            <a:endParaRPr lang="en-US" sz="800" dirty="0" smtClean="0"/>
          </a:p>
          <a:p>
            <a:pPr lvl="1">
              <a:lnSpc>
                <a:spcPct val="80000"/>
              </a:lnSpc>
            </a:pPr>
            <a:r>
              <a:rPr lang="en-US" sz="800" dirty="0" smtClean="0"/>
              <a:t>When a user logs on to a  computer using a local account, the SAM process (</a:t>
            </a:r>
            <a:r>
              <a:rPr lang="en-US" sz="800" dirty="0" err="1" smtClean="0"/>
              <a:t>Samsrv</a:t>
            </a:r>
            <a:r>
              <a:rPr lang="en-US" sz="800" dirty="0" smtClean="0"/>
              <a:t>) takes the logon information and performs a lookup against the SAM database, which resides in the windows system32/</a:t>
            </a:r>
            <a:r>
              <a:rPr lang="en-US" sz="800" dirty="0" err="1" smtClean="0"/>
              <a:t>config</a:t>
            </a:r>
            <a:r>
              <a:rPr lang="en-US" sz="800" dirty="0" smtClean="0"/>
              <a:t> directory(Something similar in UNIX, think </a:t>
            </a:r>
            <a:r>
              <a:rPr lang="en-US" sz="800" dirty="0" err="1" smtClean="0"/>
              <a:t>etc</a:t>
            </a:r>
            <a:r>
              <a:rPr lang="en-US" sz="800" dirty="0" smtClean="0"/>
              <a:t>/password). If credential match, then the user can log on to the system, assuming there are no other factors preventing logon, such as logon time restrictions or privilege issues.</a:t>
            </a:r>
          </a:p>
          <a:p>
            <a:pPr lvl="1">
              <a:lnSpc>
                <a:spcPct val="80000"/>
              </a:lnSpc>
            </a:pPr>
            <a:endParaRPr lang="en-US" sz="800" dirty="0" smtClean="0"/>
          </a:p>
          <a:p>
            <a:pPr lvl="1">
              <a:lnSpc>
                <a:spcPct val="80000"/>
              </a:lnSpc>
            </a:pPr>
            <a:r>
              <a:rPr lang="en-US" sz="800" dirty="0" smtClean="0"/>
              <a:t>Note that  SAM does not perform the logon; that is the job of the LSA. </a:t>
            </a:r>
          </a:p>
          <a:p>
            <a:pPr lvl="1">
              <a:lnSpc>
                <a:spcPct val="80000"/>
              </a:lnSpc>
            </a:pPr>
            <a:endParaRPr lang="en-US" sz="800" dirty="0" smtClean="0"/>
          </a:p>
          <a:p>
            <a:pPr lvl="1">
              <a:lnSpc>
                <a:spcPct val="80000"/>
              </a:lnSpc>
            </a:pPr>
            <a:r>
              <a:rPr lang="en-US" sz="800" dirty="0" smtClean="0"/>
              <a:t>The SAM file is binary rather than text and passwords are stored using the MD4 hash algorithms. </a:t>
            </a:r>
          </a:p>
          <a:p>
            <a:pPr lvl="2">
              <a:lnSpc>
                <a:spcPct val="80000"/>
              </a:lnSpc>
            </a:pPr>
            <a:r>
              <a:rPr lang="en-US" sz="800" dirty="0" smtClean="0"/>
              <a:t>On windows vista, the SAM stores password information using a password-based key derivation function (PBKCS).</a:t>
            </a:r>
          </a:p>
          <a:p>
            <a:pPr lvl="2">
              <a:lnSpc>
                <a:spcPct val="80000"/>
              </a:lnSpc>
            </a:pPr>
            <a:endParaRPr lang="en-US" sz="800" dirty="0" smtClean="0"/>
          </a:p>
          <a:p>
            <a:pPr lvl="1">
              <a:lnSpc>
                <a:spcPct val="80000"/>
              </a:lnSpc>
            </a:pPr>
            <a:r>
              <a:rPr lang="en-US" sz="800" dirty="0" smtClean="0"/>
              <a:t>In an attempt to improve the security of the SAM database against offline software cracking, Microsoft introduced the SYSKEY function in Windows NT 4.0. When SYSKEY is enabled, the on-disk copy of the SAM file is partially encrypted, so that the password hash values for all local accounts stored in the SAM are encrypted with a key (usually also referred to as the "SYSKEY").</a:t>
            </a:r>
          </a:p>
          <a:p>
            <a:pPr lvl="1">
              <a:lnSpc>
                <a:spcPct val="80000"/>
              </a:lnSpc>
            </a:pPr>
            <a:endParaRPr lang="en-US" sz="800" dirty="0" smtClean="0"/>
          </a:p>
          <a:p>
            <a:pPr lvl="1">
              <a:lnSpc>
                <a:spcPct val="80000"/>
              </a:lnSpc>
            </a:pPr>
            <a:r>
              <a:rPr lang="en-US" sz="800" dirty="0" smtClean="0"/>
              <a:t>In the case of online attacks, it is not possible to simply copy the SAM file to another location. The SAM file cannot be moved or copied while Windows is running, since the Windows kernel obtains and keeps an exclusive </a:t>
            </a:r>
            <a:r>
              <a:rPr lang="en-US" sz="800" dirty="0" err="1" smtClean="0"/>
              <a:t>filesystem</a:t>
            </a:r>
            <a:r>
              <a:rPr lang="en-US" sz="800" dirty="0" smtClean="0"/>
              <a:t> lock on the SAM file, and will not release that lock until the operating system has shut down or a blue screen exception has been thrown. However, the in-memory copy of the contents of the SAM can be dumped using various techniques, making the password hashes available for offline brute-force attack.</a:t>
            </a:r>
          </a:p>
          <a:p>
            <a:endParaRPr lang="en-US" sz="800"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7</a:t>
            </a:fld>
            <a:endParaRPr lang="en-US" dirty="0"/>
          </a:p>
        </p:txBody>
      </p:sp>
    </p:spTree>
    <p:extLst>
      <p:ext uri="{BB962C8B-B14F-4D97-AF65-F5344CB8AC3E}">
        <p14:creationId xmlns:p14="http://schemas.microsoft.com/office/powerpoint/2010/main" val="892037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A directory service used to store information about the network resources across a domain and also centralizes the network.</a:t>
            </a:r>
          </a:p>
          <a:p>
            <a:pPr lvl="2"/>
            <a:r>
              <a:rPr lang="en-US" dirty="0" smtClean="0"/>
              <a:t>Server based authentication</a:t>
            </a:r>
          </a:p>
          <a:p>
            <a:pPr lvl="2"/>
            <a:r>
              <a:rPr lang="en-US" dirty="0" smtClean="0"/>
              <a:t>Centrally managed</a:t>
            </a:r>
          </a:p>
          <a:p>
            <a:pPr lvl="2"/>
            <a:endParaRPr lang="en-US" dirty="0" smtClean="0"/>
          </a:p>
          <a:p>
            <a:pPr lvl="1"/>
            <a:r>
              <a:rPr lang="en-US" dirty="0" smtClean="0"/>
              <a:t>Its </a:t>
            </a:r>
            <a:r>
              <a:rPr lang="en-US" dirty="0" err="1" smtClean="0"/>
              <a:t>microsofts’s</a:t>
            </a:r>
            <a:r>
              <a:rPr lang="en-US" dirty="0" smtClean="0"/>
              <a:t> LDAP directory included with window server 2000 and later.</a:t>
            </a:r>
          </a:p>
          <a:p>
            <a:pPr lvl="1"/>
            <a:endParaRPr lang="en-US" dirty="0" smtClean="0"/>
          </a:p>
          <a:p>
            <a:pPr lvl="1"/>
            <a:r>
              <a:rPr lang="en-US" dirty="0" smtClean="0"/>
              <a:t>All client versions of windows, including windows XP and windows Vista, can communicate with AD to perform security operations including account logon</a:t>
            </a:r>
          </a:p>
          <a:p>
            <a:pPr lvl="1"/>
            <a:r>
              <a:rPr lang="en-US" dirty="0" smtClean="0"/>
              <a:t>Windows client will authenticate  using AD when the user logs on to the computer using a domain account rather than a local account.</a:t>
            </a:r>
          </a:p>
          <a:p>
            <a:pPr lvl="1"/>
            <a:endParaRPr lang="en-US" dirty="0" smtClean="0"/>
          </a:p>
          <a:p>
            <a:pPr lvl="1"/>
            <a:r>
              <a:rPr lang="en-US" dirty="0" smtClean="0"/>
              <a:t>Like the SAM scenario, the user’s credential  information sent securely across the network, verified by AD, and then if the information is correct, the user can Logon. </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extLst>
      <p:ext uri="{BB962C8B-B14F-4D97-AF65-F5344CB8AC3E}">
        <p14:creationId xmlns:p14="http://schemas.microsoft.com/office/powerpoint/2010/main" val="1749694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well-known security principals:</a:t>
            </a:r>
          </a:p>
          <a:p>
            <a:r>
              <a:rPr lang="en-US" sz="1200" b="0" i="0" kern="1200" dirty="0" smtClean="0">
                <a:solidFill>
                  <a:schemeClr val="tx1"/>
                </a:solidFill>
                <a:effectLst/>
                <a:latin typeface="+mn-lt"/>
                <a:ea typeface="+mn-ea"/>
                <a:cs typeface="+mn-cs"/>
              </a:rPr>
              <a:t>Everyone, Local System, Principal Self, Authenticated User, Creator Owner, and so on.</a:t>
            </a:r>
          </a:p>
          <a:p>
            <a:endParaRPr lang="en-US" sz="1200" b="0" i="0" kern="1200" dirty="0" smtClean="0">
              <a:solidFill>
                <a:schemeClr val="tx1"/>
              </a:solidFill>
              <a:effectLst/>
              <a:latin typeface="+mn-lt"/>
              <a:ea typeface="+mn-ea"/>
              <a:cs typeface="+mn-cs"/>
            </a:endParaRPr>
          </a:p>
          <a:p>
            <a:r>
              <a:rPr lang="en-US" dirty="0" smtClean="0"/>
              <a:t>Security Reference Monitor (SRM)</a:t>
            </a:r>
          </a:p>
          <a:p>
            <a:r>
              <a:rPr lang="en-US" dirty="0" smtClean="0"/>
              <a:t>Kernel Mode Component that 	</a:t>
            </a:r>
          </a:p>
          <a:p>
            <a:pPr lvl="1"/>
            <a:r>
              <a:rPr lang="en-US" dirty="0" smtClean="0"/>
              <a:t>Performs Access Checks</a:t>
            </a:r>
          </a:p>
          <a:p>
            <a:pPr lvl="1"/>
            <a:r>
              <a:rPr lang="en-US" dirty="0" smtClean="0"/>
              <a:t>Generates Audit Log Entries</a:t>
            </a:r>
          </a:p>
          <a:p>
            <a:pPr lvl="1"/>
            <a:r>
              <a:rPr lang="en-US" dirty="0" smtClean="0"/>
              <a:t>Manipulates User Privileges</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extLst>
      <p:ext uri="{BB962C8B-B14F-4D97-AF65-F5344CB8AC3E}">
        <p14:creationId xmlns:p14="http://schemas.microsoft.com/office/powerpoint/2010/main" val="2879544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15</a:t>
            </a:fld>
            <a:endParaRPr lang="en-US" dirty="0"/>
          </a:p>
        </p:txBody>
      </p:sp>
    </p:spTree>
    <p:extLst>
      <p:ext uri="{BB962C8B-B14F-4D97-AF65-F5344CB8AC3E}">
        <p14:creationId xmlns:p14="http://schemas.microsoft.com/office/powerpoint/2010/main" val="3762808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000" dirty="0" smtClean="0"/>
              <a:t>An ACL is a list of permissions attached to an object</a:t>
            </a:r>
          </a:p>
          <a:p>
            <a:pPr lvl="1"/>
            <a:endParaRPr lang="en-US" sz="1000" dirty="0" smtClean="0"/>
          </a:p>
          <a:p>
            <a:pPr lvl="1"/>
            <a:r>
              <a:rPr lang="en-US" sz="1000" dirty="0" smtClean="0"/>
              <a:t>The list specifies who or what is allowed to access the object and what operations are allowed to be performed on the object.</a:t>
            </a:r>
          </a:p>
          <a:p>
            <a:pPr lvl="1"/>
            <a:endParaRPr lang="en-US" sz="1000" dirty="0" smtClean="0"/>
          </a:p>
          <a:p>
            <a:pPr lvl="1"/>
            <a:r>
              <a:rPr lang="en-US" sz="1000" dirty="0" smtClean="0"/>
              <a:t>Windows has two forms of access control list</a:t>
            </a:r>
          </a:p>
          <a:p>
            <a:pPr lvl="1"/>
            <a:endParaRPr lang="en-US" sz="1000" dirty="0" smtClean="0"/>
          </a:p>
          <a:p>
            <a:pPr lvl="2"/>
            <a:r>
              <a:rPr lang="en-US" sz="1000" dirty="0" smtClean="0"/>
              <a:t>Discretionary ACL (DACL): </a:t>
            </a:r>
          </a:p>
          <a:p>
            <a:pPr lvl="3"/>
            <a:r>
              <a:rPr lang="en-US" sz="1000" dirty="0" smtClean="0"/>
              <a:t>Grants and denies access to protected resources in windows such as files, shared memory </a:t>
            </a:r>
          </a:p>
          <a:p>
            <a:pPr lvl="3"/>
            <a:endParaRPr lang="en-US" sz="1000" dirty="0" smtClean="0"/>
          </a:p>
          <a:p>
            <a:pPr lvl="2"/>
            <a:r>
              <a:rPr lang="en-US" sz="1000" dirty="0" smtClean="0"/>
              <a:t>System ACL (SACL)</a:t>
            </a:r>
          </a:p>
          <a:p>
            <a:pPr lvl="3"/>
            <a:r>
              <a:rPr lang="en-US" sz="1000" dirty="0" smtClean="0"/>
              <a:t>Used for auditing and in windows vista used to enforce mandatory integrity policy</a:t>
            </a:r>
          </a:p>
          <a:p>
            <a:pPr lvl="3"/>
            <a:endParaRPr lang="en-US" sz="1000" dirty="0" smtClean="0"/>
          </a:p>
          <a:p>
            <a:pPr lvl="1"/>
            <a:r>
              <a:rPr lang="en-US" sz="1000" dirty="0" smtClean="0"/>
              <a:t>Objects that requires protection are assigned a DACL (and possible SACL), which includes SID of object owner as well as a list of access control entries (ACEs)</a:t>
            </a:r>
          </a:p>
          <a:p>
            <a:pPr lvl="1"/>
            <a:endParaRPr lang="en-US" sz="1000" dirty="0" smtClean="0"/>
          </a:p>
          <a:p>
            <a:pPr lvl="1"/>
            <a:r>
              <a:rPr lang="en-US" sz="1000" dirty="0" smtClean="0"/>
              <a:t>Each ACE includes a SID and an access mask</a:t>
            </a:r>
          </a:p>
          <a:p>
            <a:pPr lvl="2"/>
            <a:r>
              <a:rPr lang="en-US" sz="1000" dirty="0" smtClean="0"/>
              <a:t>Access mask could include an ability to read, write, create, delete , modify and so on</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21</a:t>
            </a:fld>
            <a:endParaRPr lang="en-US" dirty="0"/>
          </a:p>
        </p:txBody>
      </p:sp>
    </p:spTree>
    <p:extLst>
      <p:ext uri="{BB962C8B-B14F-4D97-AF65-F5344CB8AC3E}">
        <p14:creationId xmlns:p14="http://schemas.microsoft.com/office/powerpoint/2010/main" val="523913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23</a:t>
            </a:fld>
            <a:endParaRPr lang="en-US" dirty="0"/>
          </a:p>
        </p:txBody>
      </p:sp>
    </p:spTree>
    <p:extLst>
      <p:ext uri="{BB962C8B-B14F-4D97-AF65-F5344CB8AC3E}">
        <p14:creationId xmlns:p14="http://schemas.microsoft.com/office/powerpoint/2010/main" val="2815892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Deny access to this computer from the network</a:t>
            </a:r>
          </a:p>
          <a:p>
            <a:endParaRPr lang="en-US" dirty="0" smtClean="0"/>
          </a:p>
          <a:p>
            <a:r>
              <a:rPr lang="en-US" dirty="0" smtClean="0"/>
              <a:t>This security setting determines which users are prevented from accessing a computer over the network. This policy setting supersedes the Access this computer from the network policy setting if a user account is subject to both policies.</a:t>
            </a:r>
          </a:p>
          <a:p>
            <a:endParaRPr lang="en-US" dirty="0" smtClean="0"/>
          </a:p>
          <a:p>
            <a:r>
              <a:rPr lang="en-US" dirty="0" smtClean="0"/>
              <a:t>Default: Guest</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34</a:t>
            </a:fld>
            <a:endParaRPr lang="en-US" dirty="0"/>
          </a:p>
        </p:txBody>
      </p:sp>
    </p:spTree>
    <p:extLst>
      <p:ext uri="{BB962C8B-B14F-4D97-AF65-F5344CB8AC3E}">
        <p14:creationId xmlns:p14="http://schemas.microsoft.com/office/powerpoint/2010/main" val="35813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1.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4.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forums.academy.telerik.com/" TargetMode="External"/><Relationship Id="rId10" Type="http://schemas.openxmlformats.org/officeDocument/2006/relationships/image" Target="../media/image36.png"/><Relationship Id="rId4" Type="http://schemas.openxmlformats.org/officeDocument/2006/relationships/hyperlink" Target="http://www.facebook.com/telerikacademy" TargetMode="External"/><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gif"/><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Windows</a:t>
            </a:r>
            <a:r>
              <a:rPr lang="bg-BG" sz="4800" dirty="0" smtClean="0"/>
              <a:t> </a:t>
            </a:r>
            <a:r>
              <a:rPr lang="en-US" sz="4800" dirty="0" smtClean="0"/>
              <a:t>Administration</a:t>
            </a:r>
            <a:endParaRPr lang="en-US" sz="4800" dirty="0"/>
          </a:p>
        </p:txBody>
      </p:sp>
      <p:sp>
        <p:nvSpPr>
          <p:cNvPr id="3" name="Subtitle 2"/>
          <p:cNvSpPr>
            <a:spLocks noGrp="1"/>
          </p:cNvSpPr>
          <p:nvPr>
            <p:ph type="subTitle" idx="1"/>
          </p:nvPr>
        </p:nvSpPr>
        <p:spPr/>
        <p:txBody>
          <a:bodyPr/>
          <a:lstStyle/>
          <a:p>
            <a:r>
              <a:rPr lang="en-US" dirty="0" smtClean="0"/>
              <a:t>Windows Security Model</a:t>
            </a:r>
            <a:endParaRPr lang="en-US" dirty="0"/>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Borislav Varadinov</a:t>
            </a:r>
            <a:endParaRPr lang="en-US" dirty="0"/>
          </a:p>
        </p:txBody>
      </p:sp>
      <p:sp>
        <p:nvSpPr>
          <p:cNvPr id="15" name="Text Placeholder 5"/>
          <p:cNvSpPr>
            <a:spLocks noGrp="1"/>
          </p:cNvSpPr>
          <p:nvPr>
            <p:ph type="body" sz="quarter" idx="11"/>
          </p:nvPr>
        </p:nvSpPr>
        <p:spPr>
          <a:xfrm rot="21145880">
            <a:off x="360590" y="1270200"/>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rot="21145880">
            <a:off x="436790" y="1555891"/>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System Administrator</a:t>
            </a:r>
            <a:endParaRPr lang="en-US" dirty="0"/>
          </a:p>
        </p:txBody>
      </p:sp>
      <p:sp>
        <p:nvSpPr>
          <p:cNvPr id="18" name="Text Placeholder 3"/>
          <p:cNvSpPr>
            <a:spLocks noGrp="1"/>
          </p:cNvSpPr>
          <p:nvPr>
            <p:ph type="body" sz="quarter" idx="13"/>
          </p:nvPr>
        </p:nvSpPr>
        <p:spPr>
          <a:xfrm>
            <a:off x="478172" y="5391090"/>
            <a:ext cx="3838864" cy="461665"/>
          </a:xfrm>
        </p:spPr>
        <p:txBody>
          <a:bodyPr/>
          <a:lstStyle/>
          <a:p>
            <a:r>
              <a:rPr lang="en-US" sz="2400" dirty="0">
                <a:solidFill>
                  <a:srgbClr val="EBFFC2"/>
                </a:solidFill>
                <a:effectLst>
                  <a:outerShdw dist="17961" dir="2700000">
                    <a:scrgbClr r="0" g="0" b="0"/>
                  </a:outerShdw>
                </a:effectLst>
                <a:latin typeface="Liberation Sans" pitchFamily="34"/>
              </a:rPr>
              <a:t>bobi@itp.bg</a:t>
            </a:r>
          </a:p>
        </p:txBody>
      </p:sp>
    </p:spTree>
    <p:extLst>
      <p:ext uri="{BB962C8B-B14F-4D97-AF65-F5344CB8AC3E}">
        <p14:creationId xmlns:p14="http://schemas.microsoft.com/office/powerpoint/2010/main" val="1874038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a:t>
            </a:r>
            <a:endParaRPr lang="en-US" dirty="0"/>
          </a:p>
        </p:txBody>
      </p:sp>
      <p:sp>
        <p:nvSpPr>
          <p:cNvPr id="3" name="Content Placeholder 2"/>
          <p:cNvSpPr>
            <a:spLocks noGrp="1"/>
          </p:cNvSpPr>
          <p:nvPr>
            <p:ph idx="1"/>
          </p:nvPr>
        </p:nvSpPr>
        <p:spPr>
          <a:xfrm>
            <a:off x="228600" y="4572000"/>
            <a:ext cx="8686800" cy="2133600"/>
          </a:xfrm>
        </p:spPr>
        <p:txBody>
          <a:bodyPr/>
          <a:lstStyle/>
          <a:p>
            <a:r>
              <a:rPr lang="en-US" dirty="0" smtClean="0"/>
              <a:t>Accounts are stored in a central database</a:t>
            </a:r>
            <a:endParaRPr lang="en-US" dirty="0"/>
          </a:p>
          <a:p>
            <a:pPr lvl="1">
              <a:spcBef>
                <a:spcPts val="0"/>
              </a:spcBef>
              <a:spcAft>
                <a:spcPts val="0"/>
              </a:spcAft>
            </a:pPr>
            <a:r>
              <a:rPr lang="en-US" dirty="0"/>
              <a:t>More secure</a:t>
            </a:r>
          </a:p>
          <a:p>
            <a:pPr lvl="1">
              <a:spcBef>
                <a:spcPts val="0"/>
              </a:spcBef>
              <a:spcAft>
                <a:spcPts val="0"/>
              </a:spcAft>
            </a:pPr>
            <a:r>
              <a:rPr lang="en-US" dirty="0" smtClean="0"/>
              <a:t>More Scalable</a:t>
            </a:r>
          </a:p>
          <a:p>
            <a:pPr lvl="1">
              <a:spcBef>
                <a:spcPts val="0"/>
              </a:spcBef>
              <a:spcAft>
                <a:spcPts val="0"/>
              </a:spcAft>
            </a:pPr>
            <a:r>
              <a:rPr lang="en-US" dirty="0" smtClean="0"/>
              <a:t>Easy to manage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6" name="Isosceles Triangle 5"/>
          <p:cNvSpPr/>
          <p:nvPr/>
        </p:nvSpPr>
        <p:spPr>
          <a:xfrm>
            <a:off x="152400" y="590549"/>
            <a:ext cx="8686800" cy="3886200"/>
          </a:xfrm>
          <a:prstGeom prst="triangle">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3124200"/>
            <a:ext cx="1600200" cy="16002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5999" y="3158415"/>
            <a:ext cx="1543025" cy="1543025"/>
          </a:xfrm>
          <a:prstGeom prst="rect">
            <a:avLst/>
          </a:prstGeom>
        </p:spPr>
      </p:pic>
      <p:pic>
        <p:nvPicPr>
          <p:cNvPr id="9"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1729" y="196865"/>
            <a:ext cx="1206683" cy="1865145"/>
          </a:xfrm>
          <a:prstGeom prst="rect">
            <a:avLst/>
          </a:prstGeom>
        </p:spPr>
      </p:pic>
      <p:grpSp>
        <p:nvGrpSpPr>
          <p:cNvPr id="10" name="Group 9"/>
          <p:cNvGrpSpPr/>
          <p:nvPr/>
        </p:nvGrpSpPr>
        <p:grpSpPr>
          <a:xfrm>
            <a:off x="4381500" y="1007497"/>
            <a:ext cx="990600" cy="990600"/>
            <a:chOff x="1066800" y="3505200"/>
            <a:chExt cx="990600" cy="990600"/>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0" y="3505200"/>
              <a:ext cx="990600" cy="990600"/>
            </a:xfrm>
            <a:prstGeom prst="rect">
              <a:avLst/>
            </a:prstGeom>
          </p:spPr>
        </p:pic>
        <p:sp>
          <p:nvSpPr>
            <p:cNvPr id="12" name="TextBox 11"/>
            <p:cNvSpPr txBox="1"/>
            <p:nvPr/>
          </p:nvSpPr>
          <p:spPr>
            <a:xfrm>
              <a:off x="1160371" y="3810000"/>
              <a:ext cx="727258" cy="400110"/>
            </a:xfrm>
            <a:prstGeom prst="rect">
              <a:avLst/>
            </a:prstGeom>
            <a:noFill/>
          </p:spPr>
          <p:txBody>
            <a:bodyPr wrap="square" rtlCol="0">
              <a:spAutoFit/>
            </a:bodyPr>
            <a:lstStyle/>
            <a:p>
              <a:pPr algn="ctr"/>
              <a:r>
                <a:rPr lang="en-US" sz="2000" b="1" dirty="0" smtClean="0">
                  <a:solidFill>
                    <a:schemeClr val="bg1"/>
                  </a:solidFill>
                </a:rPr>
                <a:t>AD</a:t>
              </a:r>
              <a:endParaRPr lang="en-US" sz="2000" b="1" dirty="0">
                <a:solidFill>
                  <a:schemeClr val="bg1"/>
                </a:solidFill>
              </a:endParaRPr>
            </a:p>
          </p:txBody>
        </p:sp>
      </p:gr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6392" y="2189920"/>
            <a:ext cx="805236" cy="805236"/>
          </a:xfrm>
          <a:prstGeom prst="rect">
            <a:avLst/>
          </a:prstGeom>
          <a:ln>
            <a:noFill/>
          </a:ln>
          <a:effectLst>
            <a:outerShdw blurRad="292100" dist="139700" dir="2700000" algn="tl" rotWithShape="0">
              <a:srgbClr val="333333">
                <a:alpha val="65000"/>
              </a:srgbClr>
            </a:outerShdw>
          </a:effectLst>
        </p:spPr>
      </p:pic>
      <p:graphicFrame>
        <p:nvGraphicFramePr>
          <p:cNvPr id="14" name="Table 13"/>
          <p:cNvGraphicFramePr>
            <a:graphicFrameLocks noGrp="1"/>
          </p:cNvGraphicFramePr>
          <p:nvPr>
            <p:extLst>
              <p:ext uri="{D42A27DB-BD31-4B8C-83A1-F6EECF244321}">
                <p14:modId xmlns:p14="http://schemas.microsoft.com/office/powerpoint/2010/main" val="2063842344"/>
              </p:ext>
            </p:extLst>
          </p:nvPr>
        </p:nvGraphicFramePr>
        <p:xfrm>
          <a:off x="5347449" y="2190850"/>
          <a:ext cx="2285999" cy="741680"/>
        </p:xfrm>
        <a:graphic>
          <a:graphicData uri="http://schemas.openxmlformats.org/drawingml/2006/table">
            <a:tbl>
              <a:tblPr firstRow="1" bandRow="1">
                <a:tableStyleId>{46F890A9-2807-4EBB-B81D-B2AA78EC7F39}</a:tableStyleId>
              </a:tblPr>
              <a:tblGrid>
                <a:gridCol w="838199"/>
                <a:gridCol w="1447800"/>
              </a:tblGrid>
              <a:tr h="370840">
                <a:tc>
                  <a:txBody>
                    <a:bodyPr/>
                    <a:lstStyle/>
                    <a:p>
                      <a:r>
                        <a:rPr lang="en-US" dirty="0" smtClean="0">
                          <a:solidFill>
                            <a:schemeClr val="bg1"/>
                          </a:solidFill>
                        </a:rPr>
                        <a:t>User</a:t>
                      </a:r>
                      <a:endParaRPr lang="en-US" dirty="0">
                        <a:solidFill>
                          <a:schemeClr val="bg1"/>
                        </a:solidFill>
                      </a:endParaRPr>
                    </a:p>
                  </a:txBody>
                  <a:tcPr/>
                </a:tc>
                <a:tc>
                  <a:txBody>
                    <a:bodyPr/>
                    <a:lstStyle/>
                    <a:p>
                      <a:r>
                        <a:rPr lang="en-US" dirty="0" smtClean="0">
                          <a:solidFill>
                            <a:schemeClr val="bg1"/>
                          </a:solidFill>
                        </a:rPr>
                        <a:t>Pass</a:t>
                      </a:r>
                      <a:endParaRPr lang="en-US" dirty="0">
                        <a:solidFill>
                          <a:schemeClr val="bg1"/>
                        </a:solidFill>
                      </a:endParaRPr>
                    </a:p>
                  </a:txBody>
                  <a:tcPr/>
                </a:tc>
              </a:tr>
              <a:tr h="370840">
                <a:tc>
                  <a:txBody>
                    <a:bodyPr/>
                    <a:lstStyle/>
                    <a:p>
                      <a:r>
                        <a:rPr lang="en-US" dirty="0" smtClean="0"/>
                        <a:t>John</a:t>
                      </a:r>
                      <a:endParaRPr lang="en-US" dirty="0"/>
                    </a:p>
                  </a:txBody>
                  <a:tcPr/>
                </a:tc>
                <a:tc>
                  <a:txBody>
                    <a:bodyPr/>
                    <a:lstStyle/>
                    <a:p>
                      <a:r>
                        <a:rPr lang="en-US" dirty="0" err="1" smtClean="0"/>
                        <a:t>P@sswOrd</a:t>
                      </a:r>
                      <a:endParaRPr lang="en-US" dirty="0"/>
                    </a:p>
                  </a:txBody>
                  <a:tcPr/>
                </a:tc>
              </a:tr>
            </a:tbl>
          </a:graphicData>
        </a:graphic>
      </p:graphicFrame>
      <p:sp>
        <p:nvSpPr>
          <p:cNvPr id="15" name="Down Arrow 44"/>
          <p:cNvSpPr/>
          <p:nvPr/>
        </p:nvSpPr>
        <p:spPr>
          <a:xfrm rot="3426618">
            <a:off x="3441582" y="2754633"/>
            <a:ext cx="346309" cy="1243281"/>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Down Arrow 44"/>
          <p:cNvSpPr/>
          <p:nvPr/>
        </p:nvSpPr>
        <p:spPr>
          <a:xfrm rot="18453200">
            <a:off x="5436461" y="2826644"/>
            <a:ext cx="346309" cy="1223924"/>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93532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Security Principals</a:t>
            </a:r>
            <a:endParaRPr lang="en-US" dirty="0"/>
          </a:p>
        </p:txBody>
      </p:sp>
      <p:sp>
        <p:nvSpPr>
          <p:cNvPr id="3" name="Content Placeholder 2"/>
          <p:cNvSpPr>
            <a:spLocks noGrp="1"/>
          </p:cNvSpPr>
          <p:nvPr>
            <p:ph idx="1"/>
          </p:nvPr>
        </p:nvSpPr>
        <p:spPr>
          <a:xfrm>
            <a:off x="218768" y="762000"/>
            <a:ext cx="8686800" cy="5791200"/>
          </a:xfrm>
        </p:spPr>
        <p:txBody>
          <a:bodyPr/>
          <a:lstStyle/>
          <a:p>
            <a:pPr>
              <a:lnSpc>
                <a:spcPct val="90000"/>
              </a:lnSpc>
            </a:pPr>
            <a:r>
              <a:rPr lang="en-US" sz="2800" dirty="0" smtClean="0"/>
              <a:t>Entities </a:t>
            </a:r>
            <a:r>
              <a:rPr lang="en-US" sz="2800" dirty="0"/>
              <a:t>that the </a:t>
            </a:r>
            <a:r>
              <a:rPr lang="en-US" sz="2800" dirty="0" smtClean="0"/>
              <a:t>windows security </a:t>
            </a:r>
            <a:r>
              <a:rPr lang="en-US" sz="2800" dirty="0"/>
              <a:t>system recognizes </a:t>
            </a:r>
            <a:endParaRPr lang="en-US" sz="2800" dirty="0" smtClean="0"/>
          </a:p>
          <a:p>
            <a:pPr>
              <a:lnSpc>
                <a:spcPct val="90000"/>
              </a:lnSpc>
            </a:pPr>
            <a:r>
              <a:rPr lang="en-US" sz="2800" dirty="0" smtClean="0"/>
              <a:t>Foundation </a:t>
            </a:r>
            <a:r>
              <a:rPr lang="en-US" sz="2800" dirty="0"/>
              <a:t>for controlling access to </a:t>
            </a:r>
            <a:r>
              <a:rPr lang="en-US" sz="2800" dirty="0" smtClean="0"/>
              <a:t>securable resources</a:t>
            </a:r>
          </a:p>
          <a:p>
            <a:pPr>
              <a:lnSpc>
                <a:spcPct val="90000"/>
              </a:lnSpc>
            </a:pPr>
            <a:r>
              <a:rPr lang="en-US" sz="2800" dirty="0" smtClean="0"/>
              <a:t>Domain and Local</a:t>
            </a:r>
          </a:p>
          <a:p>
            <a:pPr lvl="1">
              <a:lnSpc>
                <a:spcPct val="90000"/>
              </a:lnSpc>
            </a:pPr>
            <a:r>
              <a:rPr lang="en-US" sz="2800" dirty="0" smtClean="0">
                <a:effectLst/>
              </a:rPr>
              <a:t>Domain</a:t>
            </a:r>
          </a:p>
          <a:p>
            <a:pPr lvl="2">
              <a:lnSpc>
                <a:spcPct val="90000"/>
              </a:lnSpc>
            </a:pPr>
            <a:r>
              <a:rPr lang="en-US" sz="2400" dirty="0" smtClean="0">
                <a:effectLst/>
              </a:rPr>
              <a:t>User Accounts</a:t>
            </a:r>
          </a:p>
          <a:p>
            <a:pPr lvl="2">
              <a:lnSpc>
                <a:spcPct val="90000"/>
              </a:lnSpc>
            </a:pPr>
            <a:r>
              <a:rPr lang="en-US" sz="2400" dirty="0" smtClean="0">
                <a:effectLst/>
              </a:rPr>
              <a:t>Computer Accounts</a:t>
            </a:r>
          </a:p>
          <a:p>
            <a:pPr lvl="2">
              <a:lnSpc>
                <a:spcPct val="90000"/>
              </a:lnSpc>
            </a:pPr>
            <a:r>
              <a:rPr lang="en-US" sz="2400" dirty="0" smtClean="0">
                <a:effectLst/>
              </a:rPr>
              <a:t>Groups</a:t>
            </a:r>
          </a:p>
          <a:p>
            <a:pPr lvl="2">
              <a:lnSpc>
                <a:spcPct val="90000"/>
              </a:lnSpc>
            </a:pPr>
            <a:r>
              <a:rPr lang="en-US" sz="2400" dirty="0" smtClean="0">
                <a:effectLst/>
              </a:rPr>
              <a:t>Well-known security principals</a:t>
            </a:r>
          </a:p>
          <a:p>
            <a:pPr lvl="1">
              <a:lnSpc>
                <a:spcPct val="90000"/>
              </a:lnSpc>
            </a:pPr>
            <a:r>
              <a:rPr lang="en-US" sz="2800" dirty="0" smtClean="0">
                <a:effectLst/>
              </a:rPr>
              <a:t>Local</a:t>
            </a:r>
          </a:p>
          <a:p>
            <a:pPr lvl="2">
              <a:lnSpc>
                <a:spcPct val="90000"/>
              </a:lnSpc>
            </a:pPr>
            <a:r>
              <a:rPr lang="en-US" sz="2400" dirty="0" smtClean="0">
                <a:effectLst/>
              </a:rPr>
              <a:t>User Accounts</a:t>
            </a:r>
          </a:p>
          <a:p>
            <a:pPr lvl="2">
              <a:lnSpc>
                <a:spcPct val="90000"/>
              </a:lnSpc>
            </a:pPr>
            <a:r>
              <a:rPr lang="en-US" sz="2400" dirty="0" smtClean="0">
                <a:effectLst/>
              </a:rPr>
              <a:t>Groups</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158720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Security Identifier (SID) </a:t>
            </a:r>
            <a:endParaRPr lang="en-US" dirty="0"/>
          </a:p>
        </p:txBody>
      </p:sp>
      <p:sp>
        <p:nvSpPr>
          <p:cNvPr id="3" name="Content Placeholder 2"/>
          <p:cNvSpPr>
            <a:spLocks noGrp="1"/>
          </p:cNvSpPr>
          <p:nvPr>
            <p:ph idx="1"/>
          </p:nvPr>
        </p:nvSpPr>
        <p:spPr/>
        <p:txBody>
          <a:bodyPr/>
          <a:lstStyle/>
          <a:p>
            <a:pPr>
              <a:lnSpc>
                <a:spcPct val="90000"/>
              </a:lnSpc>
            </a:pPr>
            <a:r>
              <a:rPr lang="en-US" dirty="0"/>
              <a:t>Windows creates automatically a Security Identifier (SID) for each </a:t>
            </a:r>
            <a:r>
              <a:rPr lang="en-US" dirty="0" smtClean="0"/>
              <a:t>security principal</a:t>
            </a:r>
            <a:endParaRPr lang="en-US" dirty="0"/>
          </a:p>
          <a:p>
            <a:pPr lvl="1">
              <a:lnSpc>
                <a:spcPct val="90000"/>
              </a:lnSpc>
            </a:pPr>
            <a:r>
              <a:rPr lang="en-US" dirty="0"/>
              <a:t>S-1-5-21-AAA-BBB-CCC-RRR  </a:t>
            </a:r>
          </a:p>
          <a:p>
            <a:pPr lvl="1">
              <a:lnSpc>
                <a:spcPct val="90000"/>
              </a:lnSpc>
            </a:pPr>
            <a:r>
              <a:rPr lang="en-US" dirty="0" smtClean="0"/>
              <a:t>Security Identifiers are always unique </a:t>
            </a:r>
          </a:p>
          <a:p>
            <a:pPr lvl="1">
              <a:lnSpc>
                <a:spcPct val="90000"/>
              </a:lnSpc>
            </a:pPr>
            <a:r>
              <a:rPr lang="en-US" dirty="0" smtClean="0"/>
              <a:t>Windows uses Security Identifier </a:t>
            </a:r>
            <a:r>
              <a:rPr lang="en-US" dirty="0"/>
              <a:t>to </a:t>
            </a:r>
            <a:r>
              <a:rPr lang="en-US" dirty="0" smtClean="0"/>
              <a:t>recognize you</a:t>
            </a:r>
          </a:p>
          <a:p>
            <a:pPr lvl="1">
              <a:lnSpc>
                <a:spcPct val="90000"/>
              </a:lnSpc>
            </a:pPr>
            <a:r>
              <a:rPr lang="en-US" dirty="0" smtClean="0"/>
              <a:t>You can think for SID as Personal </a:t>
            </a:r>
            <a:r>
              <a:rPr lang="en-US" dirty="0" smtClean="0"/>
              <a:t>ID Number </a:t>
            </a:r>
            <a:r>
              <a:rPr lang="en-US" dirty="0" smtClean="0"/>
              <a:t>(EGN)</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3861502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r>
              <a:rPr lang="en-US" dirty="0" smtClean="0"/>
              <a:t>Create</a:t>
            </a:r>
          </a:p>
          <a:p>
            <a:pPr lvl="1"/>
            <a:r>
              <a:rPr lang="en-US" dirty="0" smtClean="0"/>
              <a:t>Local Users</a:t>
            </a:r>
          </a:p>
          <a:p>
            <a:pPr lvl="1"/>
            <a:r>
              <a:rPr lang="en-US" dirty="0" smtClean="0"/>
              <a:t>Local Group</a:t>
            </a:r>
          </a:p>
          <a:p>
            <a:r>
              <a:rPr lang="en-US" dirty="0" smtClean="0"/>
              <a:t>Manage</a:t>
            </a:r>
          </a:p>
          <a:p>
            <a:pPr lvl="1"/>
            <a:r>
              <a:rPr lang="en-US" dirty="0" smtClean="0"/>
              <a:t>Local Users information </a:t>
            </a:r>
          </a:p>
          <a:p>
            <a:pPr lvl="1"/>
            <a:r>
              <a:rPr lang="en-US" dirty="0" smtClean="0"/>
              <a:t>Group </a:t>
            </a:r>
            <a:r>
              <a:rPr lang="en-US" dirty="0"/>
              <a:t>M</a:t>
            </a:r>
            <a:r>
              <a:rPr lang="en-US" dirty="0" smtClean="0"/>
              <a:t>embership</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extLst>
      <p:ext uri="{BB962C8B-B14F-4D97-AF65-F5344CB8AC3E}">
        <p14:creationId xmlns:p14="http://schemas.microsoft.com/office/powerpoint/2010/main" val="2264539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Access Tokens</a:t>
            </a:r>
            <a:endParaRPr lang="en-US" dirty="0"/>
          </a:p>
        </p:txBody>
      </p:sp>
      <p:sp>
        <p:nvSpPr>
          <p:cNvPr id="3" name="Subtitle 2"/>
          <p:cNvSpPr>
            <a:spLocks noGrp="1"/>
          </p:cNvSpPr>
          <p:nvPr>
            <p:ph type="subTitle" idx="1"/>
          </p:nvPr>
        </p:nvSpPr>
        <p:spPr/>
        <p:txBody>
          <a:bodyPr/>
          <a:lstStyle/>
          <a:p>
            <a:endParaRPr lang="en-US"/>
          </a:p>
        </p:txBody>
      </p:sp>
      <p:sp>
        <p:nvSpPr>
          <p:cNvPr id="5" name="Rounded Rectangle 4"/>
          <p:cNvSpPr/>
          <p:nvPr/>
        </p:nvSpPr>
        <p:spPr>
          <a:xfrm>
            <a:off x="457200" y="205978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800" b="1" dirty="0" smtClean="0">
                <a:solidFill>
                  <a:srgbClr val="EBFFD2"/>
                </a:solidFill>
                <a:effectLst>
                  <a:outerShdw blurRad="38100" dist="38100" dir="2700000" algn="tl">
                    <a:srgbClr val="000000">
                      <a:alpha val="43137"/>
                    </a:srgbClr>
                  </a:outerShdw>
                </a:effectLst>
              </a:rPr>
              <a:t>Security Access Tokens</a:t>
            </a:r>
            <a:endParaRPr lang="en-US" sz="48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7628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Access Token?</a:t>
            </a:r>
            <a:endParaRPr lang="en-US" dirty="0"/>
          </a:p>
        </p:txBody>
      </p:sp>
      <p:sp>
        <p:nvSpPr>
          <p:cNvPr id="3" name="Content Placeholder 2"/>
          <p:cNvSpPr>
            <a:spLocks noGrp="1"/>
          </p:cNvSpPr>
          <p:nvPr>
            <p:ph idx="1"/>
          </p:nvPr>
        </p:nvSpPr>
        <p:spPr>
          <a:xfrm>
            <a:off x="228600" y="3048000"/>
            <a:ext cx="8686800" cy="3657600"/>
          </a:xfrm>
        </p:spPr>
        <p:txBody>
          <a:bodyPr>
            <a:normAutofit/>
          </a:bodyPr>
          <a:lstStyle/>
          <a:p>
            <a:r>
              <a:rPr lang="en-US" dirty="0" smtClean="0"/>
              <a:t>The </a:t>
            </a:r>
            <a:r>
              <a:rPr lang="en-US" dirty="0"/>
              <a:t>system creates an access token when a user logs </a:t>
            </a:r>
            <a:r>
              <a:rPr lang="en-US" dirty="0" smtClean="0"/>
              <a:t>on</a:t>
            </a:r>
          </a:p>
          <a:p>
            <a:r>
              <a:rPr lang="en-US" dirty="0" smtClean="0"/>
              <a:t>Every </a:t>
            </a:r>
            <a:r>
              <a:rPr lang="en-US" dirty="0"/>
              <a:t>process executed on behalf of the user has a copy of the </a:t>
            </a:r>
            <a:r>
              <a:rPr lang="en-US" dirty="0" smtClean="0"/>
              <a:t>token</a:t>
            </a:r>
          </a:p>
          <a:p>
            <a:r>
              <a:rPr lang="en-US" dirty="0" smtClean="0"/>
              <a:t>The </a:t>
            </a:r>
            <a:r>
              <a:rPr lang="en-US" dirty="0"/>
              <a:t>system uses the token to control access to securable </a:t>
            </a:r>
            <a:r>
              <a:rPr lang="en-US" dirty="0" smtClean="0"/>
              <a:t>objects</a:t>
            </a:r>
          </a:p>
        </p:txBody>
      </p:sp>
      <p:sp>
        <p:nvSpPr>
          <p:cNvPr id="5" name="Rounded Rectangle 4"/>
          <p:cNvSpPr/>
          <p:nvPr/>
        </p:nvSpPr>
        <p:spPr>
          <a:xfrm>
            <a:off x="381000" y="925461"/>
            <a:ext cx="8229599" cy="19812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3200" b="1" dirty="0" smtClean="0">
                <a:solidFill>
                  <a:srgbClr val="EBFFD2"/>
                </a:solidFill>
                <a:effectLst>
                  <a:outerShdw blurRad="38100" dist="38100" dir="2700000" algn="tl">
                    <a:srgbClr val="000000">
                      <a:alpha val="43137"/>
                    </a:srgbClr>
                  </a:outerShdw>
                </a:effectLst>
              </a:rPr>
              <a:t>An </a:t>
            </a:r>
            <a:r>
              <a:rPr lang="en-US" sz="3200" b="1" dirty="0" smtClean="0">
                <a:solidFill>
                  <a:schemeClr val="tx1">
                    <a:lumMod val="75000"/>
                  </a:schemeClr>
                </a:solidFill>
                <a:effectLst>
                  <a:outerShdw blurRad="38100" dist="38100" dir="2700000" algn="tl">
                    <a:srgbClr val="000000">
                      <a:alpha val="43137"/>
                    </a:srgbClr>
                  </a:outerShdw>
                </a:effectLst>
              </a:rPr>
              <a:t>access token </a:t>
            </a:r>
            <a:r>
              <a:rPr lang="en-US" sz="3200" b="1" dirty="0" smtClean="0">
                <a:solidFill>
                  <a:srgbClr val="EBFFD2"/>
                </a:solidFill>
                <a:effectLst>
                  <a:outerShdw blurRad="38100" dist="38100" dir="2700000" algn="tl">
                    <a:srgbClr val="000000">
                      <a:alpha val="43137"/>
                    </a:srgbClr>
                  </a:outerShdw>
                </a:effectLst>
              </a:rPr>
              <a:t>contains </a:t>
            </a:r>
            <a:r>
              <a:rPr lang="en-US" sz="3200" b="1" dirty="0">
                <a:solidFill>
                  <a:srgbClr val="EBFFD2"/>
                </a:solidFill>
                <a:effectLst>
                  <a:outerShdw blurRad="38100" dist="38100" dir="2700000" algn="tl">
                    <a:srgbClr val="000000">
                      <a:alpha val="43137"/>
                    </a:srgbClr>
                  </a:outerShdw>
                </a:effectLst>
              </a:rPr>
              <a:t>the </a:t>
            </a:r>
            <a:r>
              <a:rPr lang="en-US" sz="3200" b="1" dirty="0" smtClean="0">
                <a:solidFill>
                  <a:srgbClr val="EBFFD2"/>
                </a:solidFill>
                <a:effectLst>
                  <a:outerShdw blurRad="38100" dist="38100" dir="2700000" algn="tl">
                    <a:srgbClr val="000000">
                      <a:alpha val="43137"/>
                    </a:srgbClr>
                  </a:outerShdw>
                </a:effectLst>
              </a:rPr>
              <a:t>security information </a:t>
            </a:r>
            <a:r>
              <a:rPr lang="en-US" sz="3200" b="1" dirty="0">
                <a:solidFill>
                  <a:srgbClr val="EBFFD2"/>
                </a:solidFill>
                <a:effectLst>
                  <a:outerShdw blurRad="38100" dist="38100" dir="2700000" algn="tl">
                    <a:srgbClr val="000000">
                      <a:alpha val="43137"/>
                    </a:srgbClr>
                  </a:outerShdw>
                </a:effectLst>
              </a:rPr>
              <a:t>for a logon session</a:t>
            </a:r>
          </a:p>
        </p:txBody>
      </p:sp>
    </p:spTree>
    <p:extLst>
      <p:ext uri="{BB962C8B-B14F-4D97-AF65-F5344CB8AC3E}">
        <p14:creationId xmlns:p14="http://schemas.microsoft.com/office/powerpoint/2010/main" val="938866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effectLst/>
              </a:rPr>
              <a:t>What information contains an Access Token?</a:t>
            </a:r>
            <a:endParaRPr lang="en-US" sz="3600" dirty="0"/>
          </a:p>
        </p:txBody>
      </p:sp>
      <p:sp>
        <p:nvSpPr>
          <p:cNvPr id="3" name="Content Placeholder 2"/>
          <p:cNvSpPr>
            <a:spLocks noGrp="1"/>
          </p:cNvSpPr>
          <p:nvPr>
            <p:ph idx="1"/>
          </p:nvPr>
        </p:nvSpPr>
        <p:spPr/>
        <p:txBody>
          <a:bodyPr/>
          <a:lstStyle/>
          <a:p>
            <a:pPr fontAlgn="ctr"/>
            <a:r>
              <a:rPr lang="en-US" dirty="0" smtClean="0">
                <a:effectLst/>
              </a:rPr>
              <a:t>User SID </a:t>
            </a:r>
          </a:p>
          <a:p>
            <a:pPr fontAlgn="ctr"/>
            <a:r>
              <a:rPr lang="en-US" dirty="0" smtClean="0">
                <a:effectLst/>
              </a:rPr>
              <a:t>Groups Membership SIDs</a:t>
            </a:r>
            <a:endParaRPr lang="en-US" dirty="0">
              <a:effectLst/>
            </a:endParaRPr>
          </a:p>
          <a:p>
            <a:pPr fontAlgn="ctr"/>
            <a:r>
              <a:rPr lang="en-US" dirty="0" smtClean="0">
                <a:effectLst/>
              </a:rPr>
              <a:t>Privileges</a:t>
            </a:r>
          </a:p>
          <a:p>
            <a:pPr lvl="1" fontAlgn="ctr"/>
            <a:r>
              <a:rPr lang="en-US" dirty="0"/>
              <a:t>System-wide permissions assigned to </a:t>
            </a:r>
            <a:r>
              <a:rPr lang="en-US" dirty="0" smtClean="0"/>
              <a:t>the logon user account</a:t>
            </a:r>
            <a:endParaRPr lang="en-US" dirty="0" smtClean="0">
              <a:effectLst/>
            </a:endParaRPr>
          </a:p>
          <a:p>
            <a:pPr marL="0" indent="0" fontAlgn="ctr">
              <a:buNone/>
            </a:pPr>
            <a:endParaRPr lang="en-US" dirty="0">
              <a:effectLst/>
            </a:endParaRPr>
          </a:p>
          <a:p>
            <a:pPr eaLnBrk="1" hangingPunct="1">
              <a:buClr>
                <a:srgbClr val="FF0000"/>
              </a:buClr>
              <a:buSzPct val="90000"/>
              <a:buFont typeface="Wingdings" pitchFamily="2" charset="2"/>
              <a:buChar char="v"/>
              <a:defRPr/>
            </a:pPr>
            <a:endParaRPr lang="en-US" sz="2400" i="1" dirty="0" smtClean="0"/>
          </a:p>
          <a:p>
            <a:pPr eaLnBrk="1" hangingPunct="1">
              <a:buClr>
                <a:srgbClr val="FF0000"/>
              </a:buClr>
              <a:buSzPct val="90000"/>
              <a:buFont typeface="Wingdings" pitchFamily="2" charset="2"/>
              <a:buChar char="v"/>
              <a:defRPr/>
            </a:pPr>
            <a:r>
              <a:rPr lang="en-US" sz="2400" i="1" dirty="0" smtClean="0"/>
              <a:t>In Windows 2012, Microsoft introduced a new feature Dynamic Access Control which extends the access token with addition information</a:t>
            </a:r>
          </a:p>
          <a:p>
            <a:pPr eaLnBrk="1" hangingPunct="1">
              <a:buClr>
                <a:srgbClr val="FF0000"/>
              </a:buClr>
              <a:buSzPct val="90000"/>
              <a:buFont typeface="Wingdings" pitchFamily="2" charset="2"/>
              <a:buChar char="v"/>
              <a:defRPr/>
            </a:pPr>
            <a:endParaRPr lang="en-US"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524913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r>
              <a:rPr lang="en-US" dirty="0" smtClean="0"/>
              <a:t>How to validate your access token</a:t>
            </a:r>
          </a:p>
          <a:p>
            <a:r>
              <a:rPr lang="en-US" dirty="0" smtClean="0"/>
              <a:t>In order to update the information in your access token, you </a:t>
            </a:r>
            <a:r>
              <a:rPr lang="en-US" dirty="0"/>
              <a:t>have to logoff and logon </a:t>
            </a:r>
            <a:r>
              <a:rPr lang="en-US" dirty="0" smtClean="0"/>
              <a:t>again.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576345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4" name="Rounded Rectangle 3"/>
          <p:cNvSpPr/>
          <p:nvPr/>
        </p:nvSpPr>
        <p:spPr>
          <a:xfrm>
            <a:off x="457200" y="205978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400" b="1" dirty="0" smtClean="0">
                <a:solidFill>
                  <a:srgbClr val="EBFFD2"/>
                </a:solidFill>
                <a:effectLst>
                  <a:outerShdw blurRad="38100" dist="38100" dir="2700000" algn="tl">
                    <a:srgbClr val="000000">
                      <a:alpha val="43137"/>
                    </a:srgbClr>
                  </a:outerShdw>
                </a:effectLst>
              </a:rPr>
              <a:t>Security Descriptors (SD)  </a:t>
            </a:r>
          </a:p>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400" b="1" dirty="0" smtClean="0">
                <a:solidFill>
                  <a:srgbClr val="EBFFD2"/>
                </a:solidFill>
                <a:effectLst>
                  <a:outerShdw blurRad="38100" dist="38100" dir="2700000" algn="tl">
                    <a:srgbClr val="000000">
                      <a:alpha val="43137"/>
                    </a:srgbClr>
                  </a:outerShdw>
                </a:effectLst>
              </a:rPr>
              <a:t>and </a:t>
            </a:r>
          </a:p>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400" b="1" dirty="0" smtClean="0">
                <a:solidFill>
                  <a:srgbClr val="EBFFD2"/>
                </a:solidFill>
                <a:effectLst>
                  <a:outerShdw blurRad="38100" dist="38100" dir="2700000" algn="tl">
                    <a:srgbClr val="000000">
                      <a:alpha val="43137"/>
                    </a:srgbClr>
                  </a:outerShdw>
                </a:effectLst>
              </a:rPr>
              <a:t>Access Control Lists (ACL)</a:t>
            </a:r>
            <a:endParaRPr lang="en-US" sz="44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1894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Descriptors</a:t>
            </a:r>
            <a:endParaRPr lang="en-US" dirty="0"/>
          </a:p>
        </p:txBody>
      </p:sp>
      <p:sp>
        <p:nvSpPr>
          <p:cNvPr id="3" name="Content Placeholder 2"/>
          <p:cNvSpPr>
            <a:spLocks noGrp="1"/>
          </p:cNvSpPr>
          <p:nvPr>
            <p:ph idx="1"/>
          </p:nvPr>
        </p:nvSpPr>
        <p:spPr/>
        <p:txBody>
          <a:bodyPr/>
          <a:lstStyle/>
          <a:p>
            <a:r>
              <a:rPr lang="en-US" dirty="0"/>
              <a:t>Security </a:t>
            </a:r>
            <a:r>
              <a:rPr lang="en-US" dirty="0" smtClean="0"/>
              <a:t>Descriptors </a:t>
            </a:r>
            <a:r>
              <a:rPr lang="en-US" dirty="0"/>
              <a:t>are data structures of security </a:t>
            </a:r>
            <a:r>
              <a:rPr lang="en-US" dirty="0" smtClean="0"/>
              <a:t>information</a:t>
            </a:r>
          </a:p>
          <a:p>
            <a:pPr lvl="1">
              <a:spcBef>
                <a:spcPts val="0"/>
              </a:spcBef>
              <a:spcAft>
                <a:spcPts val="0"/>
              </a:spcAft>
            </a:pPr>
            <a:r>
              <a:rPr lang="en-US" dirty="0" smtClean="0"/>
              <a:t>Who is the owner of this object?</a:t>
            </a:r>
          </a:p>
          <a:p>
            <a:pPr lvl="1">
              <a:spcBef>
                <a:spcPts val="0"/>
              </a:spcBef>
              <a:spcAft>
                <a:spcPts val="0"/>
              </a:spcAft>
            </a:pPr>
            <a:r>
              <a:rPr lang="en-US" dirty="0" smtClean="0"/>
              <a:t>Who have access to read/write/</a:t>
            </a:r>
            <a:r>
              <a:rPr lang="en-US" dirty="0" err="1" smtClean="0"/>
              <a:t>etc</a:t>
            </a:r>
            <a:r>
              <a:rPr lang="en-US" dirty="0" smtClean="0"/>
              <a:t>?</a:t>
            </a:r>
          </a:p>
          <a:p>
            <a:pPr lvl="1">
              <a:spcBef>
                <a:spcPts val="0"/>
              </a:spcBef>
              <a:spcAft>
                <a:spcPts val="0"/>
              </a:spcAft>
            </a:pPr>
            <a:r>
              <a:rPr lang="en-US" dirty="0"/>
              <a:t>Are </a:t>
            </a:r>
            <a:r>
              <a:rPr lang="en-US" dirty="0" smtClean="0"/>
              <a:t>the parent object rules </a:t>
            </a:r>
            <a:r>
              <a:rPr lang="en-US" dirty="0" smtClean="0"/>
              <a:t>included yes/no</a:t>
            </a:r>
            <a:r>
              <a:rPr lang="en-US" dirty="0" smtClean="0"/>
              <a:t>?</a:t>
            </a:r>
          </a:p>
          <a:p>
            <a:pPr lvl="1">
              <a:spcBef>
                <a:spcPts val="0"/>
              </a:spcBef>
              <a:spcAft>
                <a:spcPts val="0"/>
              </a:spcAft>
            </a:pPr>
            <a:r>
              <a:rPr lang="en-US" dirty="0" smtClean="0"/>
              <a:t>Some other information</a:t>
            </a:r>
            <a:endParaRPr lang="en-US" dirty="0"/>
          </a:p>
          <a:p>
            <a:r>
              <a:rPr lang="en-US" dirty="0" smtClean="0"/>
              <a:t>Security </a:t>
            </a:r>
            <a:r>
              <a:rPr lang="en-US" dirty="0"/>
              <a:t>Descriptors can be associated with different </a:t>
            </a:r>
            <a:r>
              <a:rPr lang="en-US" dirty="0" smtClean="0"/>
              <a:t>OS </a:t>
            </a:r>
            <a:r>
              <a:rPr lang="en-US" dirty="0" smtClean="0"/>
              <a:t>objects</a:t>
            </a:r>
          </a:p>
          <a:p>
            <a:pPr lvl="1">
              <a:spcBef>
                <a:spcPts val="0"/>
              </a:spcBef>
              <a:spcAft>
                <a:spcPts val="0"/>
              </a:spcAft>
            </a:pPr>
            <a:r>
              <a:rPr lang="en-US" dirty="0" smtClean="0"/>
              <a:t>File System objects</a:t>
            </a:r>
          </a:p>
          <a:p>
            <a:pPr lvl="1">
              <a:spcBef>
                <a:spcPts val="0"/>
              </a:spcBef>
              <a:spcAft>
                <a:spcPts val="0"/>
              </a:spcAft>
            </a:pPr>
            <a:r>
              <a:rPr lang="en-US" dirty="0" smtClean="0"/>
              <a:t>Registry objects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865934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224883" y="838200"/>
            <a:ext cx="8686800" cy="5715000"/>
          </a:xfrm>
        </p:spPr>
        <p:txBody>
          <a:bodyPr/>
          <a:lstStyle/>
          <a:p>
            <a:r>
              <a:rPr lang="en-US" sz="2400" dirty="0" smtClean="0"/>
              <a:t>Accounts and Security Principals</a:t>
            </a:r>
          </a:p>
          <a:p>
            <a:r>
              <a:rPr lang="en-US" sz="2400" dirty="0" smtClean="0"/>
              <a:t>Authentication and Authorization</a:t>
            </a:r>
          </a:p>
          <a:p>
            <a:r>
              <a:rPr lang="en-US" sz="2400" dirty="0" smtClean="0"/>
              <a:t>Security Account Manager</a:t>
            </a:r>
          </a:p>
          <a:p>
            <a:r>
              <a:rPr lang="en-US" sz="2400" dirty="0" smtClean="0"/>
              <a:t>Central Directory Service (Active Directory)</a:t>
            </a:r>
          </a:p>
          <a:p>
            <a:r>
              <a:rPr lang="en-US" sz="2400" dirty="0" smtClean="0"/>
              <a:t>Security Identifier (SID)</a:t>
            </a:r>
          </a:p>
          <a:p>
            <a:r>
              <a:rPr lang="en-US" sz="2400" dirty="0" smtClean="0"/>
              <a:t>Access Token</a:t>
            </a:r>
          </a:p>
          <a:p>
            <a:r>
              <a:rPr lang="en-US" sz="2400" dirty="0" smtClean="0"/>
              <a:t>Security Descriptors and Access Control Lists</a:t>
            </a:r>
          </a:p>
          <a:p>
            <a:r>
              <a:rPr lang="en-US" sz="2400" dirty="0" smtClean="0"/>
              <a:t>Logon Process</a:t>
            </a:r>
          </a:p>
          <a:p>
            <a:r>
              <a:rPr lang="en-US" sz="2400" dirty="0" smtClean="0"/>
              <a:t>Sharing and Network Access</a:t>
            </a:r>
          </a:p>
          <a:p>
            <a:r>
              <a:rPr lang="en-US" sz="2400" dirty="0" smtClean="0"/>
              <a:t>User Account Control (UAC)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026" name="Picture 2" descr="books, read, school, study ico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84380" y="927410"/>
            <a:ext cx="1828800" cy="1828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Lists (ACL) </a:t>
            </a:r>
          </a:p>
        </p:txBody>
      </p:sp>
      <p:sp>
        <p:nvSpPr>
          <p:cNvPr id="3" name="Content Placeholder 2"/>
          <p:cNvSpPr>
            <a:spLocks noGrp="1"/>
          </p:cNvSpPr>
          <p:nvPr>
            <p:ph idx="1"/>
          </p:nvPr>
        </p:nvSpPr>
        <p:spPr/>
        <p:txBody>
          <a:bodyPr/>
          <a:lstStyle/>
          <a:p>
            <a:r>
              <a:rPr lang="en-US" dirty="0" smtClean="0"/>
              <a:t>The objects that require protection are  associated with </a:t>
            </a:r>
            <a:r>
              <a:rPr lang="en-US" dirty="0"/>
              <a:t>an ACL that </a:t>
            </a:r>
            <a:r>
              <a:rPr lang="en-US" dirty="0" smtClean="0"/>
              <a:t>includes:</a:t>
            </a:r>
            <a:endParaRPr lang="en-US" dirty="0"/>
          </a:p>
          <a:p>
            <a:pPr lvl="1"/>
            <a:r>
              <a:rPr lang="en-US" dirty="0"/>
              <a:t>SID of object owner</a:t>
            </a:r>
          </a:p>
          <a:p>
            <a:pPr lvl="1"/>
            <a:r>
              <a:rPr lang="en-US" dirty="0"/>
              <a:t>List of access control entries (ACEs)</a:t>
            </a:r>
          </a:p>
          <a:p>
            <a:r>
              <a:rPr lang="en-US" dirty="0"/>
              <a:t>Each ACE includes a SID and Access Mask</a:t>
            </a:r>
          </a:p>
          <a:p>
            <a:pPr lvl="1"/>
            <a:r>
              <a:rPr lang="en-US" dirty="0"/>
              <a:t>Access mask could include</a:t>
            </a:r>
          </a:p>
          <a:p>
            <a:pPr lvl="2"/>
            <a:r>
              <a:rPr lang="en-US" dirty="0"/>
              <a:t>Read, Write, Create, Delete, Modify, etc</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5" name="Rectangle 4"/>
          <p:cNvSpPr/>
          <p:nvPr/>
        </p:nvSpPr>
        <p:spPr>
          <a:xfrm>
            <a:off x="381000" y="5950803"/>
            <a:ext cx="7696200" cy="830997"/>
          </a:xfrm>
          <a:prstGeom prst="rect">
            <a:avLst/>
          </a:prstGeom>
        </p:spPr>
        <p:txBody>
          <a:bodyPr wrap="square">
            <a:spAutoFit/>
          </a:bodyPr>
          <a:lstStyle/>
          <a:p>
            <a:pPr eaLnBrk="1" hangingPunct="1">
              <a:buClr>
                <a:srgbClr val="FF0000"/>
              </a:buClr>
              <a:buSzPct val="90000"/>
              <a:buFont typeface="Wingdings" pitchFamily="2" charset="2"/>
              <a:buChar char="v"/>
              <a:defRPr/>
            </a:pPr>
            <a:r>
              <a:rPr lang="en-US" sz="2400" i="1" dirty="0"/>
              <a:t> </a:t>
            </a:r>
            <a:r>
              <a:rPr lang="en-US" sz="2400" i="1" dirty="0" smtClean="0"/>
              <a:t>The Access Mask is different for each type of object (e.g. File, Printer, Registry etc.</a:t>
            </a:r>
            <a:endParaRPr lang="en-US" dirty="0"/>
          </a:p>
        </p:txBody>
      </p:sp>
    </p:spTree>
    <p:extLst>
      <p:ext uri="{BB962C8B-B14F-4D97-AF65-F5344CB8AC3E}">
        <p14:creationId xmlns:p14="http://schemas.microsoft.com/office/powerpoint/2010/main" val="3390448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Lists (ACL) (cont.)</a:t>
            </a:r>
            <a:endParaRPr lang="en-US" dirty="0"/>
          </a:p>
        </p:txBody>
      </p:sp>
      <p:sp>
        <p:nvSpPr>
          <p:cNvPr id="3" name="Content Placeholder 2"/>
          <p:cNvSpPr>
            <a:spLocks noGrp="1"/>
          </p:cNvSpPr>
          <p:nvPr>
            <p:ph idx="1"/>
          </p:nvPr>
        </p:nvSpPr>
        <p:spPr/>
        <p:txBody>
          <a:bodyPr/>
          <a:lstStyle/>
          <a:p>
            <a:r>
              <a:rPr lang="en-US" dirty="0"/>
              <a:t>Discretionary ACL</a:t>
            </a:r>
          </a:p>
          <a:p>
            <a:pPr lvl="1"/>
            <a:r>
              <a:rPr lang="en-US" dirty="0"/>
              <a:t>Grants or denies access to protected resources such as files, shared memory, etc.</a:t>
            </a:r>
          </a:p>
          <a:p>
            <a:r>
              <a:rPr lang="en-US" dirty="0"/>
              <a:t>System ACL</a:t>
            </a:r>
          </a:p>
          <a:p>
            <a:pPr lvl="1"/>
            <a:r>
              <a:rPr lang="en-US" dirty="0"/>
              <a:t>Used for </a:t>
            </a:r>
            <a:r>
              <a:rPr lang="en-US" dirty="0" smtClean="0"/>
              <a:t>auditing and to enforce mandatory integrity policy (Vista and later)</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2503293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smtClean="0"/>
              <a:t>Control Process </a:t>
            </a:r>
            <a:endParaRPr lang="en-US" dirty="0"/>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741619012"/>
              </p:ext>
            </p:extLst>
          </p:nvPr>
        </p:nvGraphicFramePr>
        <p:xfrm>
          <a:off x="384024" y="914400"/>
          <a:ext cx="4949976" cy="1539076"/>
        </p:xfrm>
        <a:graphic>
          <a:graphicData uri="http://schemas.openxmlformats.org/drawingml/2006/table">
            <a:tbl>
              <a:tblPr firstRow="1" bandRow="1">
                <a:tableStyleId>{5C22544A-7EE6-4342-B048-85BDC9FD1C3A}</a:tableStyleId>
              </a:tblPr>
              <a:tblGrid>
                <a:gridCol w="3514089"/>
                <a:gridCol w="1435887"/>
              </a:tblGrid>
              <a:tr h="384769">
                <a:tc>
                  <a:txBody>
                    <a:bodyPr/>
                    <a:lstStyle/>
                    <a:p>
                      <a:r>
                        <a:rPr lang="en-US" dirty="0" smtClean="0"/>
                        <a:t>Group/User</a:t>
                      </a:r>
                      <a:endParaRPr lang="en-US" dirty="0"/>
                    </a:p>
                  </a:txBody>
                  <a:tcPr/>
                </a:tc>
                <a:tc>
                  <a:txBody>
                    <a:bodyPr/>
                    <a:lstStyle/>
                    <a:p>
                      <a:r>
                        <a:rPr lang="en-US" dirty="0" smtClean="0"/>
                        <a:t>Type</a:t>
                      </a:r>
                      <a:endParaRPr lang="en-US" dirty="0"/>
                    </a:p>
                  </a:txBody>
                  <a:tcPr/>
                </a:tc>
              </a:tr>
              <a:tr h="384769">
                <a:tc>
                  <a:txBody>
                    <a:bodyPr/>
                    <a:lstStyle/>
                    <a:p>
                      <a:r>
                        <a:rPr lang="en-US" dirty="0" smtClean="0"/>
                        <a:t>Managers</a:t>
                      </a:r>
                      <a:endParaRPr lang="en-US" dirty="0"/>
                    </a:p>
                  </a:txBody>
                  <a:tcPr/>
                </a:tc>
                <a:tc>
                  <a:txBody>
                    <a:bodyPr/>
                    <a:lstStyle/>
                    <a:p>
                      <a:r>
                        <a:rPr lang="en-US" dirty="0" smtClean="0"/>
                        <a:t>R/W</a:t>
                      </a:r>
                      <a:endParaRPr lang="en-US" dirty="0"/>
                    </a:p>
                  </a:txBody>
                  <a:tcPr/>
                </a:tc>
              </a:tr>
              <a:tr h="384769">
                <a:tc>
                  <a:txBody>
                    <a:bodyPr/>
                    <a:lstStyle/>
                    <a:p>
                      <a:r>
                        <a:rPr lang="en-US" dirty="0" smtClean="0"/>
                        <a:t>Company</a:t>
                      </a:r>
                      <a:r>
                        <a:rPr lang="en-US" baseline="0" dirty="0" smtClean="0"/>
                        <a:t> Users</a:t>
                      </a:r>
                      <a:endParaRPr lang="en-US" dirty="0"/>
                    </a:p>
                  </a:txBody>
                  <a:tcPr/>
                </a:tc>
                <a:tc>
                  <a:txBody>
                    <a:bodyPr/>
                    <a:lstStyle/>
                    <a:p>
                      <a:r>
                        <a:rPr lang="en-US" dirty="0" smtClean="0"/>
                        <a:t>Read</a:t>
                      </a:r>
                      <a:endParaRPr lang="en-US" dirty="0"/>
                    </a:p>
                  </a:txBody>
                  <a:tcPr/>
                </a:tc>
              </a:tr>
              <a:tr h="384769">
                <a:tc>
                  <a:txBody>
                    <a:bodyPr/>
                    <a:lstStyle/>
                    <a:p>
                      <a:r>
                        <a:rPr lang="en-US" dirty="0" smtClean="0"/>
                        <a:t>Administrators</a:t>
                      </a:r>
                      <a:endParaRPr lang="en-US" dirty="0"/>
                    </a:p>
                  </a:txBody>
                  <a:tcPr/>
                </a:tc>
                <a:tc>
                  <a:txBody>
                    <a:bodyPr/>
                    <a:lstStyle/>
                    <a:p>
                      <a:r>
                        <a:rPr lang="en-US" dirty="0" smtClean="0"/>
                        <a:t>Full</a:t>
                      </a:r>
                      <a:endParaRPr lang="en-US" dirty="0"/>
                    </a:p>
                  </a:txBody>
                  <a:tcPr/>
                </a:tc>
              </a:tr>
            </a:tbl>
          </a:graphicData>
        </a:graphic>
      </p:graphicFrame>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 name="Rectangle 4"/>
          <p:cNvSpPr/>
          <p:nvPr/>
        </p:nvSpPr>
        <p:spPr>
          <a:xfrm>
            <a:off x="782743" y="4563200"/>
            <a:ext cx="14478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File.docx</a:t>
            </a:r>
            <a:endParaRPr lang="en-US" dirty="0"/>
          </a:p>
        </p:txBody>
      </p:sp>
      <p:sp>
        <p:nvSpPr>
          <p:cNvPr id="17" name="Down Arrow 16"/>
          <p:cNvSpPr/>
          <p:nvPr/>
        </p:nvSpPr>
        <p:spPr>
          <a:xfrm>
            <a:off x="1251066" y="2667000"/>
            <a:ext cx="457200" cy="1752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rot="19227619">
            <a:off x="2100567" y="3796887"/>
            <a:ext cx="1389482" cy="457200"/>
          </a:xfrm>
          <a:prstGeom prst="leftArrow">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Full</a:t>
            </a:r>
            <a:endParaRPr lang="en-US" sz="2000" b="1" dirty="0"/>
          </a:p>
        </p:txBody>
      </p:sp>
      <p:sp>
        <p:nvSpPr>
          <p:cNvPr id="19" name="Left Arrow 18"/>
          <p:cNvSpPr/>
          <p:nvPr/>
        </p:nvSpPr>
        <p:spPr>
          <a:xfrm rot="20971513">
            <a:off x="2303977" y="4553959"/>
            <a:ext cx="950120" cy="457200"/>
          </a:xfrm>
          <a:prstGeom prst="leftArrow">
            <a:avLst/>
          </a:prstGeom>
          <a:solidFill>
            <a:schemeClr val="accent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Read</a:t>
            </a:r>
            <a:endParaRPr lang="en-US" sz="2000" b="1" dirty="0"/>
          </a:p>
        </p:txBody>
      </p:sp>
      <p:sp>
        <p:nvSpPr>
          <p:cNvPr id="20" name="Left Arrow 19"/>
          <p:cNvSpPr/>
          <p:nvPr/>
        </p:nvSpPr>
        <p:spPr>
          <a:xfrm rot="687916">
            <a:off x="2300749" y="5236104"/>
            <a:ext cx="994933" cy="457200"/>
          </a:xfrm>
          <a:prstGeom prst="leftArrow">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R/W</a:t>
            </a:r>
            <a:endParaRPr lang="en-US" sz="2000" b="1" dirty="0"/>
          </a:p>
        </p:txBody>
      </p:sp>
      <p:graphicFrame>
        <p:nvGraphicFramePr>
          <p:cNvPr id="21" name="Content Placeholder 14"/>
          <p:cNvGraphicFramePr>
            <a:graphicFrameLocks/>
          </p:cNvGraphicFramePr>
          <p:nvPr>
            <p:extLst>
              <p:ext uri="{D42A27DB-BD31-4B8C-83A1-F6EECF244321}">
                <p14:modId xmlns:p14="http://schemas.microsoft.com/office/powerpoint/2010/main" val="3644621704"/>
              </p:ext>
            </p:extLst>
          </p:nvPr>
        </p:nvGraphicFramePr>
        <p:xfrm>
          <a:off x="3221471" y="2746496"/>
          <a:ext cx="3561837" cy="1005840"/>
        </p:xfrm>
        <a:graphic>
          <a:graphicData uri="http://schemas.openxmlformats.org/drawingml/2006/table">
            <a:tbl>
              <a:tblPr firstRow="1" bandRow="1">
                <a:tableStyleId>{5C22544A-7EE6-4342-B048-85BDC9FD1C3A}</a:tableStyleId>
              </a:tblPr>
              <a:tblGrid>
                <a:gridCol w="3561837"/>
              </a:tblGrid>
              <a:tr h="159082">
                <a:tc>
                  <a:txBody>
                    <a:bodyPr/>
                    <a:lstStyle/>
                    <a:p>
                      <a:r>
                        <a:rPr lang="en-US" sz="1050" b="1" dirty="0" smtClean="0"/>
                        <a:t>Access Token</a:t>
                      </a:r>
                      <a:endParaRPr lang="en-US" sz="1050" b="1" dirty="0"/>
                    </a:p>
                  </a:txBody>
                  <a:tcPr/>
                </a:tc>
              </a:tr>
              <a:tr h="159082">
                <a:tc>
                  <a:txBody>
                    <a:bodyPr/>
                    <a:lstStyle/>
                    <a:p>
                      <a:r>
                        <a:rPr lang="en-US" sz="1050" b="1" dirty="0" err="1" smtClean="0"/>
                        <a:t>Bobi</a:t>
                      </a:r>
                      <a:endParaRPr lang="en-US" sz="1050" b="1" dirty="0"/>
                    </a:p>
                  </a:txBody>
                  <a:tcPr/>
                </a:tc>
              </a:tr>
              <a:tr h="193398">
                <a:tc>
                  <a:txBody>
                    <a:bodyPr/>
                    <a:lstStyle/>
                    <a:p>
                      <a:r>
                        <a:rPr lang="en-US" sz="1050" b="1" dirty="0" smtClean="0"/>
                        <a:t>Company</a:t>
                      </a:r>
                      <a:r>
                        <a:rPr lang="en-US" sz="1050" b="1" baseline="0" dirty="0" smtClean="0"/>
                        <a:t> Users</a:t>
                      </a:r>
                      <a:endParaRPr lang="en-US" sz="1050" b="1" dirty="0"/>
                    </a:p>
                  </a:txBody>
                  <a:tcPr/>
                </a:tc>
              </a:tr>
              <a:tr h="159082">
                <a:tc>
                  <a:txBody>
                    <a:bodyPr/>
                    <a:lstStyle/>
                    <a:p>
                      <a:r>
                        <a:rPr lang="en-US" sz="1050" b="1" dirty="0" smtClean="0"/>
                        <a:t>Administrators</a:t>
                      </a:r>
                      <a:endParaRPr lang="en-US" sz="1050" b="1" dirty="0"/>
                    </a:p>
                  </a:txBody>
                  <a:tcPr/>
                </a:tc>
              </a:tr>
            </a:tbl>
          </a:graphicData>
        </a:graphic>
      </p:graphicFrame>
      <p:graphicFrame>
        <p:nvGraphicFramePr>
          <p:cNvPr id="22" name="Content Placeholder 14"/>
          <p:cNvGraphicFramePr>
            <a:graphicFrameLocks/>
          </p:cNvGraphicFramePr>
          <p:nvPr>
            <p:extLst>
              <p:ext uri="{D42A27DB-BD31-4B8C-83A1-F6EECF244321}">
                <p14:modId xmlns:p14="http://schemas.microsoft.com/office/powerpoint/2010/main" val="1317644585"/>
              </p:ext>
            </p:extLst>
          </p:nvPr>
        </p:nvGraphicFramePr>
        <p:xfrm>
          <a:off x="3221471" y="3967796"/>
          <a:ext cx="3553377" cy="1005840"/>
        </p:xfrm>
        <a:graphic>
          <a:graphicData uri="http://schemas.openxmlformats.org/drawingml/2006/table">
            <a:tbl>
              <a:tblPr firstRow="1" bandRow="1">
                <a:tableStyleId>{5C22544A-7EE6-4342-B048-85BDC9FD1C3A}</a:tableStyleId>
              </a:tblPr>
              <a:tblGrid>
                <a:gridCol w="3553377"/>
              </a:tblGrid>
              <a:tr h="159082">
                <a:tc>
                  <a:txBody>
                    <a:bodyPr/>
                    <a:lstStyle/>
                    <a:p>
                      <a:r>
                        <a:rPr lang="en-US" sz="1050" b="1" dirty="0" smtClean="0"/>
                        <a:t>Access Token</a:t>
                      </a:r>
                      <a:endParaRPr lang="en-US" sz="1050" b="1" dirty="0"/>
                    </a:p>
                  </a:txBody>
                  <a:tcPr/>
                </a:tc>
              </a:tr>
              <a:tr h="159082">
                <a:tc>
                  <a:txBody>
                    <a:bodyPr/>
                    <a:lstStyle/>
                    <a:p>
                      <a:r>
                        <a:rPr lang="en-US" sz="1050" b="1" dirty="0" smtClean="0"/>
                        <a:t>Secretary</a:t>
                      </a:r>
                      <a:endParaRPr lang="en-US" sz="1050" b="1" dirty="0"/>
                    </a:p>
                  </a:txBody>
                  <a:tcPr/>
                </a:tc>
              </a:tr>
              <a:tr h="193398">
                <a:tc>
                  <a:txBody>
                    <a:bodyPr/>
                    <a:lstStyle/>
                    <a:p>
                      <a:r>
                        <a:rPr lang="en-US" sz="1050" b="1" smtClean="0"/>
                        <a:t>Company</a:t>
                      </a:r>
                      <a:r>
                        <a:rPr lang="en-US" sz="1050" b="1" baseline="0" smtClean="0"/>
                        <a:t> Users</a:t>
                      </a:r>
                      <a:endParaRPr lang="en-US" sz="1050" b="1" dirty="0"/>
                    </a:p>
                  </a:txBody>
                  <a:tcPr/>
                </a:tc>
              </a:tr>
              <a:tr h="159082">
                <a:tc>
                  <a:txBody>
                    <a:bodyPr/>
                    <a:lstStyle/>
                    <a:p>
                      <a:r>
                        <a:rPr lang="en-US" sz="1050" b="1" dirty="0" smtClean="0"/>
                        <a:t>Office</a:t>
                      </a:r>
                      <a:r>
                        <a:rPr lang="en-US" sz="1050" b="1" baseline="0" dirty="0" smtClean="0"/>
                        <a:t> Assistants</a:t>
                      </a:r>
                      <a:endParaRPr lang="en-US" sz="1050" b="1" dirty="0"/>
                    </a:p>
                  </a:txBody>
                  <a:tcPr/>
                </a:tc>
              </a:tr>
            </a:tbl>
          </a:graphicData>
        </a:graphic>
      </p:graphicFrame>
      <p:graphicFrame>
        <p:nvGraphicFramePr>
          <p:cNvPr id="23" name="Content Placeholder 14"/>
          <p:cNvGraphicFramePr>
            <a:graphicFrameLocks/>
          </p:cNvGraphicFramePr>
          <p:nvPr>
            <p:extLst>
              <p:ext uri="{D42A27DB-BD31-4B8C-83A1-F6EECF244321}">
                <p14:modId xmlns:p14="http://schemas.microsoft.com/office/powerpoint/2010/main" val="1898757081"/>
              </p:ext>
            </p:extLst>
          </p:nvPr>
        </p:nvGraphicFramePr>
        <p:xfrm>
          <a:off x="3210913" y="5141782"/>
          <a:ext cx="3570887" cy="1005840"/>
        </p:xfrm>
        <a:graphic>
          <a:graphicData uri="http://schemas.openxmlformats.org/drawingml/2006/table">
            <a:tbl>
              <a:tblPr firstRow="1" bandRow="1">
                <a:tableStyleId>{5C22544A-7EE6-4342-B048-85BDC9FD1C3A}</a:tableStyleId>
              </a:tblPr>
              <a:tblGrid>
                <a:gridCol w="3570887"/>
              </a:tblGrid>
              <a:tr h="159082">
                <a:tc>
                  <a:txBody>
                    <a:bodyPr/>
                    <a:lstStyle/>
                    <a:p>
                      <a:r>
                        <a:rPr lang="en-US" sz="1050" b="1" dirty="0" smtClean="0"/>
                        <a:t>Access Token</a:t>
                      </a:r>
                      <a:endParaRPr lang="en-US" sz="1050" b="1" dirty="0"/>
                    </a:p>
                  </a:txBody>
                  <a:tcPr/>
                </a:tc>
              </a:tr>
              <a:tr h="159082">
                <a:tc>
                  <a:txBody>
                    <a:bodyPr/>
                    <a:lstStyle/>
                    <a:p>
                      <a:r>
                        <a:rPr lang="en-US" sz="1050" b="1" dirty="0" smtClean="0"/>
                        <a:t>Boss</a:t>
                      </a:r>
                      <a:endParaRPr lang="en-US" sz="1050" b="1" dirty="0"/>
                    </a:p>
                  </a:txBody>
                  <a:tcPr/>
                </a:tc>
              </a:tr>
              <a:tr h="193398">
                <a:tc>
                  <a:txBody>
                    <a:bodyPr/>
                    <a:lstStyle/>
                    <a:p>
                      <a:r>
                        <a:rPr lang="en-US" sz="1050" b="1" dirty="0" smtClean="0"/>
                        <a:t>Company</a:t>
                      </a:r>
                      <a:r>
                        <a:rPr lang="en-US" sz="1050" b="1" baseline="0" dirty="0" smtClean="0"/>
                        <a:t> Users</a:t>
                      </a:r>
                      <a:endParaRPr lang="en-US" sz="1050" b="1" dirty="0"/>
                    </a:p>
                  </a:txBody>
                  <a:tcPr/>
                </a:tc>
              </a:tr>
              <a:tr h="159082">
                <a:tc>
                  <a:txBody>
                    <a:bodyPr/>
                    <a:lstStyle/>
                    <a:p>
                      <a:r>
                        <a:rPr lang="en-US" sz="1050" b="1" dirty="0" smtClean="0"/>
                        <a:t>Managers</a:t>
                      </a:r>
                      <a:endParaRPr lang="en-US" sz="1050" b="1" dirty="0"/>
                    </a:p>
                  </a:txBody>
                  <a:tcPr/>
                </a:tc>
              </a:tr>
            </a:tbl>
          </a:graphicData>
        </a:graphic>
      </p:graphicFrame>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5146" y="2541032"/>
            <a:ext cx="990600" cy="990600"/>
          </a:xfrm>
          <a:prstGeom prst="rect">
            <a:avLst/>
          </a:prstGeom>
        </p:spPr>
      </p:pic>
      <p:sp>
        <p:nvSpPr>
          <p:cNvPr id="27" name="Down Arrow 26"/>
          <p:cNvSpPr/>
          <p:nvPr/>
        </p:nvSpPr>
        <p:spPr>
          <a:xfrm rot="5400000">
            <a:off x="7091245" y="2889244"/>
            <a:ext cx="457200" cy="670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rot="5400000">
            <a:off x="7100028" y="4136039"/>
            <a:ext cx="457200" cy="670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rot="5400000">
            <a:off x="7134094" y="5420126"/>
            <a:ext cx="457200" cy="670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990" y="3701824"/>
            <a:ext cx="1271812" cy="1271812"/>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1701" y="5051908"/>
            <a:ext cx="1422645" cy="1422645"/>
          </a:xfrm>
          <a:prstGeom prst="rect">
            <a:avLst/>
          </a:prstGeom>
        </p:spPr>
      </p:pic>
      <p:graphicFrame>
        <p:nvGraphicFramePr>
          <p:cNvPr id="26" name="Content Placeholder 14"/>
          <p:cNvGraphicFramePr>
            <a:graphicFrameLocks/>
          </p:cNvGraphicFramePr>
          <p:nvPr>
            <p:extLst>
              <p:ext uri="{D42A27DB-BD31-4B8C-83A1-F6EECF244321}">
                <p14:modId xmlns:p14="http://schemas.microsoft.com/office/powerpoint/2010/main" val="886617783"/>
              </p:ext>
            </p:extLst>
          </p:nvPr>
        </p:nvGraphicFramePr>
        <p:xfrm>
          <a:off x="392930" y="914400"/>
          <a:ext cx="4953000" cy="1572101"/>
        </p:xfrm>
        <a:graphic>
          <a:graphicData uri="http://schemas.openxmlformats.org/drawingml/2006/table">
            <a:tbl>
              <a:tblPr firstRow="1" bandRow="1">
                <a:tableStyleId>{5C22544A-7EE6-4342-B048-85BDC9FD1C3A}</a:tableStyleId>
              </a:tblPr>
              <a:tblGrid>
                <a:gridCol w="4114800"/>
                <a:gridCol w="838200"/>
              </a:tblGrid>
              <a:tr h="398144">
                <a:tc>
                  <a:txBody>
                    <a:bodyPr/>
                    <a:lstStyle/>
                    <a:p>
                      <a:r>
                        <a:rPr lang="en-US" dirty="0" smtClean="0"/>
                        <a:t>Group/User</a:t>
                      </a:r>
                      <a:endParaRPr lang="en-US" dirty="0"/>
                    </a:p>
                  </a:txBody>
                  <a:tcPr/>
                </a:tc>
                <a:tc>
                  <a:txBody>
                    <a:bodyPr/>
                    <a:lstStyle/>
                    <a:p>
                      <a:r>
                        <a:rPr lang="en-US" dirty="0" smtClean="0"/>
                        <a:t>Type</a:t>
                      </a:r>
                      <a:endParaRPr lang="en-US" dirty="0"/>
                    </a:p>
                  </a:txBody>
                  <a:tcPr/>
                </a:tc>
              </a:tr>
              <a:tr h="391319">
                <a:tc>
                  <a:txBody>
                    <a:bodyPr/>
                    <a:lstStyle/>
                    <a:p>
                      <a:r>
                        <a:rPr lang="en-US" sz="1400" b="1" dirty="0" smtClean="0"/>
                        <a:t>S-1-5-21-1085031214-1563985344-725345543-780</a:t>
                      </a:r>
                      <a:endParaRPr lang="en-US" sz="1400" b="1" dirty="0"/>
                    </a:p>
                  </a:txBody>
                  <a:tcPr/>
                </a:tc>
                <a:tc>
                  <a:txBody>
                    <a:bodyPr/>
                    <a:lstStyle/>
                    <a:p>
                      <a:r>
                        <a:rPr lang="en-US" dirty="0" smtClean="0"/>
                        <a:t>R/W</a:t>
                      </a:r>
                      <a:endParaRPr lang="en-US" dirty="0"/>
                    </a:p>
                  </a:txBody>
                  <a:tcPr/>
                </a:tc>
              </a:tr>
              <a:tr h="391319">
                <a:tc>
                  <a:txBody>
                    <a:bodyPr/>
                    <a:lstStyle/>
                    <a:p>
                      <a:pPr marL="0" algn="l" rtl="0" eaLnBrk="1" hangingPunct="1"/>
                      <a:r>
                        <a:rPr lang="en-US" sz="1400" b="1" kern="1200" dirty="0" smtClean="0">
                          <a:solidFill>
                            <a:schemeClr val="dk1"/>
                          </a:solidFill>
                          <a:latin typeface="+mn-lt"/>
                          <a:ea typeface="+mn-ea"/>
                          <a:cs typeface="+mn-cs"/>
                        </a:rPr>
                        <a:t>S-1-5-21-1085031214-1563985344-725345543-639</a:t>
                      </a:r>
                    </a:p>
                  </a:txBody>
                  <a:tcPr/>
                </a:tc>
                <a:tc>
                  <a:txBody>
                    <a:bodyPr/>
                    <a:lstStyle/>
                    <a:p>
                      <a:r>
                        <a:rPr lang="en-US" dirty="0" smtClean="0"/>
                        <a:t>Read</a:t>
                      </a:r>
                      <a:endParaRPr lang="en-US" dirty="0"/>
                    </a:p>
                  </a:txBody>
                  <a:tcPr/>
                </a:tc>
              </a:tr>
              <a:tr h="391319">
                <a:tc>
                  <a:txBody>
                    <a:bodyPr/>
                    <a:lstStyle/>
                    <a:p>
                      <a:pPr marL="0" algn="l" rtl="0" eaLnBrk="1" hangingPunct="1"/>
                      <a:r>
                        <a:rPr lang="en-US" sz="1400" b="1" kern="1200" dirty="0" smtClean="0">
                          <a:solidFill>
                            <a:schemeClr val="dk1"/>
                          </a:solidFill>
                          <a:latin typeface="+mn-lt"/>
                          <a:ea typeface="+mn-ea"/>
                          <a:cs typeface="+mn-cs"/>
                        </a:rPr>
                        <a:t>S-1-5-21-1085031214-1563985344-725345543-500</a:t>
                      </a:r>
                    </a:p>
                  </a:txBody>
                  <a:tcPr/>
                </a:tc>
                <a:tc>
                  <a:txBody>
                    <a:bodyPr/>
                    <a:lstStyle/>
                    <a:p>
                      <a:r>
                        <a:rPr lang="en-US" dirty="0" smtClean="0"/>
                        <a:t>Full</a:t>
                      </a:r>
                      <a:endParaRPr lang="en-US" dirty="0"/>
                    </a:p>
                  </a:txBody>
                  <a:tcPr/>
                </a:tc>
              </a:tr>
            </a:tbl>
          </a:graphicData>
        </a:graphic>
      </p:graphicFrame>
      <p:graphicFrame>
        <p:nvGraphicFramePr>
          <p:cNvPr id="30" name="Content Placeholder 14"/>
          <p:cNvGraphicFramePr>
            <a:graphicFrameLocks/>
          </p:cNvGraphicFramePr>
          <p:nvPr>
            <p:extLst>
              <p:ext uri="{D42A27DB-BD31-4B8C-83A1-F6EECF244321}">
                <p14:modId xmlns:p14="http://schemas.microsoft.com/office/powerpoint/2010/main" val="3209349043"/>
              </p:ext>
            </p:extLst>
          </p:nvPr>
        </p:nvGraphicFramePr>
        <p:xfrm>
          <a:off x="3221471" y="2752166"/>
          <a:ext cx="3561837" cy="1005840"/>
        </p:xfrm>
        <a:graphic>
          <a:graphicData uri="http://schemas.openxmlformats.org/drawingml/2006/table">
            <a:tbl>
              <a:tblPr firstRow="1" bandRow="1">
                <a:tableStyleId>{5C22544A-7EE6-4342-B048-85BDC9FD1C3A}</a:tableStyleId>
              </a:tblPr>
              <a:tblGrid>
                <a:gridCol w="3561837"/>
              </a:tblGrid>
              <a:tr h="159082">
                <a:tc>
                  <a:txBody>
                    <a:bodyPr/>
                    <a:lstStyle/>
                    <a:p>
                      <a:r>
                        <a:rPr lang="en-US" sz="1050" b="1" dirty="0" smtClean="0"/>
                        <a:t>Access Token</a:t>
                      </a:r>
                      <a:endParaRPr lang="en-US" sz="1050" b="1" dirty="0"/>
                    </a:p>
                  </a:txBody>
                  <a:tcPr/>
                </a:tc>
              </a:tr>
              <a:tr h="159082">
                <a:tc>
                  <a:txBody>
                    <a:bodyPr/>
                    <a:lstStyle/>
                    <a:p>
                      <a:r>
                        <a:rPr lang="en-US" sz="1050" b="1" kern="1200" dirty="0" smtClean="0">
                          <a:solidFill>
                            <a:schemeClr val="dk1"/>
                          </a:solidFill>
                          <a:latin typeface="+mn-lt"/>
                          <a:ea typeface="+mn-ea"/>
                          <a:cs typeface="+mn-cs"/>
                        </a:rPr>
                        <a:t>S-1-5-21-1085031214-1563985344-725345543-1131</a:t>
                      </a:r>
                      <a:endParaRPr lang="en-US" sz="1050" b="1" dirty="0"/>
                    </a:p>
                  </a:txBody>
                  <a:tcPr/>
                </a:tc>
              </a:tr>
              <a:tr h="193398">
                <a:tc>
                  <a:txBody>
                    <a:bodyPr/>
                    <a:lstStyle/>
                    <a:p>
                      <a:r>
                        <a:rPr lang="en-US" sz="1050" b="1" kern="1200" dirty="0" smtClean="0">
                          <a:solidFill>
                            <a:schemeClr val="dk1"/>
                          </a:solidFill>
                          <a:latin typeface="+mn-lt"/>
                          <a:ea typeface="+mn-ea"/>
                          <a:cs typeface="+mn-cs"/>
                        </a:rPr>
                        <a:t>S-1-5-21-1085031214-1563985344-725345543-639</a:t>
                      </a:r>
                      <a:endParaRPr lang="en-US" sz="1050" b="1" dirty="0"/>
                    </a:p>
                  </a:txBody>
                  <a:tcPr/>
                </a:tc>
              </a:tr>
              <a:tr h="159082">
                <a:tc>
                  <a:txBody>
                    <a:bodyPr/>
                    <a:lstStyle/>
                    <a:p>
                      <a:pPr marL="0" algn="l" rtl="0" eaLnBrk="1" hangingPunct="1"/>
                      <a:r>
                        <a:rPr lang="en-US" sz="1050" b="1" kern="1200" dirty="0" smtClean="0">
                          <a:solidFill>
                            <a:schemeClr val="dk1"/>
                          </a:solidFill>
                          <a:latin typeface="+mn-lt"/>
                          <a:ea typeface="+mn-ea"/>
                          <a:cs typeface="+mn-cs"/>
                        </a:rPr>
                        <a:t>S-1-5-21-1085031214-1563985344-725345543-500</a:t>
                      </a:r>
                    </a:p>
                  </a:txBody>
                  <a:tcPr/>
                </a:tc>
              </a:tr>
            </a:tbl>
          </a:graphicData>
        </a:graphic>
      </p:graphicFrame>
      <p:graphicFrame>
        <p:nvGraphicFramePr>
          <p:cNvPr id="31" name="Content Placeholder 14"/>
          <p:cNvGraphicFramePr>
            <a:graphicFrameLocks/>
          </p:cNvGraphicFramePr>
          <p:nvPr>
            <p:extLst>
              <p:ext uri="{D42A27DB-BD31-4B8C-83A1-F6EECF244321}">
                <p14:modId xmlns:p14="http://schemas.microsoft.com/office/powerpoint/2010/main" val="445746652"/>
              </p:ext>
            </p:extLst>
          </p:nvPr>
        </p:nvGraphicFramePr>
        <p:xfrm>
          <a:off x="3200400" y="3967796"/>
          <a:ext cx="3581400" cy="1005840"/>
        </p:xfrm>
        <a:graphic>
          <a:graphicData uri="http://schemas.openxmlformats.org/drawingml/2006/table">
            <a:tbl>
              <a:tblPr firstRow="1" bandRow="1">
                <a:tableStyleId>{5C22544A-7EE6-4342-B048-85BDC9FD1C3A}</a:tableStyleId>
              </a:tblPr>
              <a:tblGrid>
                <a:gridCol w="3581400"/>
              </a:tblGrid>
              <a:tr h="180656">
                <a:tc>
                  <a:txBody>
                    <a:bodyPr/>
                    <a:lstStyle/>
                    <a:p>
                      <a:r>
                        <a:rPr lang="en-US" sz="1050" b="1" dirty="0" smtClean="0"/>
                        <a:t>Access Token</a:t>
                      </a:r>
                      <a:endParaRPr lang="en-US" sz="1050" b="1" dirty="0"/>
                    </a:p>
                  </a:txBody>
                  <a:tcPr/>
                </a:tc>
              </a:tr>
              <a:tr h="159082">
                <a:tc>
                  <a:txBody>
                    <a:bodyPr/>
                    <a:lstStyle/>
                    <a:p>
                      <a:r>
                        <a:rPr lang="en-US" sz="1050" b="1" kern="1200" dirty="0" smtClean="0">
                          <a:solidFill>
                            <a:schemeClr val="dk1"/>
                          </a:solidFill>
                          <a:latin typeface="+mn-lt"/>
                          <a:ea typeface="+mn-ea"/>
                          <a:cs typeface="+mn-cs"/>
                        </a:rPr>
                        <a:t>S-1-5-21-1085031214-1563985344-725345543-1139</a:t>
                      </a:r>
                      <a:endParaRPr lang="en-US" sz="1050" b="1" dirty="0"/>
                    </a:p>
                  </a:txBody>
                  <a:tcPr/>
                </a:tc>
              </a:tr>
              <a:tr h="193398">
                <a:tc>
                  <a:txBody>
                    <a:bodyPr/>
                    <a:lstStyle/>
                    <a:p>
                      <a:r>
                        <a:rPr lang="en-US" sz="1050" b="1" kern="1200" dirty="0" smtClean="0">
                          <a:solidFill>
                            <a:schemeClr val="dk1"/>
                          </a:solidFill>
                          <a:latin typeface="+mn-lt"/>
                          <a:ea typeface="+mn-ea"/>
                          <a:cs typeface="+mn-cs"/>
                        </a:rPr>
                        <a:t>S-1-5-21-1085031214-1563985344-725345543-639</a:t>
                      </a:r>
                      <a:endParaRPr lang="en-US" sz="1050" b="1" dirty="0"/>
                    </a:p>
                  </a:txBody>
                  <a:tcPr/>
                </a:tc>
              </a:tr>
              <a:tr h="159082">
                <a:tc>
                  <a:txBody>
                    <a:bodyPr/>
                    <a:lstStyle/>
                    <a:p>
                      <a:r>
                        <a:rPr lang="en-US" sz="1050" b="1" kern="1200" dirty="0" smtClean="0">
                          <a:solidFill>
                            <a:schemeClr val="dk1"/>
                          </a:solidFill>
                          <a:latin typeface="+mn-lt"/>
                          <a:ea typeface="+mn-ea"/>
                          <a:cs typeface="+mn-cs"/>
                        </a:rPr>
                        <a:t>S-1-5-21-1085031214-1563985344-725345543-2184</a:t>
                      </a:r>
                      <a:endParaRPr lang="en-US" sz="1050" b="1" dirty="0"/>
                    </a:p>
                  </a:txBody>
                  <a:tcPr/>
                </a:tc>
              </a:tr>
            </a:tbl>
          </a:graphicData>
        </a:graphic>
      </p:graphicFrame>
      <p:graphicFrame>
        <p:nvGraphicFramePr>
          <p:cNvPr id="32" name="Content Placeholder 14"/>
          <p:cNvGraphicFramePr>
            <a:graphicFrameLocks/>
          </p:cNvGraphicFramePr>
          <p:nvPr>
            <p:extLst>
              <p:ext uri="{D42A27DB-BD31-4B8C-83A1-F6EECF244321}">
                <p14:modId xmlns:p14="http://schemas.microsoft.com/office/powerpoint/2010/main" val="4136885104"/>
              </p:ext>
            </p:extLst>
          </p:nvPr>
        </p:nvGraphicFramePr>
        <p:xfrm>
          <a:off x="3200400" y="5141782"/>
          <a:ext cx="3581400" cy="1005840"/>
        </p:xfrm>
        <a:graphic>
          <a:graphicData uri="http://schemas.openxmlformats.org/drawingml/2006/table">
            <a:tbl>
              <a:tblPr firstRow="1" bandRow="1">
                <a:tableStyleId>{5C22544A-7EE6-4342-B048-85BDC9FD1C3A}</a:tableStyleId>
              </a:tblPr>
              <a:tblGrid>
                <a:gridCol w="3581400"/>
              </a:tblGrid>
              <a:tr h="159082">
                <a:tc>
                  <a:txBody>
                    <a:bodyPr/>
                    <a:lstStyle/>
                    <a:p>
                      <a:r>
                        <a:rPr lang="en-US" sz="1050" b="1" dirty="0" smtClean="0"/>
                        <a:t>Access Token</a:t>
                      </a:r>
                      <a:endParaRPr lang="en-US" sz="1050" b="1" dirty="0"/>
                    </a:p>
                  </a:txBody>
                  <a:tcPr/>
                </a:tc>
              </a:tr>
              <a:tr h="159082">
                <a:tc>
                  <a:txBody>
                    <a:bodyPr/>
                    <a:lstStyle/>
                    <a:p>
                      <a:r>
                        <a:rPr lang="en-US" sz="1050" b="1" kern="1200" dirty="0" smtClean="0">
                          <a:solidFill>
                            <a:schemeClr val="dk1"/>
                          </a:solidFill>
                          <a:latin typeface="+mn-lt"/>
                          <a:ea typeface="+mn-ea"/>
                          <a:cs typeface="+mn-cs"/>
                        </a:rPr>
                        <a:t>S-1-5-21-1085031214-1563985344-725345543-701</a:t>
                      </a:r>
                      <a:endParaRPr lang="en-US" sz="1050" b="1" dirty="0"/>
                    </a:p>
                  </a:txBody>
                  <a:tcPr/>
                </a:tc>
              </a:tr>
              <a:tr h="193398">
                <a:tc>
                  <a:txBody>
                    <a:bodyPr/>
                    <a:lstStyle/>
                    <a:p>
                      <a:r>
                        <a:rPr lang="en-US" sz="1050" b="1" kern="1200" dirty="0" smtClean="0">
                          <a:solidFill>
                            <a:schemeClr val="dk1"/>
                          </a:solidFill>
                          <a:latin typeface="+mn-lt"/>
                          <a:ea typeface="+mn-ea"/>
                          <a:cs typeface="+mn-cs"/>
                        </a:rPr>
                        <a:t>S-1-5-21-1085031214-1563985344-725345543-639</a:t>
                      </a:r>
                      <a:endParaRPr lang="en-US" sz="1050" b="1" dirty="0"/>
                    </a:p>
                  </a:txBody>
                  <a:tcPr/>
                </a:tc>
              </a:tr>
              <a:tr h="159082">
                <a:tc>
                  <a:txBody>
                    <a:bodyPr/>
                    <a:lstStyle/>
                    <a:p>
                      <a:r>
                        <a:rPr lang="en-US" sz="1050" b="1" dirty="0" smtClean="0"/>
                        <a:t>S-1-5-21-1085031214-1563985344-725345543-780</a:t>
                      </a:r>
                      <a:endParaRPr lang="en-US" sz="1050" b="1" dirty="0"/>
                    </a:p>
                  </a:txBody>
                  <a:tcPr/>
                </a:tc>
              </a:tr>
            </a:tbl>
          </a:graphicData>
        </a:graphic>
      </p:graphicFrame>
    </p:spTree>
    <p:extLst>
      <p:ext uri="{BB962C8B-B14F-4D97-AF65-F5344CB8AC3E}">
        <p14:creationId xmlns:p14="http://schemas.microsoft.com/office/powerpoint/2010/main" val="325966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ppt_x"/>
                                          </p:val>
                                        </p:tav>
                                        <p:tav tm="100000">
                                          <p:val>
                                            <p:strVal val="#ppt_x"/>
                                          </p:val>
                                        </p:tav>
                                      </p:tavLst>
                                    </p:anim>
                                    <p:anim calcmode="lin" valueType="num">
                                      <p:cBhvr additive="base">
                                        <p:cTn id="16" dur="500" fill="hold"/>
                                        <p:tgtEl>
                                          <p:spTgt spid="3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pPr fontAlgn="ctr"/>
            <a:r>
              <a:rPr lang="en-US" dirty="0">
                <a:effectLst/>
              </a:rPr>
              <a:t>File System Permissions </a:t>
            </a:r>
            <a:endParaRPr lang="en-US" dirty="0" smtClean="0">
              <a:effectLst/>
            </a:endParaRPr>
          </a:p>
          <a:p>
            <a:pPr fontAlgn="ctr"/>
            <a:r>
              <a:rPr lang="en-US" dirty="0" smtClean="0">
                <a:effectLst/>
              </a:rPr>
              <a:t>Registry Permissions</a:t>
            </a:r>
            <a:endParaRPr lang="en-US"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 name="Rectangle 4"/>
          <p:cNvSpPr/>
          <p:nvPr/>
        </p:nvSpPr>
        <p:spPr>
          <a:xfrm>
            <a:off x="381000" y="5806766"/>
            <a:ext cx="7696200" cy="830997"/>
          </a:xfrm>
          <a:prstGeom prst="rect">
            <a:avLst/>
          </a:prstGeom>
        </p:spPr>
        <p:txBody>
          <a:bodyPr wrap="square">
            <a:spAutoFit/>
          </a:bodyPr>
          <a:lstStyle/>
          <a:p>
            <a:pPr eaLnBrk="1" hangingPunct="1">
              <a:buClr>
                <a:srgbClr val="FF0000"/>
              </a:buClr>
              <a:buSzPct val="90000"/>
              <a:buFont typeface="Wingdings" pitchFamily="2" charset="2"/>
              <a:buChar char="v"/>
              <a:defRPr/>
            </a:pPr>
            <a:r>
              <a:rPr lang="en-US" sz="2400" i="1" dirty="0"/>
              <a:t> </a:t>
            </a:r>
            <a:r>
              <a:rPr lang="en-US" sz="2400" i="1" dirty="0" smtClean="0"/>
              <a:t>Because of the object nature of Windows, ACLs can </a:t>
            </a:r>
            <a:r>
              <a:rPr lang="en-US" sz="2400" i="1" dirty="0"/>
              <a:t>be associated </a:t>
            </a:r>
            <a:r>
              <a:rPr lang="en-US" sz="2400" i="1" dirty="0" smtClean="0"/>
              <a:t>with </a:t>
            </a:r>
            <a:r>
              <a:rPr lang="en-US" sz="2400" i="1" dirty="0"/>
              <a:t>any </a:t>
            </a:r>
            <a:r>
              <a:rPr lang="en-US" sz="2400" i="1" dirty="0" smtClean="0"/>
              <a:t>object created by NT Object subsystem</a:t>
            </a:r>
            <a:endParaRPr lang="en-US" dirty="0"/>
          </a:p>
        </p:txBody>
      </p:sp>
    </p:spTree>
    <p:extLst>
      <p:ext uri="{BB962C8B-B14F-4D97-AF65-F5344CB8AC3E}">
        <p14:creationId xmlns:p14="http://schemas.microsoft.com/office/powerpoint/2010/main" val="959052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Logon Process</a:t>
            </a:r>
            <a:endParaRPr lang="en-US" dirty="0"/>
          </a:p>
        </p:txBody>
      </p:sp>
      <p:sp>
        <p:nvSpPr>
          <p:cNvPr id="3" name="Subtitle 2"/>
          <p:cNvSpPr>
            <a:spLocks noGrp="1"/>
          </p:cNvSpPr>
          <p:nvPr>
            <p:ph type="subTitle" idx="1"/>
          </p:nvPr>
        </p:nvSpPr>
        <p:spPr/>
        <p:txBody>
          <a:bodyPr/>
          <a:lstStyle/>
          <a:p>
            <a:endParaRPr lang="en-US"/>
          </a:p>
        </p:txBody>
      </p:sp>
      <p:sp>
        <p:nvSpPr>
          <p:cNvPr id="4" name="Rounded Rectangle 3"/>
          <p:cNvSpPr/>
          <p:nvPr/>
        </p:nvSpPr>
        <p:spPr>
          <a:xfrm>
            <a:off x="457200" y="205978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800" b="1" dirty="0" smtClean="0">
                <a:solidFill>
                  <a:srgbClr val="EBFFD2"/>
                </a:solidFill>
                <a:effectLst>
                  <a:outerShdw blurRad="38100" dist="38100" dir="2700000" algn="tl">
                    <a:srgbClr val="000000">
                      <a:alpha val="43137"/>
                    </a:srgbClr>
                  </a:outerShdw>
                </a:effectLst>
              </a:rPr>
              <a:t>Logon Process</a:t>
            </a:r>
            <a:endParaRPr lang="en-US" sz="48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3689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Logon Process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7" name="Rounded Rectangle 6"/>
          <p:cNvSpPr/>
          <p:nvPr/>
        </p:nvSpPr>
        <p:spPr>
          <a:xfrm>
            <a:off x="380998" y="1227462"/>
            <a:ext cx="8229599" cy="2125338"/>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t"/>
          <a:lstStyle/>
          <a:p>
            <a:pPr marL="282575" marR="0" lvl="0" indent="-282575" defTabSz="457200" eaLnBrk="0" latin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r>
              <a:rPr lang="en-US" sz="3200" b="1" dirty="0">
                <a:solidFill>
                  <a:srgbClr val="EBFFD2"/>
                </a:solidFill>
                <a:effectLst>
                  <a:outerShdw blurRad="38100" dist="38100" dir="2700000" algn="tl">
                    <a:srgbClr val="000000">
                      <a:alpha val="43137"/>
                    </a:srgbClr>
                  </a:outerShdw>
                </a:effectLst>
              </a:rPr>
              <a:t>Interactive </a:t>
            </a:r>
            <a:r>
              <a:rPr lang="en-US" sz="3200" b="1" dirty="0" smtClean="0">
                <a:solidFill>
                  <a:srgbClr val="EBFFD2"/>
                </a:solidFill>
                <a:effectLst>
                  <a:outerShdw blurRad="38100" dist="38100" dir="2700000" algn="tl">
                    <a:srgbClr val="000000">
                      <a:alpha val="43137"/>
                    </a:srgbClr>
                  </a:outerShdw>
                </a:effectLst>
              </a:rPr>
              <a:t>Logon (</a:t>
            </a:r>
            <a:r>
              <a:rPr lang="en-US" sz="3200" b="1" dirty="0" err="1" smtClean="0">
                <a:solidFill>
                  <a:srgbClr val="EBFFD2"/>
                </a:solidFill>
                <a:effectLst>
                  <a:outerShdw blurRad="38100" dist="38100" dir="2700000" algn="tl">
                    <a:srgbClr val="000000">
                      <a:alpha val="43137"/>
                    </a:srgbClr>
                  </a:outerShdw>
                </a:effectLst>
              </a:rPr>
              <a:t>WinLogon</a:t>
            </a:r>
            <a:r>
              <a:rPr lang="en-US" sz="3200" b="1" dirty="0" smtClean="0">
                <a:solidFill>
                  <a:srgbClr val="EBFFD2"/>
                </a:solidFill>
                <a:effectLst>
                  <a:outerShdw blurRad="38100" dist="38100" dir="2700000" algn="tl">
                    <a:srgbClr val="000000">
                      <a:alpha val="43137"/>
                    </a:srgbClr>
                  </a:outerShdw>
                </a:effectLst>
              </a:rPr>
              <a:t>)</a:t>
            </a:r>
            <a:endParaRPr lang="en-US" sz="3200" b="1" dirty="0">
              <a:solidFill>
                <a:srgbClr val="EBFFD2"/>
              </a:solidFill>
              <a:effectLst>
                <a:outerShdw blurRad="38100" dist="38100" dir="2700000" algn="tl">
                  <a:srgbClr val="000000">
                    <a:alpha val="43137"/>
                  </a:srgbClr>
                </a:outerShdw>
              </a:effectLst>
            </a:endParaRPr>
          </a:p>
        </p:txBody>
      </p:sp>
      <p:sp>
        <p:nvSpPr>
          <p:cNvPr id="8" name="Rounded Rectangle 7"/>
          <p:cNvSpPr/>
          <p:nvPr/>
        </p:nvSpPr>
        <p:spPr>
          <a:xfrm>
            <a:off x="380999" y="3930316"/>
            <a:ext cx="8229599" cy="2318084"/>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t"/>
          <a:lstStyle/>
          <a:p>
            <a:pPr marL="282575" marR="0" lvl="0" indent="-282575" defTabSz="457200" eaLnBrk="0" latin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r>
              <a:rPr lang="en-US" sz="3200" b="1" dirty="0">
                <a:solidFill>
                  <a:srgbClr val="EBFFD2"/>
                </a:solidFill>
                <a:effectLst>
                  <a:outerShdw blurRad="38100" dist="38100" dir="2700000" algn="tl">
                    <a:srgbClr val="000000">
                      <a:alpha val="43137"/>
                    </a:srgbClr>
                  </a:outerShdw>
                </a:effectLst>
              </a:rPr>
              <a:t>Network </a:t>
            </a:r>
            <a:r>
              <a:rPr lang="en-US" sz="3200" b="1" dirty="0" smtClean="0">
                <a:solidFill>
                  <a:srgbClr val="EBFFD2"/>
                </a:solidFill>
                <a:effectLst>
                  <a:outerShdw blurRad="38100" dist="38100" dir="2700000" algn="tl">
                    <a:srgbClr val="000000">
                      <a:alpha val="43137"/>
                    </a:srgbClr>
                  </a:outerShdw>
                </a:effectLst>
              </a:rPr>
              <a:t>Logon (</a:t>
            </a:r>
            <a:r>
              <a:rPr lang="en-US" sz="3200" b="1" dirty="0" err="1" smtClean="0">
                <a:solidFill>
                  <a:srgbClr val="EBFFD2"/>
                </a:solidFill>
                <a:effectLst>
                  <a:outerShdw blurRad="38100" dist="38100" dir="2700000" algn="tl">
                    <a:srgbClr val="000000">
                      <a:alpha val="43137"/>
                    </a:srgbClr>
                  </a:outerShdw>
                </a:effectLst>
              </a:rPr>
              <a:t>NetLogon</a:t>
            </a:r>
            <a:r>
              <a:rPr lang="en-US" sz="3200" b="1" dirty="0" smtClean="0">
                <a:solidFill>
                  <a:srgbClr val="EBFFD2"/>
                </a:solidFill>
                <a:effectLst>
                  <a:outerShdw blurRad="38100" dist="38100" dir="2700000" algn="tl">
                    <a:srgbClr val="000000">
                      <a:alpha val="43137"/>
                    </a:srgbClr>
                  </a:outerShdw>
                </a:effectLst>
              </a:rPr>
              <a:t>)</a:t>
            </a:r>
            <a:endParaRPr lang="en-US" sz="3200" b="1" dirty="0">
              <a:solidFill>
                <a:srgbClr val="EBFFD2"/>
              </a:solidFill>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6512" y="1513974"/>
            <a:ext cx="1857375" cy="1652818"/>
          </a:xfrm>
          <a:prstGeom prst="rect">
            <a:avLst/>
          </a:prstGeom>
          <a:ln>
            <a:noFill/>
          </a:ln>
          <a:effectLst>
            <a:softEdge rad="112500"/>
          </a:effec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4305300"/>
            <a:ext cx="1828800" cy="1828800"/>
          </a:xfrm>
          <a:prstGeom prst="rect">
            <a:avLst/>
          </a:prstGeom>
          <a:ln>
            <a:noFill/>
          </a:ln>
          <a:effectLst>
            <a:softEdge rad="112500"/>
          </a:effectLst>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917" y="1927058"/>
            <a:ext cx="990600" cy="99060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686300"/>
            <a:ext cx="990600" cy="990600"/>
          </a:xfrm>
          <a:prstGeom prst="rect">
            <a:avLst/>
          </a:prstGeom>
        </p:spPr>
      </p:pic>
      <p:sp>
        <p:nvSpPr>
          <p:cNvPr id="14" name="Right Arrow 13"/>
          <p:cNvSpPr/>
          <p:nvPr/>
        </p:nvSpPr>
        <p:spPr>
          <a:xfrm>
            <a:off x="2133594" y="2117558"/>
            <a:ext cx="4191003" cy="6096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ight Arrow 14"/>
          <p:cNvSpPr/>
          <p:nvPr/>
        </p:nvSpPr>
        <p:spPr>
          <a:xfrm>
            <a:off x="2133595" y="4876800"/>
            <a:ext cx="4191003" cy="6096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96559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grpSp>
        <p:nvGrpSpPr>
          <p:cNvPr id="18" name="Group 17"/>
          <p:cNvGrpSpPr/>
          <p:nvPr/>
        </p:nvGrpSpPr>
        <p:grpSpPr>
          <a:xfrm>
            <a:off x="457200" y="2718370"/>
            <a:ext cx="7086600" cy="3834830"/>
            <a:chOff x="381000" y="1219200"/>
            <a:chExt cx="7086600" cy="383483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707114"/>
              <a:ext cx="990600" cy="9906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1219200"/>
              <a:ext cx="2209800" cy="1966429"/>
            </a:xfrm>
            <a:prstGeom prst="rect">
              <a:avLst/>
            </a:prstGeom>
            <a:ln>
              <a:noFill/>
            </a:ln>
            <a:effectLst>
              <a:softEdge rad="112500"/>
            </a:effectLst>
          </p:spPr>
        </p:pic>
        <p:sp>
          <p:nvSpPr>
            <p:cNvPr id="8" name="Right Arrow 7"/>
            <p:cNvSpPr/>
            <p:nvPr/>
          </p:nvSpPr>
          <p:spPr>
            <a:xfrm>
              <a:off x="3924300" y="2231351"/>
              <a:ext cx="838200" cy="32084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Rectangle 8"/>
            <p:cNvSpPr/>
            <p:nvPr/>
          </p:nvSpPr>
          <p:spPr>
            <a:xfrm>
              <a:off x="4876800" y="1927058"/>
              <a:ext cx="14478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LSA Service</a:t>
              </a:r>
              <a:endParaRPr lang="en-US" dirty="0"/>
            </a:p>
          </p:txBody>
        </p:sp>
        <p:sp>
          <p:nvSpPr>
            <p:cNvPr id="11" name="Right Arrow 10"/>
            <p:cNvSpPr/>
            <p:nvPr/>
          </p:nvSpPr>
          <p:spPr>
            <a:xfrm rot="7034907">
              <a:off x="4662471" y="3336393"/>
              <a:ext cx="838200" cy="32084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ight Arrow 11"/>
            <p:cNvSpPr/>
            <p:nvPr/>
          </p:nvSpPr>
          <p:spPr>
            <a:xfrm rot="3281487">
              <a:off x="5791571" y="3358387"/>
              <a:ext cx="897946" cy="27852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4023167" y="4063430"/>
              <a:ext cx="14478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SAM</a:t>
              </a:r>
              <a:endParaRPr lang="en-US" dirty="0"/>
            </a:p>
          </p:txBody>
        </p:sp>
        <p:sp>
          <p:nvSpPr>
            <p:cNvPr id="14" name="Rectangle 13"/>
            <p:cNvSpPr/>
            <p:nvPr/>
          </p:nvSpPr>
          <p:spPr>
            <a:xfrm>
              <a:off x="6019800" y="4063430"/>
              <a:ext cx="14478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Active Directory</a:t>
              </a:r>
              <a:endParaRPr lang="en-US" dirty="0"/>
            </a:p>
          </p:txBody>
        </p:sp>
        <p:sp>
          <p:nvSpPr>
            <p:cNvPr id="15" name="TextBox 14"/>
            <p:cNvSpPr txBox="1"/>
            <p:nvPr/>
          </p:nvSpPr>
          <p:spPr>
            <a:xfrm>
              <a:off x="5384157" y="3286727"/>
              <a:ext cx="609600" cy="477054"/>
            </a:xfrm>
            <a:prstGeom prst="rect">
              <a:avLst/>
            </a:prstGeom>
            <a:noFill/>
          </p:spPr>
          <p:txBody>
            <a:bodyPr wrap="square" rtlCol="0">
              <a:spAutoFit/>
            </a:bodyPr>
            <a:lstStyle/>
            <a:p>
              <a:r>
                <a:rPr lang="en-US" dirty="0" smtClean="0"/>
                <a:t>OR</a:t>
              </a:r>
              <a:endParaRPr lang="en-US" dirty="0"/>
            </a:p>
          </p:txBody>
        </p:sp>
      </p:grpSp>
      <p:sp>
        <p:nvSpPr>
          <p:cNvPr id="17" name="Content Placeholder 2"/>
          <p:cNvSpPr>
            <a:spLocks noGrp="1"/>
          </p:cNvSpPr>
          <p:nvPr>
            <p:ph idx="1"/>
          </p:nvPr>
        </p:nvSpPr>
        <p:spPr>
          <a:xfrm>
            <a:off x="304800" y="899744"/>
            <a:ext cx="8458200" cy="1270570"/>
          </a:xfrm>
        </p:spPr>
        <p:txBody>
          <a:bodyPr/>
          <a:lstStyle/>
          <a:p>
            <a:r>
              <a:rPr lang="en-US" sz="2800" b="0" dirty="0">
                <a:effectLst/>
              </a:rPr>
              <a:t>The interactive logon process is the first step in user authentication and authorization.</a:t>
            </a:r>
            <a:endParaRPr lang="en-US" sz="3600" dirty="0"/>
          </a:p>
        </p:txBody>
      </p:sp>
    </p:spTree>
    <p:extLst>
      <p:ext uri="{BB962C8B-B14F-4D97-AF65-F5344CB8AC3E}">
        <p14:creationId xmlns:p14="http://schemas.microsoft.com/office/powerpoint/2010/main" val="3237223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Security Authority (LSA)</a:t>
            </a:r>
          </a:p>
        </p:txBody>
      </p:sp>
      <p:sp>
        <p:nvSpPr>
          <p:cNvPr id="3" name="Content Placeholder 2"/>
          <p:cNvSpPr>
            <a:spLocks noGrp="1"/>
          </p:cNvSpPr>
          <p:nvPr>
            <p:ph idx="1"/>
          </p:nvPr>
        </p:nvSpPr>
        <p:spPr>
          <a:xfrm>
            <a:off x="4495800" y="1447800"/>
            <a:ext cx="4419600" cy="5791200"/>
          </a:xfrm>
        </p:spPr>
        <p:txBody>
          <a:bodyPr/>
          <a:lstStyle/>
          <a:p>
            <a:r>
              <a:rPr lang="en-US" sz="2800" dirty="0" smtClean="0"/>
              <a:t>Issues </a:t>
            </a:r>
            <a:r>
              <a:rPr lang="en-US" sz="2800" dirty="0"/>
              <a:t>security </a:t>
            </a:r>
            <a:r>
              <a:rPr lang="en-US" sz="2800" dirty="0" smtClean="0"/>
              <a:t>access tokens </a:t>
            </a:r>
            <a:r>
              <a:rPr lang="en-US" sz="2800" dirty="0"/>
              <a:t>to </a:t>
            </a:r>
            <a:r>
              <a:rPr lang="en-US" sz="2800" dirty="0" smtClean="0"/>
              <a:t>accounts</a:t>
            </a:r>
          </a:p>
          <a:p>
            <a:r>
              <a:rPr lang="en-US" sz="2800" dirty="0"/>
              <a:t>Responsible for enforcing local security policy</a:t>
            </a:r>
          </a:p>
          <a:p>
            <a:pPr lvl="1"/>
            <a:r>
              <a:rPr lang="en-US" sz="2400" dirty="0"/>
              <a:t>Lsass.exe</a:t>
            </a:r>
          </a:p>
          <a:p>
            <a:pPr lvl="1"/>
            <a:r>
              <a:rPr lang="en-US" sz="2400" dirty="0"/>
              <a:t>User </a:t>
            </a:r>
            <a:r>
              <a:rPr lang="en-US" sz="2400" dirty="0" smtClean="0"/>
              <a:t>mode</a:t>
            </a:r>
            <a:endParaRPr lang="en-US" sz="2800" dirty="0"/>
          </a:p>
          <a:p>
            <a:r>
              <a:rPr lang="en-US" sz="2800" dirty="0"/>
              <a:t>Key component of the logon process </a:t>
            </a:r>
          </a:p>
          <a:p>
            <a:endParaRPr lang="en-US" sz="2800" dirty="0"/>
          </a:p>
          <a:p>
            <a:endParaRPr lang="en-US" sz="2800" dirty="0"/>
          </a:p>
          <a:p>
            <a:endParaRPr lang="en-US" sz="2800" dirty="0"/>
          </a:p>
          <a:p>
            <a:endParaRPr lang="en-US" sz="2800" dirty="0"/>
          </a:p>
          <a:p>
            <a:endParaRPr lang="en-US"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76400"/>
            <a:ext cx="3834483" cy="3484621"/>
          </a:xfrm>
          <a:prstGeom prst="rect">
            <a:avLst/>
          </a:prstGeom>
        </p:spPr>
      </p:pic>
    </p:spTree>
    <p:extLst>
      <p:ext uri="{BB962C8B-B14F-4D97-AF65-F5344CB8AC3E}">
        <p14:creationId xmlns:p14="http://schemas.microsoft.com/office/powerpoint/2010/main" val="41142023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Logon in Workgroup</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 name="Oval 4"/>
          <p:cNvSpPr/>
          <p:nvPr/>
        </p:nvSpPr>
        <p:spPr>
          <a:xfrm>
            <a:off x="260322" y="1577241"/>
            <a:ext cx="7924800" cy="480059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819400"/>
            <a:ext cx="1905000" cy="19050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34025" y="2796441"/>
            <a:ext cx="1905000" cy="1905000"/>
          </a:xfrm>
          <a:prstGeom prst="rect">
            <a:avLst/>
          </a:prstGeom>
        </p:spPr>
      </p:pic>
      <p:sp>
        <p:nvSpPr>
          <p:cNvPr id="9" name="TextBox 8"/>
          <p:cNvSpPr txBox="1"/>
          <p:nvPr/>
        </p:nvSpPr>
        <p:spPr>
          <a:xfrm>
            <a:off x="3356331" y="2016999"/>
            <a:ext cx="1732782" cy="477054"/>
          </a:xfrm>
          <a:prstGeom prst="rect">
            <a:avLst/>
          </a:prstGeom>
          <a:noFill/>
        </p:spPr>
        <p:txBody>
          <a:bodyPr wrap="none" rtlCol="0">
            <a:spAutoFit/>
          </a:bodyPr>
          <a:lstStyle/>
          <a:p>
            <a:r>
              <a:rPr lang="en-US" b="1" dirty="0" smtClean="0">
                <a:solidFill>
                  <a:schemeClr val="bg1"/>
                </a:solidFill>
              </a:rPr>
              <a:t>Workgroup</a:t>
            </a:r>
            <a:endParaRPr lang="en-US" b="1" dirty="0">
              <a:solidFill>
                <a:schemeClr val="bg1"/>
              </a:solidFill>
            </a:endParaRPr>
          </a:p>
        </p:txBody>
      </p:sp>
      <p:grpSp>
        <p:nvGrpSpPr>
          <p:cNvPr id="10" name="Group 9"/>
          <p:cNvGrpSpPr/>
          <p:nvPr/>
        </p:nvGrpSpPr>
        <p:grpSpPr>
          <a:xfrm>
            <a:off x="981915" y="3529866"/>
            <a:ext cx="990600" cy="990600"/>
            <a:chOff x="1066800" y="3505200"/>
            <a:chExt cx="990600" cy="99060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3505200"/>
              <a:ext cx="990600" cy="990600"/>
            </a:xfrm>
            <a:prstGeom prst="rect">
              <a:avLst/>
            </a:prstGeom>
          </p:spPr>
        </p:pic>
        <p:sp>
          <p:nvSpPr>
            <p:cNvPr id="12" name="TextBox 11"/>
            <p:cNvSpPr txBox="1"/>
            <p:nvPr/>
          </p:nvSpPr>
          <p:spPr>
            <a:xfrm>
              <a:off x="1160371" y="3810000"/>
              <a:ext cx="727258" cy="400110"/>
            </a:xfrm>
            <a:prstGeom prst="rect">
              <a:avLst/>
            </a:prstGeom>
            <a:noFill/>
          </p:spPr>
          <p:txBody>
            <a:bodyPr wrap="square" rtlCol="0">
              <a:spAutoFit/>
            </a:bodyPr>
            <a:lstStyle/>
            <a:p>
              <a:r>
                <a:rPr lang="en-US" sz="2000" b="1" dirty="0" smtClean="0">
                  <a:solidFill>
                    <a:schemeClr val="bg1"/>
                  </a:solidFill>
                </a:rPr>
                <a:t>SAM</a:t>
              </a:r>
              <a:endParaRPr lang="en-US" sz="2000" b="1" dirty="0">
                <a:solidFill>
                  <a:schemeClr val="bg1"/>
                </a:solidFill>
              </a:endParaRPr>
            </a:p>
          </p:txBody>
        </p:sp>
      </p:grpSp>
      <p:grpSp>
        <p:nvGrpSpPr>
          <p:cNvPr id="13" name="Group 12"/>
          <p:cNvGrpSpPr/>
          <p:nvPr/>
        </p:nvGrpSpPr>
        <p:grpSpPr>
          <a:xfrm>
            <a:off x="5124425" y="3482241"/>
            <a:ext cx="990600" cy="990600"/>
            <a:chOff x="1066800" y="3505200"/>
            <a:chExt cx="990600" cy="99060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3505200"/>
              <a:ext cx="990600" cy="990600"/>
            </a:xfrm>
            <a:prstGeom prst="rect">
              <a:avLst/>
            </a:prstGeom>
          </p:spPr>
        </p:pic>
        <p:sp>
          <p:nvSpPr>
            <p:cNvPr id="15" name="TextBox 14"/>
            <p:cNvSpPr txBox="1"/>
            <p:nvPr/>
          </p:nvSpPr>
          <p:spPr>
            <a:xfrm>
              <a:off x="1160371" y="3810000"/>
              <a:ext cx="727258" cy="400110"/>
            </a:xfrm>
            <a:prstGeom prst="rect">
              <a:avLst/>
            </a:prstGeom>
            <a:noFill/>
          </p:spPr>
          <p:txBody>
            <a:bodyPr wrap="square" rtlCol="0">
              <a:spAutoFit/>
            </a:bodyPr>
            <a:lstStyle/>
            <a:p>
              <a:r>
                <a:rPr lang="en-US" sz="2000" b="1" dirty="0" smtClean="0">
                  <a:solidFill>
                    <a:schemeClr val="bg1"/>
                  </a:solidFill>
                </a:rPr>
                <a:t>SAM</a:t>
              </a:r>
              <a:endParaRPr lang="en-US" sz="2000" b="1" dirty="0">
                <a:solidFill>
                  <a:schemeClr val="bg1"/>
                </a:solidFill>
              </a:endParaRPr>
            </a:p>
          </p:txBody>
        </p:sp>
      </p:gr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6496" y="1807182"/>
            <a:ext cx="805236" cy="805236"/>
          </a:xfrm>
          <a:prstGeom prst="rect">
            <a:avLst/>
          </a:prstGeom>
          <a:ln>
            <a:noFill/>
          </a:ln>
          <a:effectLst>
            <a:outerShdw blurRad="292100" dist="139700" dir="2700000" algn="tl" rotWithShape="0">
              <a:srgbClr val="333333">
                <a:alpha val="65000"/>
              </a:srgbClr>
            </a:outerShdw>
          </a:effectLst>
        </p:spPr>
      </p:pic>
      <p:sp>
        <p:nvSpPr>
          <p:cNvPr id="17" name="Up-Down Arrow 16"/>
          <p:cNvSpPr/>
          <p:nvPr/>
        </p:nvSpPr>
        <p:spPr>
          <a:xfrm>
            <a:off x="1297091" y="2645760"/>
            <a:ext cx="284045" cy="922206"/>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aphicFrame>
        <p:nvGraphicFramePr>
          <p:cNvPr id="18" name="Table 17"/>
          <p:cNvGraphicFramePr>
            <a:graphicFrameLocks noGrp="1"/>
          </p:cNvGraphicFramePr>
          <p:nvPr>
            <p:extLst/>
          </p:nvPr>
        </p:nvGraphicFramePr>
        <p:xfrm>
          <a:off x="533400" y="821761"/>
          <a:ext cx="2285999" cy="741680"/>
        </p:xfrm>
        <a:graphic>
          <a:graphicData uri="http://schemas.openxmlformats.org/drawingml/2006/table">
            <a:tbl>
              <a:tblPr firstRow="1" bandRow="1">
                <a:tableStyleId>{46F890A9-2807-4EBB-B81D-B2AA78EC7F39}</a:tableStyleId>
              </a:tblPr>
              <a:tblGrid>
                <a:gridCol w="838199"/>
                <a:gridCol w="1447800"/>
              </a:tblGrid>
              <a:tr h="370840">
                <a:tc>
                  <a:txBody>
                    <a:bodyPr/>
                    <a:lstStyle/>
                    <a:p>
                      <a:r>
                        <a:rPr lang="en-US" dirty="0" smtClean="0">
                          <a:solidFill>
                            <a:schemeClr val="bg1"/>
                          </a:solidFill>
                        </a:rPr>
                        <a:t>User</a:t>
                      </a:r>
                      <a:endParaRPr lang="en-US" dirty="0">
                        <a:solidFill>
                          <a:schemeClr val="bg1"/>
                        </a:solidFill>
                      </a:endParaRPr>
                    </a:p>
                  </a:txBody>
                  <a:tcPr/>
                </a:tc>
                <a:tc>
                  <a:txBody>
                    <a:bodyPr/>
                    <a:lstStyle/>
                    <a:p>
                      <a:r>
                        <a:rPr lang="en-US" dirty="0" smtClean="0">
                          <a:solidFill>
                            <a:schemeClr val="bg1"/>
                          </a:solidFill>
                        </a:rPr>
                        <a:t>Pass</a:t>
                      </a:r>
                      <a:endParaRPr lang="en-US" dirty="0">
                        <a:solidFill>
                          <a:schemeClr val="bg1"/>
                        </a:solidFill>
                      </a:endParaRPr>
                    </a:p>
                  </a:txBody>
                  <a:tcPr/>
                </a:tc>
              </a:tr>
              <a:tr h="370840">
                <a:tc>
                  <a:txBody>
                    <a:bodyPr/>
                    <a:lstStyle/>
                    <a:p>
                      <a:r>
                        <a:rPr lang="en-US" dirty="0" smtClean="0"/>
                        <a:t>John</a:t>
                      </a:r>
                      <a:endParaRPr lang="en-US" dirty="0"/>
                    </a:p>
                  </a:txBody>
                  <a:tcPr/>
                </a:tc>
                <a:tc>
                  <a:txBody>
                    <a:bodyPr/>
                    <a:lstStyle/>
                    <a:p>
                      <a:r>
                        <a:rPr lang="en-US" dirty="0" err="1" smtClean="0">
                          <a:solidFill>
                            <a:schemeClr val="accent2">
                              <a:lumMod val="75000"/>
                            </a:schemeClr>
                          </a:solidFill>
                        </a:rPr>
                        <a:t>P@sswOrd</a:t>
                      </a:r>
                      <a:endParaRPr lang="en-US" dirty="0">
                        <a:solidFill>
                          <a:schemeClr val="accent2">
                            <a:lumMod val="75000"/>
                          </a:schemeClr>
                        </a:solidFill>
                      </a:endParaRPr>
                    </a:p>
                  </a:txBody>
                  <a:tcPr/>
                </a:tc>
              </a:tr>
            </a:tbl>
          </a:graphicData>
        </a:graphic>
      </p:graphicFrame>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9385" y="1728836"/>
            <a:ext cx="805236" cy="805236"/>
          </a:xfrm>
          <a:prstGeom prst="rect">
            <a:avLst/>
          </a:prstGeom>
          <a:ln>
            <a:noFill/>
          </a:ln>
          <a:effectLst>
            <a:outerShdw blurRad="292100" dist="139700" dir="2700000" algn="tl" rotWithShape="0">
              <a:srgbClr val="333333">
                <a:alpha val="65000"/>
              </a:srgbClr>
            </a:outerShdw>
          </a:effectLst>
        </p:spPr>
      </p:pic>
      <p:sp>
        <p:nvSpPr>
          <p:cNvPr id="20" name="Up-Down Arrow 19"/>
          <p:cNvSpPr/>
          <p:nvPr/>
        </p:nvSpPr>
        <p:spPr>
          <a:xfrm>
            <a:off x="5449980" y="2567414"/>
            <a:ext cx="284045" cy="922206"/>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aphicFrame>
        <p:nvGraphicFramePr>
          <p:cNvPr id="21" name="Table 20"/>
          <p:cNvGraphicFramePr>
            <a:graphicFrameLocks noGrp="1"/>
          </p:cNvGraphicFramePr>
          <p:nvPr>
            <p:extLst/>
          </p:nvPr>
        </p:nvGraphicFramePr>
        <p:xfrm>
          <a:off x="6400800" y="1739161"/>
          <a:ext cx="2285999" cy="741680"/>
        </p:xfrm>
        <a:graphic>
          <a:graphicData uri="http://schemas.openxmlformats.org/drawingml/2006/table">
            <a:tbl>
              <a:tblPr firstRow="1" bandRow="1">
                <a:tableStyleId>{46F890A9-2807-4EBB-B81D-B2AA78EC7F39}</a:tableStyleId>
              </a:tblPr>
              <a:tblGrid>
                <a:gridCol w="838199"/>
                <a:gridCol w="1447800"/>
              </a:tblGrid>
              <a:tr h="370840">
                <a:tc>
                  <a:txBody>
                    <a:bodyPr/>
                    <a:lstStyle/>
                    <a:p>
                      <a:r>
                        <a:rPr lang="en-US" dirty="0" smtClean="0">
                          <a:solidFill>
                            <a:schemeClr val="bg1"/>
                          </a:solidFill>
                        </a:rPr>
                        <a:t>User</a:t>
                      </a:r>
                      <a:endParaRPr lang="en-US" dirty="0">
                        <a:solidFill>
                          <a:schemeClr val="bg1"/>
                        </a:solidFill>
                      </a:endParaRPr>
                    </a:p>
                  </a:txBody>
                  <a:tcPr/>
                </a:tc>
                <a:tc>
                  <a:txBody>
                    <a:bodyPr/>
                    <a:lstStyle/>
                    <a:p>
                      <a:r>
                        <a:rPr lang="en-US" dirty="0" smtClean="0">
                          <a:solidFill>
                            <a:schemeClr val="bg1"/>
                          </a:solidFill>
                        </a:rPr>
                        <a:t>Pass</a:t>
                      </a:r>
                      <a:endParaRPr lang="en-US" dirty="0">
                        <a:solidFill>
                          <a:schemeClr val="bg1"/>
                        </a:solidFill>
                      </a:endParaRPr>
                    </a:p>
                  </a:txBody>
                  <a:tcPr/>
                </a:tc>
              </a:tr>
              <a:tr h="370840">
                <a:tc>
                  <a:txBody>
                    <a:bodyPr/>
                    <a:lstStyle/>
                    <a:p>
                      <a:r>
                        <a:rPr lang="en-US" dirty="0" smtClean="0"/>
                        <a:t>John</a:t>
                      </a:r>
                      <a:endParaRPr lang="en-US" dirty="0"/>
                    </a:p>
                  </a:txBody>
                  <a:tcPr/>
                </a:tc>
                <a:tc>
                  <a:txBody>
                    <a:bodyPr/>
                    <a:lstStyle/>
                    <a:p>
                      <a:r>
                        <a:rPr lang="en-US" dirty="0" smtClean="0">
                          <a:solidFill>
                            <a:schemeClr val="accent2">
                              <a:lumMod val="75000"/>
                            </a:schemeClr>
                          </a:solidFill>
                        </a:rPr>
                        <a:t>123456</a:t>
                      </a:r>
                      <a:endParaRPr lang="en-US" dirty="0">
                        <a:solidFill>
                          <a:schemeClr val="accent2">
                            <a:lumMod val="75000"/>
                          </a:schemeClr>
                        </a:solidFill>
                      </a:endParaRPr>
                    </a:p>
                  </a:txBody>
                  <a:tcPr/>
                </a:tc>
              </a:tr>
            </a:tbl>
          </a:graphicData>
        </a:graphic>
      </p:graphicFrame>
    </p:spTree>
    <p:extLst>
      <p:ext uri="{BB962C8B-B14F-4D97-AF65-F5344CB8AC3E}">
        <p14:creationId xmlns:p14="http://schemas.microsoft.com/office/powerpoint/2010/main" val="1032327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Logon in </a:t>
            </a:r>
            <a:r>
              <a:rPr lang="en-US" dirty="0" smtClean="0"/>
              <a:t>Domain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 name="Isosceles Triangle 4"/>
          <p:cNvSpPr/>
          <p:nvPr/>
        </p:nvSpPr>
        <p:spPr>
          <a:xfrm>
            <a:off x="2425738" y="698024"/>
            <a:ext cx="4098663" cy="2567866"/>
          </a:xfrm>
          <a:prstGeom prst="triangle">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4349" y="4161697"/>
            <a:ext cx="1600200" cy="1600200"/>
          </a:xfrm>
          <a:prstGeom prst="rect">
            <a:avLst/>
          </a:prstGeom>
        </p:spPr>
      </p:pic>
      <p:pic>
        <p:nvPicPr>
          <p:cNvPr id="8"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2943" y="1486657"/>
            <a:ext cx="1039812" cy="1607216"/>
          </a:xfrm>
          <a:prstGeom prst="rect">
            <a:avLst/>
          </a:prstGeom>
        </p:spPr>
      </p:pic>
      <p:grpSp>
        <p:nvGrpSpPr>
          <p:cNvPr id="9" name="Group 8"/>
          <p:cNvGrpSpPr/>
          <p:nvPr/>
        </p:nvGrpSpPr>
        <p:grpSpPr>
          <a:xfrm>
            <a:off x="4381500" y="1935788"/>
            <a:ext cx="990600" cy="990600"/>
            <a:chOff x="1066800" y="3505200"/>
            <a:chExt cx="990600" cy="990600"/>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0" y="3505200"/>
              <a:ext cx="990600" cy="990600"/>
            </a:xfrm>
            <a:prstGeom prst="rect">
              <a:avLst/>
            </a:prstGeom>
          </p:spPr>
        </p:pic>
        <p:sp>
          <p:nvSpPr>
            <p:cNvPr id="11" name="TextBox 10"/>
            <p:cNvSpPr txBox="1"/>
            <p:nvPr/>
          </p:nvSpPr>
          <p:spPr>
            <a:xfrm>
              <a:off x="1160371" y="3810000"/>
              <a:ext cx="727258" cy="400110"/>
            </a:xfrm>
            <a:prstGeom prst="rect">
              <a:avLst/>
            </a:prstGeom>
            <a:noFill/>
          </p:spPr>
          <p:txBody>
            <a:bodyPr wrap="square" rtlCol="0">
              <a:spAutoFit/>
            </a:bodyPr>
            <a:lstStyle/>
            <a:p>
              <a:pPr algn="ctr"/>
              <a:r>
                <a:rPr lang="en-US" sz="2000" b="1" dirty="0" smtClean="0">
                  <a:solidFill>
                    <a:schemeClr val="bg1"/>
                  </a:solidFill>
                </a:rPr>
                <a:t>AD</a:t>
              </a:r>
              <a:endParaRPr lang="en-US" sz="2000" b="1" dirty="0">
                <a:solidFill>
                  <a:schemeClr val="bg1"/>
                </a:solidFill>
              </a:endParaRPr>
            </a:p>
          </p:txBody>
        </p:sp>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7260" y="4454176"/>
            <a:ext cx="805236" cy="805236"/>
          </a:xfrm>
          <a:prstGeom prst="rect">
            <a:avLst/>
          </a:prstGeom>
          <a:ln>
            <a:noFill/>
          </a:ln>
          <a:effectLst>
            <a:outerShdw blurRad="292100" dist="139700" dir="2700000" algn="tl" rotWithShape="0">
              <a:srgbClr val="333333">
                <a:alpha val="65000"/>
              </a:srgbClr>
            </a:outerShdw>
          </a:effectLst>
        </p:spPr>
      </p:pic>
      <p:graphicFrame>
        <p:nvGraphicFramePr>
          <p:cNvPr id="13" name="Table 12"/>
          <p:cNvGraphicFramePr>
            <a:graphicFrameLocks noGrp="1"/>
          </p:cNvGraphicFramePr>
          <p:nvPr>
            <p:extLst>
              <p:ext uri="{D42A27DB-BD31-4B8C-83A1-F6EECF244321}">
                <p14:modId xmlns:p14="http://schemas.microsoft.com/office/powerpoint/2010/main" val="1693834419"/>
              </p:ext>
            </p:extLst>
          </p:nvPr>
        </p:nvGraphicFramePr>
        <p:xfrm>
          <a:off x="1427173" y="1953309"/>
          <a:ext cx="2285999" cy="741680"/>
        </p:xfrm>
        <a:graphic>
          <a:graphicData uri="http://schemas.openxmlformats.org/drawingml/2006/table">
            <a:tbl>
              <a:tblPr firstRow="1" bandRow="1">
                <a:tableStyleId>{46F890A9-2807-4EBB-B81D-B2AA78EC7F39}</a:tableStyleId>
              </a:tblPr>
              <a:tblGrid>
                <a:gridCol w="838199"/>
                <a:gridCol w="1447800"/>
              </a:tblGrid>
              <a:tr h="370840">
                <a:tc>
                  <a:txBody>
                    <a:bodyPr/>
                    <a:lstStyle/>
                    <a:p>
                      <a:r>
                        <a:rPr lang="en-US" dirty="0" smtClean="0">
                          <a:solidFill>
                            <a:schemeClr val="bg1"/>
                          </a:solidFill>
                        </a:rPr>
                        <a:t>User</a:t>
                      </a:r>
                      <a:endParaRPr lang="en-US" dirty="0">
                        <a:solidFill>
                          <a:schemeClr val="bg1"/>
                        </a:solidFill>
                      </a:endParaRPr>
                    </a:p>
                  </a:txBody>
                  <a:tcPr/>
                </a:tc>
                <a:tc>
                  <a:txBody>
                    <a:bodyPr/>
                    <a:lstStyle/>
                    <a:p>
                      <a:r>
                        <a:rPr lang="en-US" dirty="0" smtClean="0">
                          <a:solidFill>
                            <a:schemeClr val="bg1"/>
                          </a:solidFill>
                        </a:rPr>
                        <a:t>Pass</a:t>
                      </a:r>
                      <a:endParaRPr lang="en-US" dirty="0">
                        <a:solidFill>
                          <a:schemeClr val="bg1"/>
                        </a:solidFill>
                      </a:endParaRPr>
                    </a:p>
                  </a:txBody>
                  <a:tcPr/>
                </a:tc>
              </a:tr>
              <a:tr h="370840">
                <a:tc>
                  <a:txBody>
                    <a:bodyPr/>
                    <a:lstStyle/>
                    <a:p>
                      <a:r>
                        <a:rPr lang="en-US" dirty="0" smtClean="0"/>
                        <a:t>John</a:t>
                      </a:r>
                      <a:endParaRPr lang="en-US" dirty="0"/>
                    </a:p>
                  </a:txBody>
                  <a:tcPr/>
                </a:tc>
                <a:tc>
                  <a:txBody>
                    <a:bodyPr/>
                    <a:lstStyle/>
                    <a:p>
                      <a:r>
                        <a:rPr lang="en-US" dirty="0" err="1" smtClean="0"/>
                        <a:t>P@sswOrd</a:t>
                      </a:r>
                      <a:endParaRPr lang="en-US" dirty="0"/>
                    </a:p>
                  </a:txBody>
                  <a:tcPr/>
                </a:tc>
              </a:tr>
            </a:tbl>
          </a:graphicData>
        </a:graphic>
      </p:graphicFrame>
      <p:sp>
        <p:nvSpPr>
          <p:cNvPr id="14" name="Down Arrow 44"/>
          <p:cNvSpPr/>
          <p:nvPr/>
        </p:nvSpPr>
        <p:spPr>
          <a:xfrm rot="14842946">
            <a:off x="4562110" y="2877133"/>
            <a:ext cx="469650" cy="2829526"/>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4101" y="3275332"/>
            <a:ext cx="1051356" cy="1206722"/>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20681" y="4970656"/>
            <a:ext cx="1009121" cy="1206722"/>
          </a:xfrm>
          <a:prstGeom prst="rect">
            <a:avLst/>
          </a:prstGeom>
        </p:spPr>
      </p:pic>
      <p:sp>
        <p:nvSpPr>
          <p:cNvPr id="19" name="Down Arrow 44"/>
          <p:cNvSpPr/>
          <p:nvPr/>
        </p:nvSpPr>
        <p:spPr>
          <a:xfrm rot="16872357">
            <a:off x="4675850" y="4005396"/>
            <a:ext cx="469650" cy="2829526"/>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4" name="Down Arrow 44"/>
          <p:cNvSpPr/>
          <p:nvPr/>
        </p:nvSpPr>
        <p:spPr>
          <a:xfrm rot="13368975">
            <a:off x="3497218" y="2582496"/>
            <a:ext cx="469650" cy="1888386"/>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34263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5" name="Rounded Rectangle 4"/>
          <p:cNvSpPr/>
          <p:nvPr/>
        </p:nvSpPr>
        <p:spPr>
          <a:xfrm>
            <a:off x="457200" y="205978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800" b="1" dirty="0" smtClean="0">
                <a:solidFill>
                  <a:srgbClr val="EBFFD2"/>
                </a:solidFill>
                <a:effectLst>
                  <a:outerShdw blurRad="38100" dist="38100" dir="2700000" algn="tl">
                    <a:srgbClr val="000000">
                      <a:alpha val="43137"/>
                    </a:srgbClr>
                  </a:outerShdw>
                </a:effectLst>
              </a:rPr>
              <a:t>Accounts and Security Principals</a:t>
            </a:r>
            <a:endParaRPr lang="en-US" sz="48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89005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5" name="Rounded Rectangle 4"/>
          <p:cNvSpPr/>
          <p:nvPr/>
        </p:nvSpPr>
        <p:spPr>
          <a:xfrm>
            <a:off x="457200" y="213360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800" b="1" dirty="0" smtClean="0">
                <a:solidFill>
                  <a:srgbClr val="EBFFD2"/>
                </a:solidFill>
                <a:effectLst>
                  <a:outerShdw blurRad="38100" dist="38100" dir="2700000" algn="tl">
                    <a:srgbClr val="000000">
                      <a:alpha val="43137"/>
                    </a:srgbClr>
                  </a:outerShdw>
                </a:effectLst>
              </a:rPr>
              <a:t>Local Security Policy</a:t>
            </a:r>
            <a:endParaRPr lang="en-US" sz="48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0779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Local Security </a:t>
            </a:r>
            <a:r>
              <a:rPr lang="en-US" dirty="0" smtClean="0">
                <a:effectLst/>
              </a:rPr>
              <a:t>Policy</a:t>
            </a:r>
            <a:endParaRPr lang="en-US" dirty="0"/>
          </a:p>
        </p:txBody>
      </p:sp>
      <p:sp>
        <p:nvSpPr>
          <p:cNvPr id="3" name="Content Placeholder 2"/>
          <p:cNvSpPr>
            <a:spLocks noGrp="1"/>
          </p:cNvSpPr>
          <p:nvPr>
            <p:ph idx="1"/>
          </p:nvPr>
        </p:nvSpPr>
        <p:spPr/>
        <p:txBody>
          <a:bodyPr/>
          <a:lstStyle/>
          <a:p>
            <a:pPr fontAlgn="ctr"/>
            <a:r>
              <a:rPr lang="en-US" dirty="0">
                <a:effectLst/>
              </a:rPr>
              <a:t>Account </a:t>
            </a:r>
            <a:r>
              <a:rPr lang="en-US" dirty="0" smtClean="0">
                <a:effectLst/>
              </a:rPr>
              <a:t>Policies</a:t>
            </a:r>
          </a:p>
          <a:p>
            <a:pPr lvl="1" fontAlgn="ctr"/>
            <a:r>
              <a:rPr lang="en-US" dirty="0" smtClean="0">
                <a:effectLst/>
              </a:rPr>
              <a:t>Password Policy</a:t>
            </a:r>
          </a:p>
          <a:p>
            <a:pPr lvl="1" fontAlgn="ctr"/>
            <a:r>
              <a:rPr lang="en-US" dirty="0" smtClean="0">
                <a:effectLst/>
              </a:rPr>
              <a:t>Account Lockout Policy</a:t>
            </a:r>
            <a:endParaRPr lang="en-US" dirty="0">
              <a:effectLst/>
            </a:endParaRPr>
          </a:p>
          <a:p>
            <a:pPr fontAlgn="ctr"/>
            <a:r>
              <a:rPr lang="en-US" dirty="0">
                <a:effectLst/>
              </a:rPr>
              <a:t>Local </a:t>
            </a:r>
            <a:r>
              <a:rPr lang="en-US" dirty="0" smtClean="0">
                <a:effectLst/>
              </a:rPr>
              <a:t>Polices</a:t>
            </a:r>
          </a:p>
          <a:p>
            <a:pPr lvl="1" fontAlgn="ctr"/>
            <a:r>
              <a:rPr lang="en-US" dirty="0" smtClean="0">
                <a:effectLst/>
              </a:rPr>
              <a:t>Audit Policy</a:t>
            </a:r>
          </a:p>
          <a:p>
            <a:pPr lvl="1" fontAlgn="ctr"/>
            <a:r>
              <a:rPr lang="en-US" dirty="0" smtClean="0">
                <a:effectLst/>
              </a:rPr>
              <a:t>Users rights assignment</a:t>
            </a:r>
          </a:p>
          <a:p>
            <a:pPr lvl="1" fontAlgn="ctr"/>
            <a:r>
              <a:rPr lang="en-US" dirty="0" smtClean="0">
                <a:effectLst/>
              </a:rPr>
              <a:t>Security Options</a:t>
            </a:r>
          </a:p>
          <a:p>
            <a:pPr fontAlgn="ctr"/>
            <a:r>
              <a:rPr lang="en-US" dirty="0" smtClean="0">
                <a:effectLst/>
              </a:rPr>
              <a:t>Application Control Policies</a:t>
            </a:r>
          </a:p>
          <a:p>
            <a:pPr fontAlgn="ctr"/>
            <a:r>
              <a:rPr lang="en-US" dirty="0" smtClean="0">
                <a:effectLst/>
              </a:rPr>
              <a:t>Other (Firewall/EFS/</a:t>
            </a:r>
            <a:r>
              <a:rPr lang="en-US" dirty="0" err="1" smtClean="0">
                <a:effectLst/>
              </a:rPr>
              <a:t>IPSec</a:t>
            </a:r>
            <a:r>
              <a:rPr lang="en-US" smtClean="0">
                <a:effectLst/>
              </a:rPr>
              <a:t>)</a:t>
            </a:r>
            <a:endParaRPr lang="en-US" dirty="0" smtClean="0">
              <a:effectLst/>
            </a:endParaRPr>
          </a:p>
          <a:p>
            <a:pPr lvl="1" fontAlgn="ct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14535141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Local Security </a:t>
            </a:r>
            <a:r>
              <a:rPr lang="en-US" dirty="0" smtClean="0">
                <a:effectLst/>
              </a:rPr>
              <a:t>Policy (cont.)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pic>
        <p:nvPicPr>
          <p:cNvPr id="5" name="Picture 4"/>
          <p:cNvPicPr>
            <a:picLocks noChangeAspect="1"/>
          </p:cNvPicPr>
          <p:nvPr/>
        </p:nvPicPr>
        <p:blipFill>
          <a:blip r:embed="rId2"/>
          <a:stretch>
            <a:fillRect/>
          </a:stretch>
        </p:blipFill>
        <p:spPr>
          <a:xfrm>
            <a:off x="662601" y="1020838"/>
            <a:ext cx="7818798" cy="5578323"/>
          </a:xfrm>
          <a:prstGeom prst="rect">
            <a:avLst/>
          </a:prstGeom>
        </p:spPr>
      </p:pic>
    </p:spTree>
    <p:extLst>
      <p:ext uri="{BB962C8B-B14F-4D97-AF65-F5344CB8AC3E}">
        <p14:creationId xmlns:p14="http://schemas.microsoft.com/office/powerpoint/2010/main" val="23410225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6" name="Rounded Rectangle 5"/>
          <p:cNvSpPr/>
          <p:nvPr/>
        </p:nvSpPr>
        <p:spPr>
          <a:xfrm>
            <a:off x="457200" y="205978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800" b="1" dirty="0" smtClean="0">
                <a:solidFill>
                  <a:srgbClr val="EBFFD2"/>
                </a:solidFill>
                <a:effectLst>
                  <a:outerShdw blurRad="38100" dist="38100" dir="2700000" algn="tl">
                    <a:srgbClr val="000000">
                      <a:alpha val="43137"/>
                    </a:srgbClr>
                  </a:outerShdw>
                </a:effectLst>
              </a:rPr>
              <a:t>Sharing and Network Access</a:t>
            </a:r>
            <a:endParaRPr lang="en-US" sz="48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52854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Account</a:t>
            </a:r>
            <a:endParaRPr lang="en-US" dirty="0"/>
          </a:p>
        </p:txBody>
      </p:sp>
      <p:sp>
        <p:nvSpPr>
          <p:cNvPr id="3" name="Content Placeholder 2"/>
          <p:cNvSpPr>
            <a:spLocks noGrp="1"/>
          </p:cNvSpPr>
          <p:nvPr>
            <p:ph idx="1"/>
          </p:nvPr>
        </p:nvSpPr>
        <p:spPr/>
        <p:txBody>
          <a:bodyPr/>
          <a:lstStyle/>
          <a:p>
            <a:r>
              <a:rPr lang="en-US" dirty="0" smtClean="0"/>
              <a:t>Network logon with Guest Account</a:t>
            </a:r>
          </a:p>
          <a:p>
            <a:pPr lvl="1"/>
            <a:r>
              <a:rPr lang="en-US" dirty="0"/>
              <a:t>Deny access to this computer from the network</a:t>
            </a:r>
          </a:p>
          <a:p>
            <a:pPr lvl="1"/>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7177844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Sharing Settings</a:t>
            </a:r>
            <a:endParaRPr lang="en-US" dirty="0"/>
          </a:p>
        </p:txBody>
      </p:sp>
      <p:sp>
        <p:nvSpPr>
          <p:cNvPr id="3" name="Content Placeholder 2"/>
          <p:cNvSpPr>
            <a:spLocks noGrp="1"/>
          </p:cNvSpPr>
          <p:nvPr>
            <p:ph idx="1"/>
          </p:nvPr>
        </p:nvSpPr>
        <p:spPr/>
        <p:txBody>
          <a:bodyPr/>
          <a:lstStyle/>
          <a:p>
            <a:r>
              <a:rPr lang="en-US" dirty="0" smtClean="0"/>
              <a:t>Turn on/off network discovery</a:t>
            </a:r>
          </a:p>
          <a:p>
            <a:r>
              <a:rPr lang="en-US" dirty="0" smtClean="0"/>
              <a:t>Turn on/off file and print sharing</a:t>
            </a:r>
          </a:p>
          <a:p>
            <a:r>
              <a:rPr lang="en-US" dirty="0" smtClean="0"/>
              <a:t>Turn on/off public folder sharing</a:t>
            </a:r>
          </a:p>
          <a:p>
            <a:r>
              <a:rPr lang="en-US" dirty="0" smtClean="0"/>
              <a:t>Turn on/off password protected sharing</a:t>
            </a:r>
          </a:p>
          <a:p>
            <a:pPr lvl="1"/>
            <a:r>
              <a:rPr lang="en-US" dirty="0" smtClean="0"/>
              <a:t>Remove Guest account from Deny </a:t>
            </a:r>
            <a:r>
              <a:rPr lang="en-US" dirty="0"/>
              <a:t>access to this computer from the network</a:t>
            </a:r>
            <a:endParaRPr lang="en-US" dirty="0" smtClean="0"/>
          </a:p>
          <a:p>
            <a:r>
              <a:rPr lang="en-US" dirty="0" err="1" smtClean="0"/>
              <a:t>HomeGroups</a:t>
            </a:r>
            <a:r>
              <a:rPr lang="en-US" dirty="0" smtClean="0"/>
              <a:t> connections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298000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5" name="Rounded Rectangle 4"/>
          <p:cNvSpPr/>
          <p:nvPr/>
        </p:nvSpPr>
        <p:spPr>
          <a:xfrm>
            <a:off x="457200" y="220980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800" b="1" dirty="0" smtClean="0">
                <a:solidFill>
                  <a:srgbClr val="EBFFD2"/>
                </a:solidFill>
                <a:effectLst>
                  <a:outerShdw blurRad="38100" dist="38100" dir="2700000" algn="tl">
                    <a:srgbClr val="000000">
                      <a:alpha val="43137"/>
                    </a:srgbClr>
                  </a:outerShdw>
                </a:effectLst>
              </a:rPr>
              <a:t>Service Accounts</a:t>
            </a:r>
            <a:endParaRPr lang="en-US" sz="48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684152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Accounts</a:t>
            </a:r>
            <a:endParaRPr lang="en-US" dirty="0"/>
          </a:p>
        </p:txBody>
      </p:sp>
      <p:sp>
        <p:nvSpPr>
          <p:cNvPr id="3" name="Content Placeholder 2"/>
          <p:cNvSpPr>
            <a:spLocks noGrp="1"/>
          </p:cNvSpPr>
          <p:nvPr>
            <p:ph idx="1"/>
          </p:nvPr>
        </p:nvSpPr>
        <p:spPr/>
        <p:txBody>
          <a:bodyPr/>
          <a:lstStyle/>
          <a:p>
            <a:r>
              <a:rPr lang="en-US" dirty="0" smtClean="0"/>
              <a:t>Windows Services also runs from a context of account and also have access tokens</a:t>
            </a:r>
          </a:p>
          <a:p>
            <a:r>
              <a:rPr lang="en-US" dirty="0" smtClean="0"/>
              <a:t>Local or Domain</a:t>
            </a:r>
          </a:p>
          <a:p>
            <a:r>
              <a:rPr lang="en-US" dirty="0" smtClean="0"/>
              <a:t>Special Accounts</a:t>
            </a:r>
          </a:p>
          <a:p>
            <a:pPr lvl="1"/>
            <a:r>
              <a:rPr lang="en-US" dirty="0" err="1" smtClean="0">
                <a:effectLst/>
              </a:rPr>
              <a:t>LocalSystem</a:t>
            </a:r>
            <a:endParaRPr lang="en-US" dirty="0">
              <a:effectLst/>
            </a:endParaRPr>
          </a:p>
          <a:p>
            <a:pPr lvl="1"/>
            <a:r>
              <a:rPr lang="en-US" dirty="0" err="1" smtClean="0">
                <a:effectLst/>
              </a:rPr>
              <a:t>LocalService</a:t>
            </a:r>
            <a:endParaRPr lang="en-US" dirty="0">
              <a:effectLst/>
            </a:endParaRPr>
          </a:p>
          <a:p>
            <a:pPr lvl="1"/>
            <a:r>
              <a:rPr lang="en-US" dirty="0" err="1" smtClean="0">
                <a:effectLst/>
              </a:rPr>
              <a:t>NetworkService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98999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On Settings</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198080"/>
            <a:ext cx="5105400" cy="5355120"/>
          </a:xfrm>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11005867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6" name="Rounded Rectangle 5"/>
          <p:cNvSpPr/>
          <p:nvPr/>
        </p:nvSpPr>
        <p:spPr>
          <a:xfrm>
            <a:off x="457200" y="205978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800" b="1" dirty="0" smtClean="0">
                <a:solidFill>
                  <a:srgbClr val="EBFFD2"/>
                </a:solidFill>
                <a:effectLst>
                  <a:outerShdw blurRad="38100" dist="38100" dir="2700000" algn="tl">
                    <a:srgbClr val="000000">
                      <a:alpha val="43137"/>
                    </a:srgbClr>
                  </a:outerShdw>
                </a:effectLst>
              </a:rPr>
              <a:t>User Account Control (UAC)</a:t>
            </a:r>
            <a:endParaRPr lang="en-US" sz="48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88138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Accounts</a:t>
            </a:r>
            <a:endParaRPr lang="en-US" dirty="0"/>
          </a:p>
        </p:txBody>
      </p:sp>
      <p:sp>
        <p:nvSpPr>
          <p:cNvPr id="3" name="Content Placeholder 2"/>
          <p:cNvSpPr>
            <a:spLocks noGrp="1"/>
          </p:cNvSpPr>
          <p:nvPr>
            <p:ph idx="1"/>
          </p:nvPr>
        </p:nvSpPr>
        <p:spPr/>
        <p:txBody>
          <a:bodyPr/>
          <a:lstStyle/>
          <a:p>
            <a:r>
              <a:rPr lang="en-US" dirty="0" smtClean="0"/>
              <a:t>What does mean Account?</a:t>
            </a:r>
          </a:p>
          <a:p>
            <a:endParaRPr lang="en-US" dirty="0" smtClean="0"/>
          </a:p>
          <a:p>
            <a:r>
              <a:rPr lang="en-US" dirty="0" smtClean="0"/>
              <a:t>Why we need accounts?</a:t>
            </a:r>
          </a:p>
          <a:p>
            <a:pPr lvl="1"/>
            <a:r>
              <a:rPr lang="en-US" dirty="0" smtClean="0"/>
              <a:t>Everyday we use various services to do our job or to enjoy.</a:t>
            </a:r>
          </a:p>
          <a:p>
            <a:r>
              <a:rPr lang="en-US" dirty="0" smtClean="0"/>
              <a:t>How we protect our accounts?</a:t>
            </a:r>
          </a:p>
          <a:p>
            <a:pPr lvl="1"/>
            <a:r>
              <a:rPr lang="en-US" dirty="0" smtClean="0"/>
              <a:t>Usually we use username and password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37702747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Account Control</a:t>
            </a:r>
          </a:p>
        </p:txBody>
      </p:sp>
      <p:sp>
        <p:nvSpPr>
          <p:cNvPr id="3" name="Content Placeholder 2"/>
          <p:cNvSpPr>
            <a:spLocks noGrp="1"/>
          </p:cNvSpPr>
          <p:nvPr>
            <p:ph idx="1"/>
          </p:nvPr>
        </p:nvSpPr>
        <p:spPr/>
        <p:txBody>
          <a:bodyPr/>
          <a:lstStyle/>
          <a:p>
            <a:r>
              <a:rPr lang="en-US" dirty="0"/>
              <a:t>How it works: When your consent is required to complete a task, UAC will prompt you with a dialog box</a:t>
            </a:r>
          </a:p>
          <a:p>
            <a:r>
              <a:rPr lang="en-US" dirty="0"/>
              <a:t>Tasks that will trigger a UAC prompt include anything that will affect the integrity or security of the underlying </a:t>
            </a:r>
            <a:r>
              <a:rPr lang="en-US" dirty="0" smtClean="0"/>
              <a:t>system</a:t>
            </a:r>
          </a:p>
          <a:p>
            <a:pPr lvl="1"/>
            <a:r>
              <a:rPr lang="en-US" dirty="0" smtClean="0"/>
              <a:t>This </a:t>
            </a:r>
            <a:r>
              <a:rPr lang="en-US" dirty="0"/>
              <a:t>is a surprisingly long list of tasks</a:t>
            </a:r>
          </a:p>
          <a:p>
            <a:r>
              <a:rPr lang="en-US" dirty="0"/>
              <a:t>UAC works slightly differently with standard user and administrator-class accounts</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14700078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UAC Consent UI: Type 1</a:t>
            </a:r>
          </a:p>
        </p:txBody>
      </p:sp>
      <p:sp>
        <p:nvSpPr>
          <p:cNvPr id="3" name="Content Placeholder 2"/>
          <p:cNvSpPr>
            <a:spLocks noGrp="1"/>
          </p:cNvSpPr>
          <p:nvPr>
            <p:ph idx="1"/>
          </p:nvPr>
        </p:nvSpPr>
        <p:spPr/>
        <p:txBody>
          <a:bodyPr/>
          <a:lstStyle/>
          <a:p>
            <a:pPr eaLnBrk="1" hangingPunct="1"/>
            <a:r>
              <a:rPr lang="en-US" dirty="0"/>
              <a:t>Prompt: Windows needs your permission to continue</a:t>
            </a:r>
          </a:p>
          <a:p>
            <a:pPr eaLnBrk="1" hangingPunct="1"/>
            <a:r>
              <a:rPr lang="en-US" dirty="0"/>
              <a:t>Why you see this: You attempt to change a potentially dangerous system setting, such as a running a Control Panel</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pic>
        <p:nvPicPr>
          <p:cNvPr id="5" name="Picture 2" descr="http://static.flickr.com/50/128297058_2b9a5bdaf4.jpg"/>
          <p:cNvPicPr>
            <a:picLocks noChangeAspect="1" noChangeArrowheads="1"/>
          </p:cNvPicPr>
          <p:nvPr/>
        </p:nvPicPr>
        <p:blipFill>
          <a:blip r:embed="rId2"/>
          <a:srcRect l="6625" t="15209" r="7247" b="8745"/>
          <a:stretch>
            <a:fillRect/>
          </a:stretch>
        </p:blipFill>
        <p:spPr bwMode="auto">
          <a:xfrm>
            <a:off x="2590800" y="4038600"/>
            <a:ext cx="3679825" cy="2003425"/>
          </a:xfrm>
          <a:prstGeom prst="rect">
            <a:avLst/>
          </a:prstGeom>
          <a:noFill/>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572501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UAC Consent UI: Type 2</a:t>
            </a:r>
          </a:p>
        </p:txBody>
      </p:sp>
      <p:sp>
        <p:nvSpPr>
          <p:cNvPr id="3" name="Content Placeholder 2"/>
          <p:cNvSpPr>
            <a:spLocks noGrp="1"/>
          </p:cNvSpPr>
          <p:nvPr>
            <p:ph idx="1"/>
          </p:nvPr>
        </p:nvSpPr>
        <p:spPr/>
        <p:txBody>
          <a:bodyPr/>
          <a:lstStyle/>
          <a:p>
            <a:r>
              <a:rPr lang="en-US" dirty="0"/>
              <a:t>Prompt: A program needs your permission to continue</a:t>
            </a:r>
          </a:p>
          <a:p>
            <a:r>
              <a:rPr lang="en-US" dirty="0"/>
              <a:t>Why you see this: An external application with a valid digital signature is attempting to run with admin privileges</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pic>
        <p:nvPicPr>
          <p:cNvPr id="5" name="Picture 2" descr="http://msdn.microsoft.com/library/en-us/UxGuide/UXGuide/Environment/UAC/images/uac01b.png"/>
          <p:cNvPicPr>
            <a:picLocks noChangeAspect="1" noChangeArrowheads="1"/>
          </p:cNvPicPr>
          <p:nvPr/>
        </p:nvPicPr>
        <p:blipFill>
          <a:blip r:embed="rId2"/>
          <a:srcRect l="1865" t="6997" r="1165" b="2041"/>
          <a:stretch>
            <a:fillRect/>
          </a:stretch>
        </p:blipFill>
        <p:spPr bwMode="auto">
          <a:xfrm>
            <a:off x="3429000" y="3810000"/>
            <a:ext cx="3238500" cy="2589213"/>
          </a:xfrm>
          <a:prstGeom prst="rect">
            <a:avLst/>
          </a:prstGeom>
          <a:noFill/>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06314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UAC Consent UI: Type 3</a:t>
            </a:r>
          </a:p>
        </p:txBody>
      </p:sp>
      <p:sp>
        <p:nvSpPr>
          <p:cNvPr id="3" name="Content Placeholder 2"/>
          <p:cNvSpPr>
            <a:spLocks noGrp="1"/>
          </p:cNvSpPr>
          <p:nvPr>
            <p:ph idx="1"/>
          </p:nvPr>
        </p:nvSpPr>
        <p:spPr/>
        <p:txBody>
          <a:bodyPr/>
          <a:lstStyle/>
          <a:p>
            <a:pPr eaLnBrk="1" hangingPunct="1"/>
            <a:r>
              <a:rPr lang="en-US" dirty="0"/>
              <a:t>Prompt: An unidentified program wants access to your computer</a:t>
            </a:r>
          </a:p>
          <a:p>
            <a:pPr eaLnBrk="1" hangingPunct="1"/>
            <a:r>
              <a:rPr lang="en-US" dirty="0"/>
              <a:t>Why you see this: in external application without a valid digital signature is trying to run</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pic>
        <p:nvPicPr>
          <p:cNvPr id="5" name="Picture 2" descr="http://blogs.msdn.com/photos/heaths/images/643381/original.aspx"/>
          <p:cNvPicPr>
            <a:picLocks noChangeAspect="1" noChangeArrowheads="1"/>
          </p:cNvPicPr>
          <p:nvPr/>
        </p:nvPicPr>
        <p:blipFill>
          <a:blip r:embed="rId2"/>
          <a:srcRect l="1852" t="6780" r="1852" b="2825"/>
          <a:stretch>
            <a:fillRect/>
          </a:stretch>
        </p:blipFill>
        <p:spPr bwMode="auto">
          <a:xfrm>
            <a:off x="3276600" y="3927475"/>
            <a:ext cx="3336925" cy="2625725"/>
          </a:xfrm>
          <a:prstGeom prst="rect">
            <a:avLst/>
          </a:prstGeom>
          <a:noFill/>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593753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UAC: What’s really happening</a:t>
            </a:r>
          </a:p>
        </p:txBody>
      </p:sp>
      <p:sp>
        <p:nvSpPr>
          <p:cNvPr id="3" name="Content Placeholder 2"/>
          <p:cNvSpPr>
            <a:spLocks noGrp="1"/>
          </p:cNvSpPr>
          <p:nvPr>
            <p:ph idx="1"/>
          </p:nvPr>
        </p:nvSpPr>
        <p:spPr/>
        <p:txBody>
          <a:bodyPr/>
          <a:lstStyle/>
          <a:p>
            <a:pPr eaLnBrk="1" hangingPunct="1">
              <a:lnSpc>
                <a:spcPct val="90000"/>
              </a:lnSpc>
            </a:pPr>
            <a:r>
              <a:rPr lang="en-US" dirty="0"/>
              <a:t>Administrator accounts now logon with a mixed token </a:t>
            </a:r>
          </a:p>
          <a:p>
            <a:pPr eaLnBrk="1" hangingPunct="1">
              <a:lnSpc>
                <a:spcPct val="90000"/>
              </a:lnSpc>
            </a:pPr>
            <a:r>
              <a:rPr lang="en-US" dirty="0"/>
              <a:t>Half of this mixed token is a standard user token: this is what is typically used to determine your memberships and privileges</a:t>
            </a:r>
          </a:p>
          <a:p>
            <a:pPr eaLnBrk="1" hangingPunct="1">
              <a:lnSpc>
                <a:spcPct val="90000"/>
              </a:lnSpc>
            </a:pPr>
            <a:r>
              <a:rPr lang="en-US" dirty="0"/>
              <a:t>The other half, the administrator token, is invoked only when required: you can do so manually (run as) or automatically (certain tasks in </a:t>
            </a:r>
            <a:r>
              <a:rPr lang="en-US" dirty="0" smtClean="0"/>
              <a:t>OS are </a:t>
            </a:r>
            <a:r>
              <a:rPr lang="en-US" dirty="0"/>
              <a:t>tagged as requiring an admin token)</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25424172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Security Model</a:t>
            </a:r>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1331627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US" sz="3600" dirty="0">
                <a:effectLst/>
              </a:rPr>
              <a:t>Authentication and Authorization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
        <p:nvSpPr>
          <p:cNvPr id="9" name="Rounded Rectangle 8"/>
          <p:cNvSpPr/>
          <p:nvPr/>
        </p:nvSpPr>
        <p:spPr>
          <a:xfrm>
            <a:off x="380999" y="1391653"/>
            <a:ext cx="8229599" cy="19812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L="282575" marR="0" lvl="0" indent="-282575" defTabSz="457200" eaLnBrk="0" latin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r>
              <a:rPr lang="en-US" sz="3200" b="1" dirty="0">
                <a:solidFill>
                  <a:srgbClr val="EBFFD2"/>
                </a:solidFill>
                <a:effectLst>
                  <a:outerShdw blurRad="38100" dist="38100" dir="2700000" algn="tl">
                    <a:srgbClr val="000000">
                      <a:alpha val="43137"/>
                    </a:srgbClr>
                  </a:outerShdw>
                </a:effectLst>
              </a:rPr>
              <a:t>Authentication refers to  a process that verify </a:t>
            </a:r>
            <a:r>
              <a:rPr lang="en-US" sz="3200" b="1" dirty="0">
                <a:solidFill>
                  <a:srgbClr val="9ED000"/>
                </a:solidFill>
                <a:effectLst>
                  <a:outerShdw blurRad="38100" dist="38100" dir="2700000" algn="tl">
                    <a:srgbClr val="000000">
                      <a:alpha val="43137"/>
                    </a:srgbClr>
                  </a:outerShdw>
                </a:effectLst>
              </a:rPr>
              <a:t>who you are.</a:t>
            </a:r>
          </a:p>
        </p:txBody>
      </p:sp>
      <p:sp>
        <p:nvSpPr>
          <p:cNvPr id="15" name="Rounded Rectangle 14"/>
          <p:cNvSpPr/>
          <p:nvPr/>
        </p:nvSpPr>
        <p:spPr>
          <a:xfrm>
            <a:off x="380999" y="3930316"/>
            <a:ext cx="8229599" cy="2165684"/>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L="282575" marR="0" lvl="0" indent="-282575" defTabSz="457200" eaLnBrk="0" latinLnBrk="0"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r>
              <a:rPr lang="en-US" sz="3200" b="1" dirty="0" smtClean="0">
                <a:solidFill>
                  <a:srgbClr val="EBFFD2"/>
                </a:solidFill>
                <a:effectLst>
                  <a:outerShdw blurRad="38100" dist="38100" dir="2700000" algn="tl">
                    <a:srgbClr val="000000">
                      <a:alpha val="43137"/>
                    </a:srgbClr>
                  </a:outerShdw>
                </a:effectLst>
              </a:rPr>
              <a:t>Authorization refers to a process that verify </a:t>
            </a:r>
            <a:r>
              <a:rPr lang="en-US" sz="3200" b="1" dirty="0">
                <a:solidFill>
                  <a:srgbClr val="9ED000"/>
                </a:solidFill>
                <a:effectLst>
                  <a:outerShdw blurRad="38100" dist="38100" dir="2700000" algn="tl">
                    <a:srgbClr val="000000">
                      <a:alpha val="43137"/>
                    </a:srgbClr>
                  </a:outerShdw>
                </a:effectLst>
              </a:rPr>
              <a:t>what you are authorized to do.</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386" y="4876800"/>
            <a:ext cx="1117498" cy="1117498"/>
          </a:xfrm>
          <a:prstGeom prst="rect">
            <a:avLst/>
          </a:prstGeom>
        </p:spPr>
      </p:pic>
      <p:grpSp>
        <p:nvGrpSpPr>
          <p:cNvPr id="23" name="Group 22"/>
          <p:cNvGrpSpPr/>
          <p:nvPr/>
        </p:nvGrpSpPr>
        <p:grpSpPr>
          <a:xfrm>
            <a:off x="6467305" y="2382253"/>
            <a:ext cx="2023590" cy="923529"/>
            <a:chOff x="6492618" y="2382253"/>
            <a:chExt cx="2023590" cy="923529"/>
          </a:xfrm>
        </p:grpSpPr>
        <p:grpSp>
          <p:nvGrpSpPr>
            <p:cNvPr id="22" name="Group 21"/>
            <p:cNvGrpSpPr/>
            <p:nvPr/>
          </p:nvGrpSpPr>
          <p:grpSpPr>
            <a:xfrm>
              <a:off x="6492618" y="2382253"/>
              <a:ext cx="2023590" cy="923529"/>
              <a:chOff x="6492618" y="2382253"/>
              <a:chExt cx="2023590" cy="923529"/>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92618" y="2382253"/>
                <a:ext cx="1753536" cy="923529"/>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47538" y="2436669"/>
                <a:ext cx="768670" cy="864754"/>
              </a:xfrm>
              <a:prstGeom prst="rect">
                <a:avLst/>
              </a:prstGeom>
            </p:spPr>
          </p:pic>
        </p:grpSp>
        <p:sp>
          <p:nvSpPr>
            <p:cNvPr id="21" name="TextBox 20"/>
            <p:cNvSpPr txBox="1"/>
            <p:nvPr/>
          </p:nvSpPr>
          <p:spPr>
            <a:xfrm>
              <a:off x="6805749" y="2708123"/>
              <a:ext cx="1050288" cy="477054"/>
            </a:xfrm>
            <a:prstGeom prst="rect">
              <a:avLst/>
            </a:prstGeom>
            <a:noFill/>
          </p:spPr>
          <p:txBody>
            <a:bodyPr wrap="none" rtlCol="0">
              <a:spAutoFit/>
            </a:bodyPr>
            <a:lstStyle/>
            <a:p>
              <a:r>
                <a:rPr lang="en-US" dirty="0" smtClean="0"/>
                <a:t>*****</a:t>
              </a:r>
              <a:endParaRPr lang="en-US" dirty="0"/>
            </a:p>
          </p:txBody>
        </p:sp>
      </p:grpSp>
    </p:spTree>
    <p:extLst>
      <p:ext uri="{BB962C8B-B14F-4D97-AF65-F5344CB8AC3E}">
        <p14:creationId xmlns:p14="http://schemas.microsoft.com/office/powerpoint/2010/main" val="4039627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5" name="Rounded Rectangle 4"/>
          <p:cNvSpPr/>
          <p:nvPr/>
        </p:nvSpPr>
        <p:spPr>
          <a:xfrm>
            <a:off x="457200" y="205978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800" b="1" dirty="0" smtClean="0">
                <a:solidFill>
                  <a:srgbClr val="EBFFD2"/>
                </a:solidFill>
                <a:effectLst>
                  <a:outerShdw blurRad="38100" dist="38100" dir="2700000" algn="tl">
                    <a:srgbClr val="000000">
                      <a:alpha val="43137"/>
                    </a:srgbClr>
                  </a:outerShdw>
                </a:effectLst>
              </a:rPr>
              <a:t>Where is stored the accounts information in Windows?</a:t>
            </a:r>
            <a:endParaRPr lang="en-US" sz="48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78290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Account </a:t>
            </a:r>
            <a:r>
              <a:rPr lang="en-US" dirty="0" smtClean="0"/>
              <a:t>Manager</a:t>
            </a:r>
            <a:endParaRPr lang="en-US" dirty="0"/>
          </a:p>
        </p:txBody>
      </p:sp>
      <p:sp>
        <p:nvSpPr>
          <p:cNvPr id="3" name="Content Placeholder 2"/>
          <p:cNvSpPr>
            <a:spLocks noGrp="1"/>
          </p:cNvSpPr>
          <p:nvPr>
            <p:ph idx="1"/>
          </p:nvPr>
        </p:nvSpPr>
        <p:spPr>
          <a:xfrm>
            <a:off x="4904362" y="1524000"/>
            <a:ext cx="4038600" cy="4876800"/>
          </a:xfrm>
        </p:spPr>
        <p:txBody>
          <a:bodyPr/>
          <a:lstStyle/>
          <a:p>
            <a:r>
              <a:rPr lang="en-US" sz="2800" dirty="0"/>
              <a:t>A </a:t>
            </a:r>
            <a:r>
              <a:rPr lang="en-US" sz="2800" dirty="0" smtClean="0">
                <a:solidFill>
                  <a:srgbClr val="9ED000"/>
                </a:solidFill>
              </a:rPr>
              <a:t>registry hive </a:t>
            </a:r>
            <a:r>
              <a:rPr lang="en-US" sz="2800" dirty="0" smtClean="0"/>
              <a:t>that stores:</a:t>
            </a:r>
          </a:p>
          <a:p>
            <a:pPr lvl="1"/>
            <a:r>
              <a:rPr lang="en-US" sz="2800" dirty="0" smtClean="0"/>
              <a:t> User accounts</a:t>
            </a:r>
          </a:p>
          <a:p>
            <a:pPr lvl="1"/>
            <a:r>
              <a:rPr lang="en-US" sz="2800" dirty="0" smtClean="0"/>
              <a:t>Groups</a:t>
            </a:r>
          </a:p>
          <a:p>
            <a:pPr lvl="1"/>
            <a:r>
              <a:rPr lang="en-US" sz="2800" dirty="0" smtClean="0"/>
              <a:t>Security </a:t>
            </a:r>
            <a:r>
              <a:rPr lang="en-US" sz="2800" dirty="0"/>
              <a:t>information</a:t>
            </a:r>
          </a:p>
          <a:p>
            <a:r>
              <a:rPr lang="en-US" sz="2800" dirty="0" smtClean="0"/>
              <a:t>Accessible only by system processes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0" y="1638299"/>
            <a:ext cx="4825902" cy="3733801"/>
          </a:xfrm>
          <a:prstGeom prst="rect">
            <a:avLst/>
          </a:prstGeom>
        </p:spPr>
      </p:pic>
    </p:spTree>
    <p:extLst>
      <p:ext uri="{BB962C8B-B14F-4D97-AF65-F5344CB8AC3E}">
        <p14:creationId xmlns:p14="http://schemas.microsoft.com/office/powerpoint/2010/main" val="542538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Central Directory Service</a:t>
            </a:r>
            <a:endParaRPr lang="en-US" sz="3600" dirty="0"/>
          </a:p>
        </p:txBody>
      </p:sp>
      <p:sp>
        <p:nvSpPr>
          <p:cNvPr id="3" name="Content Placeholder 2"/>
          <p:cNvSpPr>
            <a:spLocks noGrp="1"/>
          </p:cNvSpPr>
          <p:nvPr>
            <p:ph idx="1"/>
          </p:nvPr>
        </p:nvSpPr>
        <p:spPr>
          <a:xfrm>
            <a:off x="4979645" y="920915"/>
            <a:ext cx="3687166" cy="5879935"/>
          </a:xfrm>
        </p:spPr>
        <p:txBody>
          <a:bodyPr/>
          <a:lstStyle/>
          <a:p>
            <a:pPr>
              <a:spcBef>
                <a:spcPts val="300"/>
              </a:spcBef>
              <a:spcAft>
                <a:spcPts val="300"/>
              </a:spcAft>
            </a:pPr>
            <a:r>
              <a:rPr lang="en-US" sz="2400" dirty="0" smtClean="0"/>
              <a:t>Stores accounts information in a central database</a:t>
            </a:r>
          </a:p>
          <a:p>
            <a:pPr>
              <a:spcBef>
                <a:spcPts val="300"/>
              </a:spcBef>
              <a:spcAft>
                <a:spcPts val="300"/>
              </a:spcAft>
            </a:pPr>
            <a:r>
              <a:rPr lang="en-US" sz="2400" dirty="0" smtClean="0"/>
              <a:t>Organizes various objects into </a:t>
            </a:r>
            <a:r>
              <a:rPr lang="en-US" sz="2400" dirty="0"/>
              <a:t>a </a:t>
            </a:r>
            <a:r>
              <a:rPr lang="en-US" sz="2400" dirty="0" smtClean="0"/>
              <a:t>hierarchical tree</a:t>
            </a:r>
            <a:endParaRPr lang="bg-BG" sz="2400" dirty="0" smtClean="0"/>
          </a:p>
          <a:p>
            <a:pPr>
              <a:spcBef>
                <a:spcPts val="300"/>
              </a:spcBef>
              <a:spcAft>
                <a:spcPts val="300"/>
              </a:spcAft>
            </a:pPr>
            <a:r>
              <a:rPr lang="en-US" sz="2400" dirty="0" smtClean="0"/>
              <a:t>Provides information for network resources</a:t>
            </a:r>
          </a:p>
          <a:p>
            <a:pPr>
              <a:spcBef>
                <a:spcPts val="300"/>
              </a:spcBef>
              <a:spcAft>
                <a:spcPts val="300"/>
              </a:spcAft>
            </a:pPr>
            <a:r>
              <a:rPr lang="en-US" sz="2400" dirty="0" smtClean="0"/>
              <a:t>Enforces security polices</a:t>
            </a:r>
            <a:endParaRPr lang="en-US" sz="2400" dirty="0"/>
          </a:p>
          <a:p>
            <a:endParaRPr lang="en-US" sz="2800" dirty="0"/>
          </a:p>
          <a:p>
            <a:endParaRPr lang="en-US" sz="2800" dirty="0"/>
          </a:p>
          <a:p>
            <a:endParaRPr lang="en-US"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grpSp>
        <p:nvGrpSpPr>
          <p:cNvPr id="8" name="Group 7"/>
          <p:cNvGrpSpPr/>
          <p:nvPr/>
        </p:nvGrpSpPr>
        <p:grpSpPr>
          <a:xfrm>
            <a:off x="304800" y="794989"/>
            <a:ext cx="5646493" cy="5829300"/>
            <a:chOff x="10009" y="570501"/>
            <a:chExt cx="6017484" cy="6096999"/>
          </a:xfrm>
        </p:grpSpPr>
        <p:sp>
          <p:nvSpPr>
            <p:cNvPr id="6" name="Isosceles Triangle 5"/>
            <p:cNvSpPr/>
            <p:nvPr/>
          </p:nvSpPr>
          <p:spPr>
            <a:xfrm>
              <a:off x="304800" y="1218010"/>
              <a:ext cx="5029200" cy="3886200"/>
            </a:xfrm>
            <a:prstGeom prst="triangle">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03" y="4905011"/>
              <a:ext cx="805236" cy="805236"/>
            </a:xfrm>
            <a:prstGeom prst="rect">
              <a:avLst/>
            </a:prstGeom>
            <a:ln>
              <a:noFill/>
            </a:ln>
            <a:effectLst>
              <a:outerShdw blurRad="292100" dist="139700" dir="2700000" algn="tl" rotWithShape="0">
                <a:srgbClr val="333333">
                  <a:alpha val="65000"/>
                </a:srgbClr>
              </a:outerShdw>
            </a:effectLst>
          </p:spPr>
        </p:pic>
        <p:grpSp>
          <p:nvGrpSpPr>
            <p:cNvPr id="14" name="Group 13"/>
            <p:cNvGrpSpPr/>
            <p:nvPr/>
          </p:nvGrpSpPr>
          <p:grpSpPr>
            <a:xfrm>
              <a:off x="929685" y="5587728"/>
              <a:ext cx="1330282" cy="835820"/>
              <a:chOff x="1504950" y="4227513"/>
              <a:chExt cx="1485900" cy="1029893"/>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4950" y="4227513"/>
                <a:ext cx="990600" cy="990600"/>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3550" y="4252219"/>
                <a:ext cx="990600" cy="990600"/>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0250" y="4266806"/>
                <a:ext cx="990600" cy="990600"/>
              </a:xfrm>
              <a:prstGeom prst="rect">
                <a:avLst/>
              </a:prstGeom>
              <a:ln>
                <a:noFill/>
              </a:ln>
              <a:effectLst>
                <a:outerShdw blurRad="292100" dist="139700" dir="2700000" algn="tl" rotWithShape="0">
                  <a:srgbClr val="333333">
                    <a:alpha val="65000"/>
                  </a:srgbClr>
                </a:outerShdw>
              </a:effectLst>
            </p:spPr>
          </p:pic>
        </p:gr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0234" y="5722938"/>
              <a:ext cx="944562" cy="944562"/>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02864" y="5710247"/>
              <a:ext cx="735037" cy="843658"/>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3036" y="5244826"/>
              <a:ext cx="884457" cy="884457"/>
            </a:xfrm>
            <a:prstGeom prst="rect">
              <a:avLst/>
            </a:prstGeom>
          </p:spPr>
        </p:pic>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24872" y="4763028"/>
              <a:ext cx="924027" cy="924027"/>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4839" y="3333945"/>
              <a:ext cx="1249450" cy="1249450"/>
            </a:xfrm>
            <a:prstGeom prst="rect">
              <a:avLst/>
            </a:prstGeom>
          </p:spPr>
        </p:pic>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32161" y="3355973"/>
              <a:ext cx="1249450" cy="1249450"/>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07273" y="1720209"/>
              <a:ext cx="1249450" cy="1249450"/>
            </a:xfrm>
            <a:prstGeom prst="rect">
              <a:avLst/>
            </a:prstGeom>
          </p:spPr>
        </p:pic>
        <p:grpSp>
          <p:nvGrpSpPr>
            <p:cNvPr id="5" name="Group 4"/>
            <p:cNvGrpSpPr/>
            <p:nvPr/>
          </p:nvGrpSpPr>
          <p:grpSpPr>
            <a:xfrm>
              <a:off x="1025393" y="570501"/>
              <a:ext cx="2148563" cy="1376657"/>
              <a:chOff x="592186" y="635165"/>
              <a:chExt cx="2148563" cy="1376657"/>
            </a:xfrm>
          </p:grpSpPr>
          <p:sp>
            <p:nvSpPr>
              <p:cNvPr id="38" name="Right Arrow 37"/>
              <p:cNvSpPr/>
              <p:nvPr/>
            </p:nvSpPr>
            <p:spPr>
              <a:xfrm rot="2473544">
                <a:off x="1086184" y="1246215"/>
                <a:ext cx="1654565" cy="713549"/>
              </a:xfrm>
              <a:custGeom>
                <a:avLst/>
                <a:gdLst>
                  <a:gd name="connsiteX0" fmla="*/ 0 w 1671694"/>
                  <a:gd name="connsiteY0" fmla="*/ 167829 h 557016"/>
                  <a:gd name="connsiteX1" fmla="*/ 1278886 w 1671694"/>
                  <a:gd name="connsiteY1" fmla="*/ 167829 h 557016"/>
                  <a:gd name="connsiteX2" fmla="*/ 1278886 w 1671694"/>
                  <a:gd name="connsiteY2" fmla="*/ 0 h 557016"/>
                  <a:gd name="connsiteX3" fmla="*/ 1671694 w 1671694"/>
                  <a:gd name="connsiteY3" fmla="*/ 278508 h 557016"/>
                  <a:gd name="connsiteX4" fmla="*/ 1278886 w 1671694"/>
                  <a:gd name="connsiteY4" fmla="*/ 557016 h 557016"/>
                  <a:gd name="connsiteX5" fmla="*/ 1278886 w 1671694"/>
                  <a:gd name="connsiteY5" fmla="*/ 389187 h 557016"/>
                  <a:gd name="connsiteX6" fmla="*/ 0 w 1671694"/>
                  <a:gd name="connsiteY6" fmla="*/ 389187 h 557016"/>
                  <a:gd name="connsiteX7" fmla="*/ 0 w 1671694"/>
                  <a:gd name="connsiteY7" fmla="*/ 167829 h 557016"/>
                  <a:gd name="connsiteX0" fmla="*/ 0 w 1671694"/>
                  <a:gd name="connsiteY0" fmla="*/ 243018 h 632205"/>
                  <a:gd name="connsiteX1" fmla="*/ 814121 w 1671694"/>
                  <a:gd name="connsiteY1" fmla="*/ 43 h 632205"/>
                  <a:gd name="connsiteX2" fmla="*/ 1278886 w 1671694"/>
                  <a:gd name="connsiteY2" fmla="*/ 243018 h 632205"/>
                  <a:gd name="connsiteX3" fmla="*/ 1278886 w 1671694"/>
                  <a:gd name="connsiteY3" fmla="*/ 75189 h 632205"/>
                  <a:gd name="connsiteX4" fmla="*/ 1671694 w 1671694"/>
                  <a:gd name="connsiteY4" fmla="*/ 353697 h 632205"/>
                  <a:gd name="connsiteX5" fmla="*/ 1278886 w 1671694"/>
                  <a:gd name="connsiteY5" fmla="*/ 632205 h 632205"/>
                  <a:gd name="connsiteX6" fmla="*/ 1278886 w 1671694"/>
                  <a:gd name="connsiteY6" fmla="*/ 464376 h 632205"/>
                  <a:gd name="connsiteX7" fmla="*/ 0 w 1671694"/>
                  <a:gd name="connsiteY7" fmla="*/ 464376 h 632205"/>
                  <a:gd name="connsiteX8" fmla="*/ 0 w 1671694"/>
                  <a:gd name="connsiteY8" fmla="*/ 243018 h 632205"/>
                  <a:gd name="connsiteX0" fmla="*/ 0 w 1671694"/>
                  <a:gd name="connsiteY0" fmla="*/ 243018 h 632205"/>
                  <a:gd name="connsiteX1" fmla="*/ 814121 w 1671694"/>
                  <a:gd name="connsiteY1" fmla="*/ 43 h 632205"/>
                  <a:gd name="connsiteX2" fmla="*/ 1278886 w 1671694"/>
                  <a:gd name="connsiteY2" fmla="*/ 243018 h 632205"/>
                  <a:gd name="connsiteX3" fmla="*/ 1278886 w 1671694"/>
                  <a:gd name="connsiteY3" fmla="*/ 75189 h 632205"/>
                  <a:gd name="connsiteX4" fmla="*/ 1671694 w 1671694"/>
                  <a:gd name="connsiteY4" fmla="*/ 353697 h 632205"/>
                  <a:gd name="connsiteX5" fmla="*/ 1278886 w 1671694"/>
                  <a:gd name="connsiteY5" fmla="*/ 632205 h 632205"/>
                  <a:gd name="connsiteX6" fmla="*/ 1278886 w 1671694"/>
                  <a:gd name="connsiteY6" fmla="*/ 464376 h 632205"/>
                  <a:gd name="connsiteX7" fmla="*/ 752517 w 1671694"/>
                  <a:gd name="connsiteY7" fmla="*/ 319972 h 632205"/>
                  <a:gd name="connsiteX8" fmla="*/ 0 w 1671694"/>
                  <a:gd name="connsiteY8" fmla="*/ 464376 h 632205"/>
                  <a:gd name="connsiteX9" fmla="*/ 0 w 1671694"/>
                  <a:gd name="connsiteY9" fmla="*/ 243018 h 632205"/>
                  <a:gd name="connsiteX0" fmla="*/ 0 w 1671694"/>
                  <a:gd name="connsiteY0" fmla="*/ 189266 h 578453"/>
                  <a:gd name="connsiteX1" fmla="*/ 810574 w 1671694"/>
                  <a:gd name="connsiteY1" fmla="*/ 56 h 578453"/>
                  <a:gd name="connsiteX2" fmla="*/ 1278886 w 1671694"/>
                  <a:gd name="connsiteY2" fmla="*/ 189266 h 578453"/>
                  <a:gd name="connsiteX3" fmla="*/ 1278886 w 1671694"/>
                  <a:gd name="connsiteY3" fmla="*/ 21437 h 578453"/>
                  <a:gd name="connsiteX4" fmla="*/ 1671694 w 1671694"/>
                  <a:gd name="connsiteY4" fmla="*/ 299945 h 578453"/>
                  <a:gd name="connsiteX5" fmla="*/ 1278886 w 1671694"/>
                  <a:gd name="connsiteY5" fmla="*/ 578453 h 578453"/>
                  <a:gd name="connsiteX6" fmla="*/ 1278886 w 1671694"/>
                  <a:gd name="connsiteY6" fmla="*/ 410624 h 578453"/>
                  <a:gd name="connsiteX7" fmla="*/ 752517 w 1671694"/>
                  <a:gd name="connsiteY7" fmla="*/ 266220 h 578453"/>
                  <a:gd name="connsiteX8" fmla="*/ 0 w 1671694"/>
                  <a:gd name="connsiteY8" fmla="*/ 410624 h 578453"/>
                  <a:gd name="connsiteX9" fmla="*/ 0 w 1671694"/>
                  <a:gd name="connsiteY9" fmla="*/ 189266 h 578453"/>
                  <a:gd name="connsiteX0" fmla="*/ 0 w 1676268"/>
                  <a:gd name="connsiteY0" fmla="*/ 189266 h 578453"/>
                  <a:gd name="connsiteX1" fmla="*/ 810574 w 1676268"/>
                  <a:gd name="connsiteY1" fmla="*/ 56 h 578453"/>
                  <a:gd name="connsiteX2" fmla="*/ 1278886 w 1676268"/>
                  <a:gd name="connsiteY2" fmla="*/ 189266 h 578453"/>
                  <a:gd name="connsiteX3" fmla="*/ 1278886 w 1676268"/>
                  <a:gd name="connsiteY3" fmla="*/ 21437 h 578453"/>
                  <a:gd name="connsiteX4" fmla="*/ 1676268 w 1676268"/>
                  <a:gd name="connsiteY4" fmla="*/ 435243 h 578453"/>
                  <a:gd name="connsiteX5" fmla="*/ 1278886 w 1676268"/>
                  <a:gd name="connsiteY5" fmla="*/ 578453 h 578453"/>
                  <a:gd name="connsiteX6" fmla="*/ 1278886 w 1676268"/>
                  <a:gd name="connsiteY6" fmla="*/ 410624 h 578453"/>
                  <a:gd name="connsiteX7" fmla="*/ 752517 w 1676268"/>
                  <a:gd name="connsiteY7" fmla="*/ 266220 h 578453"/>
                  <a:gd name="connsiteX8" fmla="*/ 0 w 1676268"/>
                  <a:gd name="connsiteY8" fmla="*/ 410624 h 578453"/>
                  <a:gd name="connsiteX9" fmla="*/ 0 w 1676268"/>
                  <a:gd name="connsiteY9" fmla="*/ 189266 h 578453"/>
                  <a:gd name="connsiteX0" fmla="*/ 0 w 1676268"/>
                  <a:gd name="connsiteY0" fmla="*/ 189266 h 578453"/>
                  <a:gd name="connsiteX1" fmla="*/ 810574 w 1676268"/>
                  <a:gd name="connsiteY1" fmla="*/ 56 h 578453"/>
                  <a:gd name="connsiteX2" fmla="*/ 1278886 w 1676268"/>
                  <a:gd name="connsiteY2" fmla="*/ 189266 h 578453"/>
                  <a:gd name="connsiteX3" fmla="*/ 1406133 w 1676268"/>
                  <a:gd name="connsiteY3" fmla="*/ 36581 h 578453"/>
                  <a:gd name="connsiteX4" fmla="*/ 1676268 w 1676268"/>
                  <a:gd name="connsiteY4" fmla="*/ 435243 h 578453"/>
                  <a:gd name="connsiteX5" fmla="*/ 1278886 w 1676268"/>
                  <a:gd name="connsiteY5" fmla="*/ 578453 h 578453"/>
                  <a:gd name="connsiteX6" fmla="*/ 1278886 w 1676268"/>
                  <a:gd name="connsiteY6" fmla="*/ 410624 h 578453"/>
                  <a:gd name="connsiteX7" fmla="*/ 752517 w 1676268"/>
                  <a:gd name="connsiteY7" fmla="*/ 266220 h 578453"/>
                  <a:gd name="connsiteX8" fmla="*/ 0 w 1676268"/>
                  <a:gd name="connsiteY8" fmla="*/ 410624 h 578453"/>
                  <a:gd name="connsiteX9" fmla="*/ 0 w 1676268"/>
                  <a:gd name="connsiteY9" fmla="*/ 189266 h 578453"/>
                  <a:gd name="connsiteX0" fmla="*/ 0 w 1676268"/>
                  <a:gd name="connsiteY0" fmla="*/ 189266 h 684279"/>
                  <a:gd name="connsiteX1" fmla="*/ 810574 w 1676268"/>
                  <a:gd name="connsiteY1" fmla="*/ 56 h 684279"/>
                  <a:gd name="connsiteX2" fmla="*/ 1278886 w 1676268"/>
                  <a:gd name="connsiteY2" fmla="*/ 189266 h 684279"/>
                  <a:gd name="connsiteX3" fmla="*/ 1406133 w 1676268"/>
                  <a:gd name="connsiteY3" fmla="*/ 36581 h 684279"/>
                  <a:gd name="connsiteX4" fmla="*/ 1676268 w 1676268"/>
                  <a:gd name="connsiteY4" fmla="*/ 435243 h 684279"/>
                  <a:gd name="connsiteX5" fmla="*/ 1143658 w 1676268"/>
                  <a:gd name="connsiteY5" fmla="*/ 684279 h 684279"/>
                  <a:gd name="connsiteX6" fmla="*/ 1278886 w 1676268"/>
                  <a:gd name="connsiteY6" fmla="*/ 410624 h 684279"/>
                  <a:gd name="connsiteX7" fmla="*/ 752517 w 1676268"/>
                  <a:gd name="connsiteY7" fmla="*/ 266220 h 684279"/>
                  <a:gd name="connsiteX8" fmla="*/ 0 w 1676268"/>
                  <a:gd name="connsiteY8" fmla="*/ 410624 h 684279"/>
                  <a:gd name="connsiteX9" fmla="*/ 0 w 1676268"/>
                  <a:gd name="connsiteY9" fmla="*/ 189266 h 684279"/>
                  <a:gd name="connsiteX0" fmla="*/ 0 w 1676268"/>
                  <a:gd name="connsiteY0" fmla="*/ 189266 h 684279"/>
                  <a:gd name="connsiteX1" fmla="*/ 810574 w 1676268"/>
                  <a:gd name="connsiteY1" fmla="*/ 56 h 684279"/>
                  <a:gd name="connsiteX2" fmla="*/ 1278886 w 1676268"/>
                  <a:gd name="connsiteY2" fmla="*/ 189266 h 684279"/>
                  <a:gd name="connsiteX3" fmla="*/ 1428511 w 1676268"/>
                  <a:gd name="connsiteY3" fmla="*/ 4308 h 684279"/>
                  <a:gd name="connsiteX4" fmla="*/ 1676268 w 1676268"/>
                  <a:gd name="connsiteY4" fmla="*/ 435243 h 684279"/>
                  <a:gd name="connsiteX5" fmla="*/ 1143658 w 1676268"/>
                  <a:gd name="connsiteY5" fmla="*/ 684279 h 684279"/>
                  <a:gd name="connsiteX6" fmla="*/ 1278886 w 1676268"/>
                  <a:gd name="connsiteY6" fmla="*/ 410624 h 684279"/>
                  <a:gd name="connsiteX7" fmla="*/ 752517 w 1676268"/>
                  <a:gd name="connsiteY7" fmla="*/ 266220 h 684279"/>
                  <a:gd name="connsiteX8" fmla="*/ 0 w 1676268"/>
                  <a:gd name="connsiteY8" fmla="*/ 410624 h 684279"/>
                  <a:gd name="connsiteX9" fmla="*/ 0 w 1676268"/>
                  <a:gd name="connsiteY9" fmla="*/ 189266 h 684279"/>
                  <a:gd name="connsiteX0" fmla="*/ 0 w 1676268"/>
                  <a:gd name="connsiteY0" fmla="*/ 189266 h 684279"/>
                  <a:gd name="connsiteX1" fmla="*/ 810574 w 1676268"/>
                  <a:gd name="connsiteY1" fmla="*/ 56 h 684279"/>
                  <a:gd name="connsiteX2" fmla="*/ 1347934 w 1676268"/>
                  <a:gd name="connsiteY2" fmla="*/ 268069 h 684279"/>
                  <a:gd name="connsiteX3" fmla="*/ 1428511 w 1676268"/>
                  <a:gd name="connsiteY3" fmla="*/ 4308 h 684279"/>
                  <a:gd name="connsiteX4" fmla="*/ 1676268 w 1676268"/>
                  <a:gd name="connsiteY4" fmla="*/ 435243 h 684279"/>
                  <a:gd name="connsiteX5" fmla="*/ 1143658 w 1676268"/>
                  <a:gd name="connsiteY5" fmla="*/ 684279 h 684279"/>
                  <a:gd name="connsiteX6" fmla="*/ 1278886 w 1676268"/>
                  <a:gd name="connsiteY6" fmla="*/ 410624 h 684279"/>
                  <a:gd name="connsiteX7" fmla="*/ 752517 w 1676268"/>
                  <a:gd name="connsiteY7" fmla="*/ 266220 h 684279"/>
                  <a:gd name="connsiteX8" fmla="*/ 0 w 1676268"/>
                  <a:gd name="connsiteY8" fmla="*/ 410624 h 684279"/>
                  <a:gd name="connsiteX9" fmla="*/ 0 w 1676268"/>
                  <a:gd name="connsiteY9" fmla="*/ 189266 h 684279"/>
                  <a:gd name="connsiteX0" fmla="*/ 0 w 1676268"/>
                  <a:gd name="connsiteY0" fmla="*/ 184958 h 679971"/>
                  <a:gd name="connsiteX1" fmla="*/ 794473 w 1676268"/>
                  <a:gd name="connsiteY1" fmla="*/ 35185 h 679971"/>
                  <a:gd name="connsiteX2" fmla="*/ 1347934 w 1676268"/>
                  <a:gd name="connsiteY2" fmla="*/ 263761 h 679971"/>
                  <a:gd name="connsiteX3" fmla="*/ 1428511 w 1676268"/>
                  <a:gd name="connsiteY3" fmla="*/ 0 h 679971"/>
                  <a:gd name="connsiteX4" fmla="*/ 1676268 w 1676268"/>
                  <a:gd name="connsiteY4" fmla="*/ 430935 h 679971"/>
                  <a:gd name="connsiteX5" fmla="*/ 1143658 w 1676268"/>
                  <a:gd name="connsiteY5" fmla="*/ 679971 h 679971"/>
                  <a:gd name="connsiteX6" fmla="*/ 1278886 w 1676268"/>
                  <a:gd name="connsiteY6" fmla="*/ 406316 h 679971"/>
                  <a:gd name="connsiteX7" fmla="*/ 752517 w 1676268"/>
                  <a:gd name="connsiteY7" fmla="*/ 261912 h 679971"/>
                  <a:gd name="connsiteX8" fmla="*/ 0 w 1676268"/>
                  <a:gd name="connsiteY8" fmla="*/ 406316 h 679971"/>
                  <a:gd name="connsiteX9" fmla="*/ 0 w 1676268"/>
                  <a:gd name="connsiteY9" fmla="*/ 184958 h 679971"/>
                  <a:gd name="connsiteX0" fmla="*/ 0 w 1676268"/>
                  <a:gd name="connsiteY0" fmla="*/ 184958 h 679971"/>
                  <a:gd name="connsiteX1" fmla="*/ 794473 w 1676268"/>
                  <a:gd name="connsiteY1" fmla="*/ 35185 h 679971"/>
                  <a:gd name="connsiteX2" fmla="*/ 1347934 w 1676268"/>
                  <a:gd name="connsiteY2" fmla="*/ 263761 h 679971"/>
                  <a:gd name="connsiteX3" fmla="*/ 1428511 w 1676268"/>
                  <a:gd name="connsiteY3" fmla="*/ 0 h 679971"/>
                  <a:gd name="connsiteX4" fmla="*/ 1676268 w 1676268"/>
                  <a:gd name="connsiteY4" fmla="*/ 430935 h 679971"/>
                  <a:gd name="connsiteX5" fmla="*/ 1143658 w 1676268"/>
                  <a:gd name="connsiteY5" fmla="*/ 679971 h 679971"/>
                  <a:gd name="connsiteX6" fmla="*/ 1278886 w 1676268"/>
                  <a:gd name="connsiteY6" fmla="*/ 406316 h 679971"/>
                  <a:gd name="connsiteX7" fmla="*/ 750743 w 1676268"/>
                  <a:gd name="connsiteY7" fmla="*/ 288794 h 679971"/>
                  <a:gd name="connsiteX8" fmla="*/ 0 w 1676268"/>
                  <a:gd name="connsiteY8" fmla="*/ 406316 h 679971"/>
                  <a:gd name="connsiteX9" fmla="*/ 0 w 1676268"/>
                  <a:gd name="connsiteY9" fmla="*/ 184958 h 679971"/>
                  <a:gd name="connsiteX0" fmla="*/ 0 w 1676268"/>
                  <a:gd name="connsiteY0" fmla="*/ 184958 h 679971"/>
                  <a:gd name="connsiteX1" fmla="*/ 818694 w 1676268"/>
                  <a:gd name="connsiteY1" fmla="*/ 77282 h 679971"/>
                  <a:gd name="connsiteX2" fmla="*/ 1347934 w 1676268"/>
                  <a:gd name="connsiteY2" fmla="*/ 263761 h 679971"/>
                  <a:gd name="connsiteX3" fmla="*/ 1428511 w 1676268"/>
                  <a:gd name="connsiteY3" fmla="*/ 0 h 679971"/>
                  <a:gd name="connsiteX4" fmla="*/ 1676268 w 1676268"/>
                  <a:gd name="connsiteY4" fmla="*/ 430935 h 679971"/>
                  <a:gd name="connsiteX5" fmla="*/ 1143658 w 1676268"/>
                  <a:gd name="connsiteY5" fmla="*/ 679971 h 679971"/>
                  <a:gd name="connsiteX6" fmla="*/ 1278886 w 1676268"/>
                  <a:gd name="connsiteY6" fmla="*/ 406316 h 679971"/>
                  <a:gd name="connsiteX7" fmla="*/ 750743 w 1676268"/>
                  <a:gd name="connsiteY7" fmla="*/ 288794 h 679971"/>
                  <a:gd name="connsiteX8" fmla="*/ 0 w 1676268"/>
                  <a:gd name="connsiteY8" fmla="*/ 406316 h 679971"/>
                  <a:gd name="connsiteX9" fmla="*/ 0 w 1676268"/>
                  <a:gd name="connsiteY9" fmla="*/ 184958 h 679971"/>
                  <a:gd name="connsiteX0" fmla="*/ 0 w 1676268"/>
                  <a:gd name="connsiteY0" fmla="*/ 184958 h 713549"/>
                  <a:gd name="connsiteX1" fmla="*/ 818694 w 1676268"/>
                  <a:gd name="connsiteY1" fmla="*/ 77282 h 713549"/>
                  <a:gd name="connsiteX2" fmla="*/ 1347934 w 1676268"/>
                  <a:gd name="connsiteY2" fmla="*/ 263761 h 713549"/>
                  <a:gd name="connsiteX3" fmla="*/ 1428511 w 1676268"/>
                  <a:gd name="connsiteY3" fmla="*/ 0 h 713549"/>
                  <a:gd name="connsiteX4" fmla="*/ 1676268 w 1676268"/>
                  <a:gd name="connsiteY4" fmla="*/ 430935 h 713549"/>
                  <a:gd name="connsiteX5" fmla="*/ 1143658 w 1676268"/>
                  <a:gd name="connsiteY5" fmla="*/ 679971 h 713549"/>
                  <a:gd name="connsiteX6" fmla="*/ 1278886 w 1676268"/>
                  <a:gd name="connsiteY6" fmla="*/ 406316 h 713549"/>
                  <a:gd name="connsiteX7" fmla="*/ 750743 w 1676268"/>
                  <a:gd name="connsiteY7" fmla="*/ 288794 h 713549"/>
                  <a:gd name="connsiteX8" fmla="*/ 155228 w 1676268"/>
                  <a:gd name="connsiteY8" fmla="*/ 713549 h 713549"/>
                  <a:gd name="connsiteX9" fmla="*/ 0 w 1676268"/>
                  <a:gd name="connsiteY9" fmla="*/ 184958 h 713549"/>
                  <a:gd name="connsiteX0" fmla="*/ 0 w 1654565"/>
                  <a:gd name="connsiteY0" fmla="*/ 469882 h 713549"/>
                  <a:gd name="connsiteX1" fmla="*/ 796991 w 1654565"/>
                  <a:gd name="connsiteY1" fmla="*/ 77282 h 713549"/>
                  <a:gd name="connsiteX2" fmla="*/ 1326231 w 1654565"/>
                  <a:gd name="connsiteY2" fmla="*/ 263761 h 713549"/>
                  <a:gd name="connsiteX3" fmla="*/ 1406808 w 1654565"/>
                  <a:gd name="connsiteY3" fmla="*/ 0 h 713549"/>
                  <a:gd name="connsiteX4" fmla="*/ 1654565 w 1654565"/>
                  <a:gd name="connsiteY4" fmla="*/ 430935 h 713549"/>
                  <a:gd name="connsiteX5" fmla="*/ 1121955 w 1654565"/>
                  <a:gd name="connsiteY5" fmla="*/ 679971 h 713549"/>
                  <a:gd name="connsiteX6" fmla="*/ 1257183 w 1654565"/>
                  <a:gd name="connsiteY6" fmla="*/ 406316 h 713549"/>
                  <a:gd name="connsiteX7" fmla="*/ 729040 w 1654565"/>
                  <a:gd name="connsiteY7" fmla="*/ 288794 h 713549"/>
                  <a:gd name="connsiteX8" fmla="*/ 133525 w 1654565"/>
                  <a:gd name="connsiteY8" fmla="*/ 713549 h 713549"/>
                  <a:gd name="connsiteX9" fmla="*/ 0 w 1654565"/>
                  <a:gd name="connsiteY9" fmla="*/ 469882 h 713549"/>
                  <a:gd name="connsiteX0" fmla="*/ 0 w 1654565"/>
                  <a:gd name="connsiteY0" fmla="*/ 469882 h 713549"/>
                  <a:gd name="connsiteX1" fmla="*/ 796991 w 1654565"/>
                  <a:gd name="connsiteY1" fmla="*/ 77282 h 713549"/>
                  <a:gd name="connsiteX2" fmla="*/ 1326231 w 1654565"/>
                  <a:gd name="connsiteY2" fmla="*/ 263761 h 713549"/>
                  <a:gd name="connsiteX3" fmla="*/ 1406808 w 1654565"/>
                  <a:gd name="connsiteY3" fmla="*/ 0 h 713549"/>
                  <a:gd name="connsiteX4" fmla="*/ 1654565 w 1654565"/>
                  <a:gd name="connsiteY4" fmla="*/ 430935 h 713549"/>
                  <a:gd name="connsiteX5" fmla="*/ 1121955 w 1654565"/>
                  <a:gd name="connsiteY5" fmla="*/ 679971 h 713549"/>
                  <a:gd name="connsiteX6" fmla="*/ 1257183 w 1654565"/>
                  <a:gd name="connsiteY6" fmla="*/ 406316 h 713549"/>
                  <a:gd name="connsiteX7" fmla="*/ 771208 w 1654565"/>
                  <a:gd name="connsiteY7" fmla="*/ 365824 h 713549"/>
                  <a:gd name="connsiteX8" fmla="*/ 133525 w 1654565"/>
                  <a:gd name="connsiteY8" fmla="*/ 713549 h 713549"/>
                  <a:gd name="connsiteX9" fmla="*/ 0 w 1654565"/>
                  <a:gd name="connsiteY9" fmla="*/ 469882 h 713549"/>
                  <a:gd name="connsiteX0" fmla="*/ 0 w 1654565"/>
                  <a:gd name="connsiteY0" fmla="*/ 469882 h 713549"/>
                  <a:gd name="connsiteX1" fmla="*/ 831994 w 1654565"/>
                  <a:gd name="connsiteY1" fmla="*/ 160589 h 713549"/>
                  <a:gd name="connsiteX2" fmla="*/ 1326231 w 1654565"/>
                  <a:gd name="connsiteY2" fmla="*/ 263761 h 713549"/>
                  <a:gd name="connsiteX3" fmla="*/ 1406808 w 1654565"/>
                  <a:gd name="connsiteY3" fmla="*/ 0 h 713549"/>
                  <a:gd name="connsiteX4" fmla="*/ 1654565 w 1654565"/>
                  <a:gd name="connsiteY4" fmla="*/ 430935 h 713549"/>
                  <a:gd name="connsiteX5" fmla="*/ 1121955 w 1654565"/>
                  <a:gd name="connsiteY5" fmla="*/ 679971 h 713549"/>
                  <a:gd name="connsiteX6" fmla="*/ 1257183 w 1654565"/>
                  <a:gd name="connsiteY6" fmla="*/ 406316 h 713549"/>
                  <a:gd name="connsiteX7" fmla="*/ 771208 w 1654565"/>
                  <a:gd name="connsiteY7" fmla="*/ 365824 h 713549"/>
                  <a:gd name="connsiteX8" fmla="*/ 133525 w 1654565"/>
                  <a:gd name="connsiteY8" fmla="*/ 713549 h 713549"/>
                  <a:gd name="connsiteX9" fmla="*/ 0 w 1654565"/>
                  <a:gd name="connsiteY9" fmla="*/ 469882 h 7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54565" h="713549">
                    <a:moveTo>
                      <a:pt x="0" y="469882"/>
                    </a:moveTo>
                    <a:cubicBezTo>
                      <a:pt x="261277" y="473722"/>
                      <a:pt x="570717" y="156749"/>
                      <a:pt x="831994" y="160589"/>
                    </a:cubicBezTo>
                    <a:lnTo>
                      <a:pt x="1326231" y="263761"/>
                    </a:lnTo>
                    <a:lnTo>
                      <a:pt x="1406808" y="0"/>
                    </a:lnTo>
                    <a:lnTo>
                      <a:pt x="1654565" y="430935"/>
                    </a:lnTo>
                    <a:lnTo>
                      <a:pt x="1121955" y="679971"/>
                    </a:lnTo>
                    <a:lnTo>
                      <a:pt x="1257183" y="406316"/>
                    </a:lnTo>
                    <a:cubicBezTo>
                      <a:pt x="1084753" y="414629"/>
                      <a:pt x="943638" y="357511"/>
                      <a:pt x="771208" y="365824"/>
                    </a:cubicBezTo>
                    <a:lnTo>
                      <a:pt x="133525" y="713549"/>
                    </a:lnTo>
                    <a:lnTo>
                      <a:pt x="0" y="469882"/>
                    </a:ln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39" name="Group 38"/>
              <p:cNvGrpSpPr/>
              <p:nvPr/>
            </p:nvGrpSpPr>
            <p:grpSpPr>
              <a:xfrm>
                <a:off x="592186" y="635165"/>
                <a:ext cx="1119560" cy="1376657"/>
                <a:chOff x="383687" y="977327"/>
                <a:chExt cx="1119560" cy="1376657"/>
              </a:xfrm>
            </p:grpSpPr>
            <p:pic>
              <p:nvPicPr>
                <p:cNvPr id="19" name="Picture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3687" y="977327"/>
                  <a:ext cx="814760" cy="1073047"/>
                </a:xfrm>
                <a:prstGeom prst="rect">
                  <a:avLst/>
                </a:prstGeom>
              </p:spPr>
            </p:pic>
            <p:pic>
              <p:nvPicPr>
                <p:cNvPr id="20" name="Picture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6087" y="1129727"/>
                  <a:ext cx="814760" cy="1073047"/>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8487" y="1280937"/>
                  <a:ext cx="814760" cy="1073047"/>
                </a:xfrm>
                <a:prstGeom prst="rect">
                  <a:avLst/>
                </a:prstGeom>
              </p:spPr>
            </p:pic>
            <p:sp>
              <p:nvSpPr>
                <p:cNvPr id="22" name="TextBox 21"/>
                <p:cNvSpPr txBox="1"/>
                <p:nvPr/>
              </p:nvSpPr>
              <p:spPr>
                <a:xfrm>
                  <a:off x="735048" y="1654696"/>
                  <a:ext cx="746808" cy="369332"/>
                </a:xfrm>
                <a:prstGeom prst="rect">
                  <a:avLst/>
                </a:prstGeom>
                <a:noFill/>
              </p:spPr>
              <p:txBody>
                <a:bodyPr wrap="none" rtlCol="0">
                  <a:spAutoFit/>
                </a:bodyPr>
                <a:lstStyle/>
                <a:p>
                  <a:r>
                    <a:rPr lang="en-US" sz="1800" dirty="0" smtClean="0">
                      <a:solidFill>
                        <a:schemeClr val="bg1"/>
                      </a:solidFill>
                    </a:rPr>
                    <a:t>Policy</a:t>
                  </a:r>
                  <a:endParaRPr lang="en-US" sz="1800" dirty="0">
                    <a:solidFill>
                      <a:schemeClr val="bg1"/>
                    </a:solidFill>
                  </a:endParaRPr>
                </a:p>
              </p:txBody>
            </p:sp>
          </p:grpSp>
        </p:grpSp>
        <p:sp>
          <p:nvSpPr>
            <p:cNvPr id="45" name="Down Arrow 44"/>
            <p:cNvSpPr/>
            <p:nvPr/>
          </p:nvSpPr>
          <p:spPr>
            <a:xfrm rot="2129705">
              <a:off x="2161006" y="2772907"/>
              <a:ext cx="346309" cy="922206"/>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7" name="Down Arrow 44"/>
            <p:cNvSpPr/>
            <p:nvPr/>
          </p:nvSpPr>
          <p:spPr>
            <a:xfrm rot="19283019">
              <a:off x="3081912" y="2780516"/>
              <a:ext cx="346309" cy="922206"/>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8" name="Down Arrow 44"/>
            <p:cNvSpPr/>
            <p:nvPr/>
          </p:nvSpPr>
          <p:spPr>
            <a:xfrm rot="2129705">
              <a:off x="928337" y="4349677"/>
              <a:ext cx="346309" cy="733380"/>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9" name="Down Arrow 44"/>
            <p:cNvSpPr/>
            <p:nvPr/>
          </p:nvSpPr>
          <p:spPr>
            <a:xfrm>
              <a:off x="1405136" y="4595234"/>
              <a:ext cx="346309" cy="922206"/>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0" name="Down Arrow 44"/>
            <p:cNvSpPr/>
            <p:nvPr/>
          </p:nvSpPr>
          <p:spPr>
            <a:xfrm rot="18982404">
              <a:off x="4739572" y="4392129"/>
              <a:ext cx="346309" cy="1169736"/>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1" name="Down Arrow 44"/>
            <p:cNvSpPr/>
            <p:nvPr/>
          </p:nvSpPr>
          <p:spPr>
            <a:xfrm rot="19619744">
              <a:off x="1873167" y="4370566"/>
              <a:ext cx="346309" cy="733380"/>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2" name="Down Arrow 44"/>
            <p:cNvSpPr/>
            <p:nvPr/>
          </p:nvSpPr>
          <p:spPr>
            <a:xfrm rot="20791317">
              <a:off x="4139656" y="4591710"/>
              <a:ext cx="346309" cy="1093234"/>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3" name="Down Arrow 44"/>
            <p:cNvSpPr/>
            <p:nvPr/>
          </p:nvSpPr>
          <p:spPr>
            <a:xfrm rot="1409309">
              <a:off x="3495227" y="4568304"/>
              <a:ext cx="346309" cy="1212453"/>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0" name="Group 39"/>
            <p:cNvGrpSpPr/>
            <p:nvPr/>
          </p:nvGrpSpPr>
          <p:grpSpPr>
            <a:xfrm>
              <a:off x="10009" y="1992643"/>
              <a:ext cx="2148563" cy="1376657"/>
              <a:chOff x="592186" y="635165"/>
              <a:chExt cx="2148563" cy="1376657"/>
            </a:xfrm>
          </p:grpSpPr>
          <p:sp>
            <p:nvSpPr>
              <p:cNvPr id="41" name="Right Arrow 37"/>
              <p:cNvSpPr/>
              <p:nvPr/>
            </p:nvSpPr>
            <p:spPr>
              <a:xfrm rot="2473544">
                <a:off x="1086184" y="1246215"/>
                <a:ext cx="1654565" cy="713549"/>
              </a:xfrm>
              <a:custGeom>
                <a:avLst/>
                <a:gdLst>
                  <a:gd name="connsiteX0" fmla="*/ 0 w 1671694"/>
                  <a:gd name="connsiteY0" fmla="*/ 167829 h 557016"/>
                  <a:gd name="connsiteX1" fmla="*/ 1278886 w 1671694"/>
                  <a:gd name="connsiteY1" fmla="*/ 167829 h 557016"/>
                  <a:gd name="connsiteX2" fmla="*/ 1278886 w 1671694"/>
                  <a:gd name="connsiteY2" fmla="*/ 0 h 557016"/>
                  <a:gd name="connsiteX3" fmla="*/ 1671694 w 1671694"/>
                  <a:gd name="connsiteY3" fmla="*/ 278508 h 557016"/>
                  <a:gd name="connsiteX4" fmla="*/ 1278886 w 1671694"/>
                  <a:gd name="connsiteY4" fmla="*/ 557016 h 557016"/>
                  <a:gd name="connsiteX5" fmla="*/ 1278886 w 1671694"/>
                  <a:gd name="connsiteY5" fmla="*/ 389187 h 557016"/>
                  <a:gd name="connsiteX6" fmla="*/ 0 w 1671694"/>
                  <a:gd name="connsiteY6" fmla="*/ 389187 h 557016"/>
                  <a:gd name="connsiteX7" fmla="*/ 0 w 1671694"/>
                  <a:gd name="connsiteY7" fmla="*/ 167829 h 557016"/>
                  <a:gd name="connsiteX0" fmla="*/ 0 w 1671694"/>
                  <a:gd name="connsiteY0" fmla="*/ 243018 h 632205"/>
                  <a:gd name="connsiteX1" fmla="*/ 814121 w 1671694"/>
                  <a:gd name="connsiteY1" fmla="*/ 43 h 632205"/>
                  <a:gd name="connsiteX2" fmla="*/ 1278886 w 1671694"/>
                  <a:gd name="connsiteY2" fmla="*/ 243018 h 632205"/>
                  <a:gd name="connsiteX3" fmla="*/ 1278886 w 1671694"/>
                  <a:gd name="connsiteY3" fmla="*/ 75189 h 632205"/>
                  <a:gd name="connsiteX4" fmla="*/ 1671694 w 1671694"/>
                  <a:gd name="connsiteY4" fmla="*/ 353697 h 632205"/>
                  <a:gd name="connsiteX5" fmla="*/ 1278886 w 1671694"/>
                  <a:gd name="connsiteY5" fmla="*/ 632205 h 632205"/>
                  <a:gd name="connsiteX6" fmla="*/ 1278886 w 1671694"/>
                  <a:gd name="connsiteY6" fmla="*/ 464376 h 632205"/>
                  <a:gd name="connsiteX7" fmla="*/ 0 w 1671694"/>
                  <a:gd name="connsiteY7" fmla="*/ 464376 h 632205"/>
                  <a:gd name="connsiteX8" fmla="*/ 0 w 1671694"/>
                  <a:gd name="connsiteY8" fmla="*/ 243018 h 632205"/>
                  <a:gd name="connsiteX0" fmla="*/ 0 w 1671694"/>
                  <a:gd name="connsiteY0" fmla="*/ 243018 h 632205"/>
                  <a:gd name="connsiteX1" fmla="*/ 814121 w 1671694"/>
                  <a:gd name="connsiteY1" fmla="*/ 43 h 632205"/>
                  <a:gd name="connsiteX2" fmla="*/ 1278886 w 1671694"/>
                  <a:gd name="connsiteY2" fmla="*/ 243018 h 632205"/>
                  <a:gd name="connsiteX3" fmla="*/ 1278886 w 1671694"/>
                  <a:gd name="connsiteY3" fmla="*/ 75189 h 632205"/>
                  <a:gd name="connsiteX4" fmla="*/ 1671694 w 1671694"/>
                  <a:gd name="connsiteY4" fmla="*/ 353697 h 632205"/>
                  <a:gd name="connsiteX5" fmla="*/ 1278886 w 1671694"/>
                  <a:gd name="connsiteY5" fmla="*/ 632205 h 632205"/>
                  <a:gd name="connsiteX6" fmla="*/ 1278886 w 1671694"/>
                  <a:gd name="connsiteY6" fmla="*/ 464376 h 632205"/>
                  <a:gd name="connsiteX7" fmla="*/ 752517 w 1671694"/>
                  <a:gd name="connsiteY7" fmla="*/ 319972 h 632205"/>
                  <a:gd name="connsiteX8" fmla="*/ 0 w 1671694"/>
                  <a:gd name="connsiteY8" fmla="*/ 464376 h 632205"/>
                  <a:gd name="connsiteX9" fmla="*/ 0 w 1671694"/>
                  <a:gd name="connsiteY9" fmla="*/ 243018 h 632205"/>
                  <a:gd name="connsiteX0" fmla="*/ 0 w 1671694"/>
                  <a:gd name="connsiteY0" fmla="*/ 189266 h 578453"/>
                  <a:gd name="connsiteX1" fmla="*/ 810574 w 1671694"/>
                  <a:gd name="connsiteY1" fmla="*/ 56 h 578453"/>
                  <a:gd name="connsiteX2" fmla="*/ 1278886 w 1671694"/>
                  <a:gd name="connsiteY2" fmla="*/ 189266 h 578453"/>
                  <a:gd name="connsiteX3" fmla="*/ 1278886 w 1671694"/>
                  <a:gd name="connsiteY3" fmla="*/ 21437 h 578453"/>
                  <a:gd name="connsiteX4" fmla="*/ 1671694 w 1671694"/>
                  <a:gd name="connsiteY4" fmla="*/ 299945 h 578453"/>
                  <a:gd name="connsiteX5" fmla="*/ 1278886 w 1671694"/>
                  <a:gd name="connsiteY5" fmla="*/ 578453 h 578453"/>
                  <a:gd name="connsiteX6" fmla="*/ 1278886 w 1671694"/>
                  <a:gd name="connsiteY6" fmla="*/ 410624 h 578453"/>
                  <a:gd name="connsiteX7" fmla="*/ 752517 w 1671694"/>
                  <a:gd name="connsiteY7" fmla="*/ 266220 h 578453"/>
                  <a:gd name="connsiteX8" fmla="*/ 0 w 1671694"/>
                  <a:gd name="connsiteY8" fmla="*/ 410624 h 578453"/>
                  <a:gd name="connsiteX9" fmla="*/ 0 w 1671694"/>
                  <a:gd name="connsiteY9" fmla="*/ 189266 h 578453"/>
                  <a:gd name="connsiteX0" fmla="*/ 0 w 1676268"/>
                  <a:gd name="connsiteY0" fmla="*/ 189266 h 578453"/>
                  <a:gd name="connsiteX1" fmla="*/ 810574 w 1676268"/>
                  <a:gd name="connsiteY1" fmla="*/ 56 h 578453"/>
                  <a:gd name="connsiteX2" fmla="*/ 1278886 w 1676268"/>
                  <a:gd name="connsiteY2" fmla="*/ 189266 h 578453"/>
                  <a:gd name="connsiteX3" fmla="*/ 1278886 w 1676268"/>
                  <a:gd name="connsiteY3" fmla="*/ 21437 h 578453"/>
                  <a:gd name="connsiteX4" fmla="*/ 1676268 w 1676268"/>
                  <a:gd name="connsiteY4" fmla="*/ 435243 h 578453"/>
                  <a:gd name="connsiteX5" fmla="*/ 1278886 w 1676268"/>
                  <a:gd name="connsiteY5" fmla="*/ 578453 h 578453"/>
                  <a:gd name="connsiteX6" fmla="*/ 1278886 w 1676268"/>
                  <a:gd name="connsiteY6" fmla="*/ 410624 h 578453"/>
                  <a:gd name="connsiteX7" fmla="*/ 752517 w 1676268"/>
                  <a:gd name="connsiteY7" fmla="*/ 266220 h 578453"/>
                  <a:gd name="connsiteX8" fmla="*/ 0 w 1676268"/>
                  <a:gd name="connsiteY8" fmla="*/ 410624 h 578453"/>
                  <a:gd name="connsiteX9" fmla="*/ 0 w 1676268"/>
                  <a:gd name="connsiteY9" fmla="*/ 189266 h 578453"/>
                  <a:gd name="connsiteX0" fmla="*/ 0 w 1676268"/>
                  <a:gd name="connsiteY0" fmla="*/ 189266 h 578453"/>
                  <a:gd name="connsiteX1" fmla="*/ 810574 w 1676268"/>
                  <a:gd name="connsiteY1" fmla="*/ 56 h 578453"/>
                  <a:gd name="connsiteX2" fmla="*/ 1278886 w 1676268"/>
                  <a:gd name="connsiteY2" fmla="*/ 189266 h 578453"/>
                  <a:gd name="connsiteX3" fmla="*/ 1406133 w 1676268"/>
                  <a:gd name="connsiteY3" fmla="*/ 36581 h 578453"/>
                  <a:gd name="connsiteX4" fmla="*/ 1676268 w 1676268"/>
                  <a:gd name="connsiteY4" fmla="*/ 435243 h 578453"/>
                  <a:gd name="connsiteX5" fmla="*/ 1278886 w 1676268"/>
                  <a:gd name="connsiteY5" fmla="*/ 578453 h 578453"/>
                  <a:gd name="connsiteX6" fmla="*/ 1278886 w 1676268"/>
                  <a:gd name="connsiteY6" fmla="*/ 410624 h 578453"/>
                  <a:gd name="connsiteX7" fmla="*/ 752517 w 1676268"/>
                  <a:gd name="connsiteY7" fmla="*/ 266220 h 578453"/>
                  <a:gd name="connsiteX8" fmla="*/ 0 w 1676268"/>
                  <a:gd name="connsiteY8" fmla="*/ 410624 h 578453"/>
                  <a:gd name="connsiteX9" fmla="*/ 0 w 1676268"/>
                  <a:gd name="connsiteY9" fmla="*/ 189266 h 578453"/>
                  <a:gd name="connsiteX0" fmla="*/ 0 w 1676268"/>
                  <a:gd name="connsiteY0" fmla="*/ 189266 h 684279"/>
                  <a:gd name="connsiteX1" fmla="*/ 810574 w 1676268"/>
                  <a:gd name="connsiteY1" fmla="*/ 56 h 684279"/>
                  <a:gd name="connsiteX2" fmla="*/ 1278886 w 1676268"/>
                  <a:gd name="connsiteY2" fmla="*/ 189266 h 684279"/>
                  <a:gd name="connsiteX3" fmla="*/ 1406133 w 1676268"/>
                  <a:gd name="connsiteY3" fmla="*/ 36581 h 684279"/>
                  <a:gd name="connsiteX4" fmla="*/ 1676268 w 1676268"/>
                  <a:gd name="connsiteY4" fmla="*/ 435243 h 684279"/>
                  <a:gd name="connsiteX5" fmla="*/ 1143658 w 1676268"/>
                  <a:gd name="connsiteY5" fmla="*/ 684279 h 684279"/>
                  <a:gd name="connsiteX6" fmla="*/ 1278886 w 1676268"/>
                  <a:gd name="connsiteY6" fmla="*/ 410624 h 684279"/>
                  <a:gd name="connsiteX7" fmla="*/ 752517 w 1676268"/>
                  <a:gd name="connsiteY7" fmla="*/ 266220 h 684279"/>
                  <a:gd name="connsiteX8" fmla="*/ 0 w 1676268"/>
                  <a:gd name="connsiteY8" fmla="*/ 410624 h 684279"/>
                  <a:gd name="connsiteX9" fmla="*/ 0 w 1676268"/>
                  <a:gd name="connsiteY9" fmla="*/ 189266 h 684279"/>
                  <a:gd name="connsiteX0" fmla="*/ 0 w 1676268"/>
                  <a:gd name="connsiteY0" fmla="*/ 189266 h 684279"/>
                  <a:gd name="connsiteX1" fmla="*/ 810574 w 1676268"/>
                  <a:gd name="connsiteY1" fmla="*/ 56 h 684279"/>
                  <a:gd name="connsiteX2" fmla="*/ 1278886 w 1676268"/>
                  <a:gd name="connsiteY2" fmla="*/ 189266 h 684279"/>
                  <a:gd name="connsiteX3" fmla="*/ 1428511 w 1676268"/>
                  <a:gd name="connsiteY3" fmla="*/ 4308 h 684279"/>
                  <a:gd name="connsiteX4" fmla="*/ 1676268 w 1676268"/>
                  <a:gd name="connsiteY4" fmla="*/ 435243 h 684279"/>
                  <a:gd name="connsiteX5" fmla="*/ 1143658 w 1676268"/>
                  <a:gd name="connsiteY5" fmla="*/ 684279 h 684279"/>
                  <a:gd name="connsiteX6" fmla="*/ 1278886 w 1676268"/>
                  <a:gd name="connsiteY6" fmla="*/ 410624 h 684279"/>
                  <a:gd name="connsiteX7" fmla="*/ 752517 w 1676268"/>
                  <a:gd name="connsiteY7" fmla="*/ 266220 h 684279"/>
                  <a:gd name="connsiteX8" fmla="*/ 0 w 1676268"/>
                  <a:gd name="connsiteY8" fmla="*/ 410624 h 684279"/>
                  <a:gd name="connsiteX9" fmla="*/ 0 w 1676268"/>
                  <a:gd name="connsiteY9" fmla="*/ 189266 h 684279"/>
                  <a:gd name="connsiteX0" fmla="*/ 0 w 1676268"/>
                  <a:gd name="connsiteY0" fmla="*/ 189266 h 684279"/>
                  <a:gd name="connsiteX1" fmla="*/ 810574 w 1676268"/>
                  <a:gd name="connsiteY1" fmla="*/ 56 h 684279"/>
                  <a:gd name="connsiteX2" fmla="*/ 1347934 w 1676268"/>
                  <a:gd name="connsiteY2" fmla="*/ 268069 h 684279"/>
                  <a:gd name="connsiteX3" fmla="*/ 1428511 w 1676268"/>
                  <a:gd name="connsiteY3" fmla="*/ 4308 h 684279"/>
                  <a:gd name="connsiteX4" fmla="*/ 1676268 w 1676268"/>
                  <a:gd name="connsiteY4" fmla="*/ 435243 h 684279"/>
                  <a:gd name="connsiteX5" fmla="*/ 1143658 w 1676268"/>
                  <a:gd name="connsiteY5" fmla="*/ 684279 h 684279"/>
                  <a:gd name="connsiteX6" fmla="*/ 1278886 w 1676268"/>
                  <a:gd name="connsiteY6" fmla="*/ 410624 h 684279"/>
                  <a:gd name="connsiteX7" fmla="*/ 752517 w 1676268"/>
                  <a:gd name="connsiteY7" fmla="*/ 266220 h 684279"/>
                  <a:gd name="connsiteX8" fmla="*/ 0 w 1676268"/>
                  <a:gd name="connsiteY8" fmla="*/ 410624 h 684279"/>
                  <a:gd name="connsiteX9" fmla="*/ 0 w 1676268"/>
                  <a:gd name="connsiteY9" fmla="*/ 189266 h 684279"/>
                  <a:gd name="connsiteX0" fmla="*/ 0 w 1676268"/>
                  <a:gd name="connsiteY0" fmla="*/ 184958 h 679971"/>
                  <a:gd name="connsiteX1" fmla="*/ 794473 w 1676268"/>
                  <a:gd name="connsiteY1" fmla="*/ 35185 h 679971"/>
                  <a:gd name="connsiteX2" fmla="*/ 1347934 w 1676268"/>
                  <a:gd name="connsiteY2" fmla="*/ 263761 h 679971"/>
                  <a:gd name="connsiteX3" fmla="*/ 1428511 w 1676268"/>
                  <a:gd name="connsiteY3" fmla="*/ 0 h 679971"/>
                  <a:gd name="connsiteX4" fmla="*/ 1676268 w 1676268"/>
                  <a:gd name="connsiteY4" fmla="*/ 430935 h 679971"/>
                  <a:gd name="connsiteX5" fmla="*/ 1143658 w 1676268"/>
                  <a:gd name="connsiteY5" fmla="*/ 679971 h 679971"/>
                  <a:gd name="connsiteX6" fmla="*/ 1278886 w 1676268"/>
                  <a:gd name="connsiteY6" fmla="*/ 406316 h 679971"/>
                  <a:gd name="connsiteX7" fmla="*/ 752517 w 1676268"/>
                  <a:gd name="connsiteY7" fmla="*/ 261912 h 679971"/>
                  <a:gd name="connsiteX8" fmla="*/ 0 w 1676268"/>
                  <a:gd name="connsiteY8" fmla="*/ 406316 h 679971"/>
                  <a:gd name="connsiteX9" fmla="*/ 0 w 1676268"/>
                  <a:gd name="connsiteY9" fmla="*/ 184958 h 679971"/>
                  <a:gd name="connsiteX0" fmla="*/ 0 w 1676268"/>
                  <a:gd name="connsiteY0" fmla="*/ 184958 h 679971"/>
                  <a:gd name="connsiteX1" fmla="*/ 794473 w 1676268"/>
                  <a:gd name="connsiteY1" fmla="*/ 35185 h 679971"/>
                  <a:gd name="connsiteX2" fmla="*/ 1347934 w 1676268"/>
                  <a:gd name="connsiteY2" fmla="*/ 263761 h 679971"/>
                  <a:gd name="connsiteX3" fmla="*/ 1428511 w 1676268"/>
                  <a:gd name="connsiteY3" fmla="*/ 0 h 679971"/>
                  <a:gd name="connsiteX4" fmla="*/ 1676268 w 1676268"/>
                  <a:gd name="connsiteY4" fmla="*/ 430935 h 679971"/>
                  <a:gd name="connsiteX5" fmla="*/ 1143658 w 1676268"/>
                  <a:gd name="connsiteY5" fmla="*/ 679971 h 679971"/>
                  <a:gd name="connsiteX6" fmla="*/ 1278886 w 1676268"/>
                  <a:gd name="connsiteY6" fmla="*/ 406316 h 679971"/>
                  <a:gd name="connsiteX7" fmla="*/ 750743 w 1676268"/>
                  <a:gd name="connsiteY7" fmla="*/ 288794 h 679971"/>
                  <a:gd name="connsiteX8" fmla="*/ 0 w 1676268"/>
                  <a:gd name="connsiteY8" fmla="*/ 406316 h 679971"/>
                  <a:gd name="connsiteX9" fmla="*/ 0 w 1676268"/>
                  <a:gd name="connsiteY9" fmla="*/ 184958 h 679971"/>
                  <a:gd name="connsiteX0" fmla="*/ 0 w 1676268"/>
                  <a:gd name="connsiteY0" fmla="*/ 184958 h 679971"/>
                  <a:gd name="connsiteX1" fmla="*/ 818694 w 1676268"/>
                  <a:gd name="connsiteY1" fmla="*/ 77282 h 679971"/>
                  <a:gd name="connsiteX2" fmla="*/ 1347934 w 1676268"/>
                  <a:gd name="connsiteY2" fmla="*/ 263761 h 679971"/>
                  <a:gd name="connsiteX3" fmla="*/ 1428511 w 1676268"/>
                  <a:gd name="connsiteY3" fmla="*/ 0 h 679971"/>
                  <a:gd name="connsiteX4" fmla="*/ 1676268 w 1676268"/>
                  <a:gd name="connsiteY4" fmla="*/ 430935 h 679971"/>
                  <a:gd name="connsiteX5" fmla="*/ 1143658 w 1676268"/>
                  <a:gd name="connsiteY5" fmla="*/ 679971 h 679971"/>
                  <a:gd name="connsiteX6" fmla="*/ 1278886 w 1676268"/>
                  <a:gd name="connsiteY6" fmla="*/ 406316 h 679971"/>
                  <a:gd name="connsiteX7" fmla="*/ 750743 w 1676268"/>
                  <a:gd name="connsiteY7" fmla="*/ 288794 h 679971"/>
                  <a:gd name="connsiteX8" fmla="*/ 0 w 1676268"/>
                  <a:gd name="connsiteY8" fmla="*/ 406316 h 679971"/>
                  <a:gd name="connsiteX9" fmla="*/ 0 w 1676268"/>
                  <a:gd name="connsiteY9" fmla="*/ 184958 h 679971"/>
                  <a:gd name="connsiteX0" fmla="*/ 0 w 1676268"/>
                  <a:gd name="connsiteY0" fmla="*/ 184958 h 713549"/>
                  <a:gd name="connsiteX1" fmla="*/ 818694 w 1676268"/>
                  <a:gd name="connsiteY1" fmla="*/ 77282 h 713549"/>
                  <a:gd name="connsiteX2" fmla="*/ 1347934 w 1676268"/>
                  <a:gd name="connsiteY2" fmla="*/ 263761 h 713549"/>
                  <a:gd name="connsiteX3" fmla="*/ 1428511 w 1676268"/>
                  <a:gd name="connsiteY3" fmla="*/ 0 h 713549"/>
                  <a:gd name="connsiteX4" fmla="*/ 1676268 w 1676268"/>
                  <a:gd name="connsiteY4" fmla="*/ 430935 h 713549"/>
                  <a:gd name="connsiteX5" fmla="*/ 1143658 w 1676268"/>
                  <a:gd name="connsiteY5" fmla="*/ 679971 h 713549"/>
                  <a:gd name="connsiteX6" fmla="*/ 1278886 w 1676268"/>
                  <a:gd name="connsiteY6" fmla="*/ 406316 h 713549"/>
                  <a:gd name="connsiteX7" fmla="*/ 750743 w 1676268"/>
                  <a:gd name="connsiteY7" fmla="*/ 288794 h 713549"/>
                  <a:gd name="connsiteX8" fmla="*/ 155228 w 1676268"/>
                  <a:gd name="connsiteY8" fmla="*/ 713549 h 713549"/>
                  <a:gd name="connsiteX9" fmla="*/ 0 w 1676268"/>
                  <a:gd name="connsiteY9" fmla="*/ 184958 h 713549"/>
                  <a:gd name="connsiteX0" fmla="*/ 0 w 1654565"/>
                  <a:gd name="connsiteY0" fmla="*/ 469882 h 713549"/>
                  <a:gd name="connsiteX1" fmla="*/ 796991 w 1654565"/>
                  <a:gd name="connsiteY1" fmla="*/ 77282 h 713549"/>
                  <a:gd name="connsiteX2" fmla="*/ 1326231 w 1654565"/>
                  <a:gd name="connsiteY2" fmla="*/ 263761 h 713549"/>
                  <a:gd name="connsiteX3" fmla="*/ 1406808 w 1654565"/>
                  <a:gd name="connsiteY3" fmla="*/ 0 h 713549"/>
                  <a:gd name="connsiteX4" fmla="*/ 1654565 w 1654565"/>
                  <a:gd name="connsiteY4" fmla="*/ 430935 h 713549"/>
                  <a:gd name="connsiteX5" fmla="*/ 1121955 w 1654565"/>
                  <a:gd name="connsiteY5" fmla="*/ 679971 h 713549"/>
                  <a:gd name="connsiteX6" fmla="*/ 1257183 w 1654565"/>
                  <a:gd name="connsiteY6" fmla="*/ 406316 h 713549"/>
                  <a:gd name="connsiteX7" fmla="*/ 729040 w 1654565"/>
                  <a:gd name="connsiteY7" fmla="*/ 288794 h 713549"/>
                  <a:gd name="connsiteX8" fmla="*/ 133525 w 1654565"/>
                  <a:gd name="connsiteY8" fmla="*/ 713549 h 713549"/>
                  <a:gd name="connsiteX9" fmla="*/ 0 w 1654565"/>
                  <a:gd name="connsiteY9" fmla="*/ 469882 h 713549"/>
                  <a:gd name="connsiteX0" fmla="*/ 0 w 1654565"/>
                  <a:gd name="connsiteY0" fmla="*/ 469882 h 713549"/>
                  <a:gd name="connsiteX1" fmla="*/ 796991 w 1654565"/>
                  <a:gd name="connsiteY1" fmla="*/ 77282 h 713549"/>
                  <a:gd name="connsiteX2" fmla="*/ 1326231 w 1654565"/>
                  <a:gd name="connsiteY2" fmla="*/ 263761 h 713549"/>
                  <a:gd name="connsiteX3" fmla="*/ 1406808 w 1654565"/>
                  <a:gd name="connsiteY3" fmla="*/ 0 h 713549"/>
                  <a:gd name="connsiteX4" fmla="*/ 1654565 w 1654565"/>
                  <a:gd name="connsiteY4" fmla="*/ 430935 h 713549"/>
                  <a:gd name="connsiteX5" fmla="*/ 1121955 w 1654565"/>
                  <a:gd name="connsiteY5" fmla="*/ 679971 h 713549"/>
                  <a:gd name="connsiteX6" fmla="*/ 1257183 w 1654565"/>
                  <a:gd name="connsiteY6" fmla="*/ 406316 h 713549"/>
                  <a:gd name="connsiteX7" fmla="*/ 771208 w 1654565"/>
                  <a:gd name="connsiteY7" fmla="*/ 365824 h 713549"/>
                  <a:gd name="connsiteX8" fmla="*/ 133525 w 1654565"/>
                  <a:gd name="connsiteY8" fmla="*/ 713549 h 713549"/>
                  <a:gd name="connsiteX9" fmla="*/ 0 w 1654565"/>
                  <a:gd name="connsiteY9" fmla="*/ 469882 h 713549"/>
                  <a:gd name="connsiteX0" fmla="*/ 0 w 1654565"/>
                  <a:gd name="connsiteY0" fmla="*/ 469882 h 713549"/>
                  <a:gd name="connsiteX1" fmla="*/ 831994 w 1654565"/>
                  <a:gd name="connsiteY1" fmla="*/ 160589 h 713549"/>
                  <a:gd name="connsiteX2" fmla="*/ 1326231 w 1654565"/>
                  <a:gd name="connsiteY2" fmla="*/ 263761 h 713549"/>
                  <a:gd name="connsiteX3" fmla="*/ 1406808 w 1654565"/>
                  <a:gd name="connsiteY3" fmla="*/ 0 h 713549"/>
                  <a:gd name="connsiteX4" fmla="*/ 1654565 w 1654565"/>
                  <a:gd name="connsiteY4" fmla="*/ 430935 h 713549"/>
                  <a:gd name="connsiteX5" fmla="*/ 1121955 w 1654565"/>
                  <a:gd name="connsiteY5" fmla="*/ 679971 h 713549"/>
                  <a:gd name="connsiteX6" fmla="*/ 1257183 w 1654565"/>
                  <a:gd name="connsiteY6" fmla="*/ 406316 h 713549"/>
                  <a:gd name="connsiteX7" fmla="*/ 771208 w 1654565"/>
                  <a:gd name="connsiteY7" fmla="*/ 365824 h 713549"/>
                  <a:gd name="connsiteX8" fmla="*/ 133525 w 1654565"/>
                  <a:gd name="connsiteY8" fmla="*/ 713549 h 713549"/>
                  <a:gd name="connsiteX9" fmla="*/ 0 w 1654565"/>
                  <a:gd name="connsiteY9" fmla="*/ 469882 h 7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54565" h="713549">
                    <a:moveTo>
                      <a:pt x="0" y="469882"/>
                    </a:moveTo>
                    <a:cubicBezTo>
                      <a:pt x="261277" y="473722"/>
                      <a:pt x="570717" y="156749"/>
                      <a:pt x="831994" y="160589"/>
                    </a:cubicBezTo>
                    <a:lnTo>
                      <a:pt x="1326231" y="263761"/>
                    </a:lnTo>
                    <a:lnTo>
                      <a:pt x="1406808" y="0"/>
                    </a:lnTo>
                    <a:lnTo>
                      <a:pt x="1654565" y="430935"/>
                    </a:lnTo>
                    <a:lnTo>
                      <a:pt x="1121955" y="679971"/>
                    </a:lnTo>
                    <a:lnTo>
                      <a:pt x="1257183" y="406316"/>
                    </a:lnTo>
                    <a:cubicBezTo>
                      <a:pt x="1084753" y="414629"/>
                      <a:pt x="943638" y="357511"/>
                      <a:pt x="771208" y="365824"/>
                    </a:cubicBezTo>
                    <a:lnTo>
                      <a:pt x="133525" y="713549"/>
                    </a:lnTo>
                    <a:lnTo>
                      <a:pt x="0" y="469882"/>
                    </a:ln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42" name="Group 41"/>
              <p:cNvGrpSpPr/>
              <p:nvPr/>
            </p:nvGrpSpPr>
            <p:grpSpPr>
              <a:xfrm>
                <a:off x="592186" y="635165"/>
                <a:ext cx="1119560" cy="1376657"/>
                <a:chOff x="383687" y="977327"/>
                <a:chExt cx="1119560" cy="1376657"/>
              </a:xfrm>
            </p:grpSpPr>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3687" y="977327"/>
                  <a:ext cx="814760" cy="1073047"/>
                </a:xfrm>
                <a:prstGeom prst="rect">
                  <a:avLst/>
                </a:prstGeom>
              </p:spPr>
            </p:pic>
            <p:pic>
              <p:nvPicPr>
                <p:cNvPr id="44" name="Picture 4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6087" y="1129727"/>
                  <a:ext cx="814760" cy="1073047"/>
                </a:xfrm>
                <a:prstGeom prst="rect">
                  <a:avLst/>
                </a:prstGeom>
              </p:spPr>
            </p:pic>
            <p:pic>
              <p:nvPicPr>
                <p:cNvPr id="46" name="Picture 4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8487" y="1280937"/>
                  <a:ext cx="814760" cy="1073047"/>
                </a:xfrm>
                <a:prstGeom prst="rect">
                  <a:avLst/>
                </a:prstGeom>
              </p:spPr>
            </p:pic>
            <p:sp>
              <p:nvSpPr>
                <p:cNvPr id="54" name="TextBox 53"/>
                <p:cNvSpPr txBox="1"/>
                <p:nvPr/>
              </p:nvSpPr>
              <p:spPr>
                <a:xfrm>
                  <a:off x="735048" y="1654696"/>
                  <a:ext cx="746808" cy="369332"/>
                </a:xfrm>
                <a:prstGeom prst="rect">
                  <a:avLst/>
                </a:prstGeom>
                <a:noFill/>
              </p:spPr>
              <p:txBody>
                <a:bodyPr wrap="none" rtlCol="0">
                  <a:spAutoFit/>
                </a:bodyPr>
                <a:lstStyle/>
                <a:p>
                  <a:r>
                    <a:rPr lang="en-US" sz="1800" dirty="0" smtClean="0">
                      <a:solidFill>
                        <a:schemeClr val="bg1"/>
                      </a:solidFill>
                    </a:rPr>
                    <a:t>Policy</a:t>
                  </a:r>
                  <a:endParaRPr lang="en-US" sz="1800" dirty="0">
                    <a:solidFill>
                      <a:schemeClr val="bg1"/>
                    </a:solidFill>
                  </a:endParaRPr>
                </a:p>
              </p:txBody>
            </p:sp>
          </p:grpSp>
        </p:grpSp>
      </p:grpSp>
    </p:spTree>
    <p:extLst>
      <p:ext uri="{BB962C8B-B14F-4D97-AF65-F5344CB8AC3E}">
        <p14:creationId xmlns:p14="http://schemas.microsoft.com/office/powerpoint/2010/main" val="653682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381000" y="609601"/>
            <a:ext cx="7924800" cy="480059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Workgroup</a:t>
            </a:r>
            <a:endParaRPr lang="en-US" dirty="0"/>
          </a:p>
        </p:txBody>
      </p:sp>
      <p:sp>
        <p:nvSpPr>
          <p:cNvPr id="3" name="Content Placeholder 2"/>
          <p:cNvSpPr>
            <a:spLocks noGrp="1"/>
          </p:cNvSpPr>
          <p:nvPr>
            <p:ph idx="1"/>
          </p:nvPr>
        </p:nvSpPr>
        <p:spPr>
          <a:xfrm>
            <a:off x="228600" y="5486400"/>
            <a:ext cx="8686800" cy="1219200"/>
          </a:xfrm>
        </p:spPr>
        <p:txBody>
          <a:bodyPr/>
          <a:lstStyle/>
          <a:p>
            <a:r>
              <a:rPr lang="en-US" dirty="0" smtClean="0"/>
              <a:t>Each computer has local SAM database</a:t>
            </a:r>
          </a:p>
          <a:p>
            <a:r>
              <a:rPr lang="en-US" dirty="0" smtClean="0"/>
              <a:t>Suitable for small networks 2-10 computers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819400"/>
            <a:ext cx="1905000" cy="19050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34025" y="2796441"/>
            <a:ext cx="1905000" cy="1905000"/>
          </a:xfrm>
          <a:prstGeom prst="rect">
            <a:avLst/>
          </a:prstGeom>
        </p:spPr>
      </p:pic>
      <p:sp>
        <p:nvSpPr>
          <p:cNvPr id="9" name="TextBox 8"/>
          <p:cNvSpPr txBox="1"/>
          <p:nvPr/>
        </p:nvSpPr>
        <p:spPr>
          <a:xfrm>
            <a:off x="3400425" y="752074"/>
            <a:ext cx="1732782" cy="477054"/>
          </a:xfrm>
          <a:prstGeom prst="rect">
            <a:avLst/>
          </a:prstGeom>
          <a:noFill/>
        </p:spPr>
        <p:txBody>
          <a:bodyPr wrap="none" rtlCol="0">
            <a:spAutoFit/>
          </a:bodyPr>
          <a:lstStyle/>
          <a:p>
            <a:r>
              <a:rPr lang="en-US" b="1" dirty="0" smtClean="0">
                <a:solidFill>
                  <a:schemeClr val="bg1"/>
                </a:solidFill>
              </a:rPr>
              <a:t>Workgroup</a:t>
            </a:r>
            <a:endParaRPr lang="en-US" b="1" dirty="0">
              <a:solidFill>
                <a:schemeClr val="bg1"/>
              </a:solidFill>
            </a:endParaRPr>
          </a:p>
        </p:txBody>
      </p:sp>
      <p:grpSp>
        <p:nvGrpSpPr>
          <p:cNvPr id="13" name="Group 12"/>
          <p:cNvGrpSpPr/>
          <p:nvPr/>
        </p:nvGrpSpPr>
        <p:grpSpPr>
          <a:xfrm>
            <a:off x="981915" y="3529866"/>
            <a:ext cx="990600" cy="990600"/>
            <a:chOff x="1066800" y="3505200"/>
            <a:chExt cx="990600" cy="99060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3505200"/>
              <a:ext cx="990600" cy="990600"/>
            </a:xfrm>
            <a:prstGeom prst="rect">
              <a:avLst/>
            </a:prstGeom>
          </p:spPr>
        </p:pic>
        <p:sp>
          <p:nvSpPr>
            <p:cNvPr id="12" name="TextBox 11"/>
            <p:cNvSpPr txBox="1"/>
            <p:nvPr/>
          </p:nvSpPr>
          <p:spPr>
            <a:xfrm>
              <a:off x="1160371" y="3810000"/>
              <a:ext cx="727258" cy="400110"/>
            </a:xfrm>
            <a:prstGeom prst="rect">
              <a:avLst/>
            </a:prstGeom>
            <a:noFill/>
          </p:spPr>
          <p:txBody>
            <a:bodyPr wrap="square" rtlCol="0">
              <a:spAutoFit/>
            </a:bodyPr>
            <a:lstStyle/>
            <a:p>
              <a:r>
                <a:rPr lang="en-US" sz="2000" b="1" dirty="0" smtClean="0">
                  <a:solidFill>
                    <a:schemeClr val="bg1"/>
                  </a:solidFill>
                </a:rPr>
                <a:t>SAM</a:t>
              </a:r>
              <a:endParaRPr lang="en-US" sz="2000" b="1" dirty="0">
                <a:solidFill>
                  <a:schemeClr val="bg1"/>
                </a:solidFill>
              </a:endParaRPr>
            </a:p>
          </p:txBody>
        </p:sp>
      </p:grpSp>
      <p:grpSp>
        <p:nvGrpSpPr>
          <p:cNvPr id="14" name="Group 13"/>
          <p:cNvGrpSpPr/>
          <p:nvPr/>
        </p:nvGrpSpPr>
        <p:grpSpPr>
          <a:xfrm>
            <a:off x="5124425" y="3482241"/>
            <a:ext cx="990600" cy="990600"/>
            <a:chOff x="1066800" y="3505200"/>
            <a:chExt cx="990600" cy="99060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3505200"/>
              <a:ext cx="990600" cy="990600"/>
            </a:xfrm>
            <a:prstGeom prst="rect">
              <a:avLst/>
            </a:prstGeom>
          </p:spPr>
        </p:pic>
        <p:sp>
          <p:nvSpPr>
            <p:cNvPr id="16" name="TextBox 15"/>
            <p:cNvSpPr txBox="1"/>
            <p:nvPr/>
          </p:nvSpPr>
          <p:spPr>
            <a:xfrm>
              <a:off x="1160371" y="3810000"/>
              <a:ext cx="727258" cy="400110"/>
            </a:xfrm>
            <a:prstGeom prst="rect">
              <a:avLst/>
            </a:prstGeom>
            <a:noFill/>
          </p:spPr>
          <p:txBody>
            <a:bodyPr wrap="square" rtlCol="0">
              <a:spAutoFit/>
            </a:bodyPr>
            <a:lstStyle/>
            <a:p>
              <a:r>
                <a:rPr lang="en-US" sz="2000" b="1" dirty="0" smtClean="0">
                  <a:solidFill>
                    <a:schemeClr val="bg1"/>
                  </a:solidFill>
                </a:rPr>
                <a:t>SAM</a:t>
              </a:r>
              <a:endParaRPr lang="en-US" sz="2000" b="1" dirty="0">
                <a:solidFill>
                  <a:schemeClr val="bg1"/>
                </a:solidFill>
              </a:endParaRPr>
            </a:p>
          </p:txBody>
        </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6496" y="1807182"/>
            <a:ext cx="805236" cy="805236"/>
          </a:xfrm>
          <a:prstGeom prst="rect">
            <a:avLst/>
          </a:prstGeom>
          <a:ln>
            <a:noFill/>
          </a:ln>
          <a:effectLst>
            <a:outerShdw blurRad="292100" dist="139700" dir="2700000" algn="tl" rotWithShape="0">
              <a:srgbClr val="333333">
                <a:alpha val="65000"/>
              </a:srgbClr>
            </a:outerShdw>
          </a:effectLst>
        </p:spPr>
      </p:pic>
      <p:sp>
        <p:nvSpPr>
          <p:cNvPr id="25" name="Up-Down Arrow 24"/>
          <p:cNvSpPr/>
          <p:nvPr/>
        </p:nvSpPr>
        <p:spPr>
          <a:xfrm>
            <a:off x="1297091" y="2645760"/>
            <a:ext cx="284045" cy="922206"/>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aphicFrame>
        <p:nvGraphicFramePr>
          <p:cNvPr id="26" name="Table 25"/>
          <p:cNvGraphicFramePr>
            <a:graphicFrameLocks noGrp="1"/>
          </p:cNvGraphicFramePr>
          <p:nvPr>
            <p:extLst>
              <p:ext uri="{D42A27DB-BD31-4B8C-83A1-F6EECF244321}">
                <p14:modId xmlns:p14="http://schemas.microsoft.com/office/powerpoint/2010/main" val="1236946842"/>
              </p:ext>
            </p:extLst>
          </p:nvPr>
        </p:nvGraphicFramePr>
        <p:xfrm>
          <a:off x="533400" y="821761"/>
          <a:ext cx="2285999" cy="741680"/>
        </p:xfrm>
        <a:graphic>
          <a:graphicData uri="http://schemas.openxmlformats.org/drawingml/2006/table">
            <a:tbl>
              <a:tblPr firstRow="1" bandRow="1">
                <a:tableStyleId>{46F890A9-2807-4EBB-B81D-B2AA78EC7F39}</a:tableStyleId>
              </a:tblPr>
              <a:tblGrid>
                <a:gridCol w="838199"/>
                <a:gridCol w="1447800"/>
              </a:tblGrid>
              <a:tr h="370840">
                <a:tc>
                  <a:txBody>
                    <a:bodyPr/>
                    <a:lstStyle/>
                    <a:p>
                      <a:r>
                        <a:rPr lang="en-US" dirty="0" smtClean="0">
                          <a:solidFill>
                            <a:schemeClr val="bg1"/>
                          </a:solidFill>
                        </a:rPr>
                        <a:t>User</a:t>
                      </a:r>
                      <a:endParaRPr lang="en-US" dirty="0">
                        <a:solidFill>
                          <a:schemeClr val="bg1"/>
                        </a:solidFill>
                      </a:endParaRPr>
                    </a:p>
                  </a:txBody>
                  <a:tcPr/>
                </a:tc>
                <a:tc>
                  <a:txBody>
                    <a:bodyPr/>
                    <a:lstStyle/>
                    <a:p>
                      <a:r>
                        <a:rPr lang="en-US" dirty="0" smtClean="0">
                          <a:solidFill>
                            <a:schemeClr val="bg1"/>
                          </a:solidFill>
                        </a:rPr>
                        <a:t>Pass</a:t>
                      </a:r>
                      <a:endParaRPr lang="en-US" dirty="0">
                        <a:solidFill>
                          <a:schemeClr val="bg1"/>
                        </a:solidFill>
                      </a:endParaRPr>
                    </a:p>
                  </a:txBody>
                  <a:tcPr/>
                </a:tc>
              </a:tr>
              <a:tr h="370840">
                <a:tc>
                  <a:txBody>
                    <a:bodyPr/>
                    <a:lstStyle/>
                    <a:p>
                      <a:r>
                        <a:rPr lang="en-US" dirty="0" smtClean="0"/>
                        <a:t>John</a:t>
                      </a:r>
                      <a:endParaRPr lang="en-US" dirty="0"/>
                    </a:p>
                  </a:txBody>
                  <a:tcPr/>
                </a:tc>
                <a:tc>
                  <a:txBody>
                    <a:bodyPr/>
                    <a:lstStyle/>
                    <a:p>
                      <a:r>
                        <a:rPr lang="en-US" dirty="0" err="1" smtClean="0">
                          <a:solidFill>
                            <a:schemeClr val="accent2">
                              <a:lumMod val="75000"/>
                            </a:schemeClr>
                          </a:solidFill>
                        </a:rPr>
                        <a:t>P@sswOrd</a:t>
                      </a:r>
                      <a:endParaRPr lang="en-US" dirty="0">
                        <a:solidFill>
                          <a:schemeClr val="accent2">
                            <a:lumMod val="75000"/>
                          </a:schemeClr>
                        </a:solidFill>
                      </a:endParaRPr>
                    </a:p>
                  </a:txBody>
                  <a:tcPr/>
                </a:tc>
              </a:tr>
            </a:tbl>
          </a:graphicData>
        </a:graphic>
      </p:graphicFrame>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9385" y="1728836"/>
            <a:ext cx="805236" cy="805236"/>
          </a:xfrm>
          <a:prstGeom prst="rect">
            <a:avLst/>
          </a:prstGeom>
          <a:ln>
            <a:noFill/>
          </a:ln>
          <a:effectLst>
            <a:outerShdw blurRad="292100" dist="139700" dir="2700000" algn="tl" rotWithShape="0">
              <a:srgbClr val="333333">
                <a:alpha val="65000"/>
              </a:srgbClr>
            </a:outerShdw>
          </a:effectLst>
        </p:spPr>
      </p:pic>
      <p:sp>
        <p:nvSpPr>
          <p:cNvPr id="29" name="Up-Down Arrow 28"/>
          <p:cNvSpPr/>
          <p:nvPr/>
        </p:nvSpPr>
        <p:spPr>
          <a:xfrm>
            <a:off x="5449980" y="2567414"/>
            <a:ext cx="284045" cy="922206"/>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3013709880"/>
              </p:ext>
            </p:extLst>
          </p:nvPr>
        </p:nvGraphicFramePr>
        <p:xfrm>
          <a:off x="5449980" y="848360"/>
          <a:ext cx="2285999" cy="741680"/>
        </p:xfrm>
        <a:graphic>
          <a:graphicData uri="http://schemas.openxmlformats.org/drawingml/2006/table">
            <a:tbl>
              <a:tblPr firstRow="1" bandRow="1">
                <a:tableStyleId>{46F890A9-2807-4EBB-B81D-B2AA78EC7F39}</a:tableStyleId>
              </a:tblPr>
              <a:tblGrid>
                <a:gridCol w="838199"/>
                <a:gridCol w="1447800"/>
              </a:tblGrid>
              <a:tr h="370840">
                <a:tc>
                  <a:txBody>
                    <a:bodyPr/>
                    <a:lstStyle/>
                    <a:p>
                      <a:r>
                        <a:rPr lang="en-US" dirty="0" smtClean="0">
                          <a:solidFill>
                            <a:schemeClr val="bg1"/>
                          </a:solidFill>
                        </a:rPr>
                        <a:t>User</a:t>
                      </a:r>
                      <a:endParaRPr lang="en-US" dirty="0">
                        <a:solidFill>
                          <a:schemeClr val="bg1"/>
                        </a:solidFill>
                      </a:endParaRPr>
                    </a:p>
                  </a:txBody>
                  <a:tcPr/>
                </a:tc>
                <a:tc>
                  <a:txBody>
                    <a:bodyPr/>
                    <a:lstStyle/>
                    <a:p>
                      <a:r>
                        <a:rPr lang="en-US" dirty="0" smtClean="0">
                          <a:solidFill>
                            <a:schemeClr val="bg1"/>
                          </a:solidFill>
                        </a:rPr>
                        <a:t>Pass</a:t>
                      </a:r>
                      <a:endParaRPr lang="en-US" dirty="0">
                        <a:solidFill>
                          <a:schemeClr val="bg1"/>
                        </a:solidFill>
                      </a:endParaRPr>
                    </a:p>
                  </a:txBody>
                  <a:tcPr/>
                </a:tc>
              </a:tr>
              <a:tr h="370840">
                <a:tc>
                  <a:txBody>
                    <a:bodyPr/>
                    <a:lstStyle/>
                    <a:p>
                      <a:r>
                        <a:rPr lang="en-US" dirty="0" smtClean="0"/>
                        <a:t>John</a:t>
                      </a:r>
                      <a:endParaRPr lang="en-US" dirty="0"/>
                    </a:p>
                  </a:txBody>
                  <a:tcPr/>
                </a:tc>
                <a:tc>
                  <a:txBody>
                    <a:bodyPr/>
                    <a:lstStyle/>
                    <a:p>
                      <a:r>
                        <a:rPr lang="en-US" dirty="0" smtClean="0">
                          <a:solidFill>
                            <a:schemeClr val="accent2">
                              <a:lumMod val="75000"/>
                            </a:schemeClr>
                          </a:solidFill>
                        </a:rPr>
                        <a:t>123456</a:t>
                      </a:r>
                      <a:endParaRPr lang="en-US" dirty="0">
                        <a:solidFill>
                          <a:schemeClr val="accent2">
                            <a:lumMod val="75000"/>
                          </a:schemeClr>
                        </a:solidFill>
                      </a:endParaRPr>
                    </a:p>
                  </a:txBody>
                  <a:tcPr/>
                </a:tc>
              </a:tr>
            </a:tbl>
          </a:graphicData>
        </a:graphic>
      </p:graphicFrame>
    </p:spTree>
    <p:extLst>
      <p:ext uri="{BB962C8B-B14F-4D97-AF65-F5344CB8AC3E}">
        <p14:creationId xmlns:p14="http://schemas.microsoft.com/office/powerpoint/2010/main" val="2123173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6295</TotalTime>
  <Words>1904</Words>
  <Application>Microsoft Office PowerPoint</Application>
  <PresentationFormat>On-screen Show (4:3)</PresentationFormat>
  <Paragraphs>383</Paragraphs>
  <Slides>46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Calibri</vt:lpstr>
      <vt:lpstr>Cambria</vt:lpstr>
      <vt:lpstr>Consolas</vt:lpstr>
      <vt:lpstr>Corbel</vt:lpstr>
      <vt:lpstr>Liberation Sans</vt:lpstr>
      <vt:lpstr>Wingdings</vt:lpstr>
      <vt:lpstr>Wingdings 2</vt:lpstr>
      <vt:lpstr>Telerik Academy</vt:lpstr>
      <vt:lpstr>Windows Administration</vt:lpstr>
      <vt:lpstr>Table of Contents</vt:lpstr>
      <vt:lpstr>PowerPoint Presentation</vt:lpstr>
      <vt:lpstr>Accounts</vt:lpstr>
      <vt:lpstr>Authentication and Authorization</vt:lpstr>
      <vt:lpstr>PowerPoint Presentation</vt:lpstr>
      <vt:lpstr>Security Account Manager</vt:lpstr>
      <vt:lpstr>Central Directory Service</vt:lpstr>
      <vt:lpstr>Workgroup</vt:lpstr>
      <vt:lpstr>Domain</vt:lpstr>
      <vt:lpstr>Security Principals</vt:lpstr>
      <vt:lpstr>Security Identifier (SID) </vt:lpstr>
      <vt:lpstr>Demonstration</vt:lpstr>
      <vt:lpstr>Access Tokens</vt:lpstr>
      <vt:lpstr>What is an Access Token?</vt:lpstr>
      <vt:lpstr>What information contains an Access Token?</vt:lpstr>
      <vt:lpstr>Demonstration</vt:lpstr>
      <vt:lpstr>PowerPoint Presentation</vt:lpstr>
      <vt:lpstr>Security Descriptors</vt:lpstr>
      <vt:lpstr>Access Control Lists (ACL) </vt:lpstr>
      <vt:lpstr>Access Control Lists (ACL) (cont.)</vt:lpstr>
      <vt:lpstr>Access Control Process </vt:lpstr>
      <vt:lpstr>Demonstration</vt:lpstr>
      <vt:lpstr>Logon Process</vt:lpstr>
      <vt:lpstr>Logon Process</vt:lpstr>
      <vt:lpstr>Log on</vt:lpstr>
      <vt:lpstr>Local Security Authority (LSA)</vt:lpstr>
      <vt:lpstr>Network Logon in Workgroup</vt:lpstr>
      <vt:lpstr>Network Logon in Domain</vt:lpstr>
      <vt:lpstr>PowerPoint Presentation</vt:lpstr>
      <vt:lpstr>Local Security Policy</vt:lpstr>
      <vt:lpstr>Local Security Policy (cont.)</vt:lpstr>
      <vt:lpstr>PowerPoint Presentation</vt:lpstr>
      <vt:lpstr>Guest Account</vt:lpstr>
      <vt:lpstr>Advanced Sharing Settings</vt:lpstr>
      <vt:lpstr>PowerPoint Presentation</vt:lpstr>
      <vt:lpstr>Service Accounts</vt:lpstr>
      <vt:lpstr>Log On Settings</vt:lpstr>
      <vt:lpstr>PowerPoint Presentation</vt:lpstr>
      <vt:lpstr>User Account Control</vt:lpstr>
      <vt:lpstr>UAC Consent UI: Type 1</vt:lpstr>
      <vt:lpstr>UAC Consent UI: Type 2</vt:lpstr>
      <vt:lpstr>UAC Consent UI: Type 3</vt:lpstr>
      <vt:lpstr>UAC: What’s really happening</vt:lpstr>
      <vt:lpstr>Windows Security Model</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 Windows Directory Structure</dc:title>
  <dc:subject>Telerik Software Academy</dc:subject>
  <dc:creator>borislav.varadinov@hp.com</dc:creator>
  <cp:keywords>telerik software academy, free courses for developers</cp:keywords>
  <cp:lastModifiedBy>Varadinov, Borislav (Wintel SME)</cp:lastModifiedBy>
  <cp:revision>687</cp:revision>
  <dcterms:created xsi:type="dcterms:W3CDTF">2007-12-08T16:03:35Z</dcterms:created>
  <dcterms:modified xsi:type="dcterms:W3CDTF">2013-12-13T15:59:37Z</dcterms:modified>
  <cp:category>Operating Systems; Windows; Server;</cp:category>
</cp:coreProperties>
</file>