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45" r:id="rId2"/>
    <p:sldId id="321" r:id="rId3"/>
    <p:sldId id="360" r:id="rId4"/>
    <p:sldId id="348" r:id="rId5"/>
    <p:sldId id="349" r:id="rId6"/>
    <p:sldId id="350" r:id="rId7"/>
    <p:sldId id="353" r:id="rId8"/>
    <p:sldId id="367" r:id="rId9"/>
    <p:sldId id="362" r:id="rId10"/>
    <p:sldId id="359" r:id="rId11"/>
    <p:sldId id="352" r:id="rId12"/>
    <p:sldId id="363" r:id="rId13"/>
    <p:sldId id="361" r:id="rId14"/>
    <p:sldId id="368" r:id="rId15"/>
    <p:sldId id="371" r:id="rId16"/>
    <p:sldId id="355" r:id="rId17"/>
    <p:sldId id="375" r:id="rId18"/>
    <p:sldId id="356" r:id="rId19"/>
    <p:sldId id="347" r:id="rId20"/>
    <p:sldId id="374" r:id="rId21"/>
    <p:sldId id="357" r:id="rId22"/>
    <p:sldId id="372" r:id="rId23"/>
    <p:sldId id="373" r:id="rId24"/>
    <p:sldId id="358" r:id="rId25"/>
    <p:sldId id="369" r:id="rId26"/>
    <p:sldId id="370" r:id="rId27"/>
    <p:sldId id="364" r:id="rId28"/>
    <p:sldId id="365" r:id="rId29"/>
    <p:sldId id="366" r:id="rId30"/>
    <p:sldId id="351" r:id="rId31"/>
    <p:sldId id="334" r:id="rId32"/>
    <p:sldId id="333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D000"/>
    <a:srgbClr val="F5FFC2"/>
    <a:srgbClr val="9BCC00"/>
    <a:srgbClr val="F4FCD8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8875" autoAdjust="0"/>
  </p:normalViewPr>
  <p:slideViewPr>
    <p:cSldViewPr>
      <p:cViewPr varScale="1">
        <p:scale>
          <a:sx n="65" d="100"/>
          <a:sy n="65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2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Windows Administration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Active Directory Domain Services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sp>
        <p:nvSpPr>
          <p:cNvPr id="5" name="Up Arrow 4"/>
          <p:cNvSpPr/>
          <p:nvPr/>
        </p:nvSpPr>
        <p:spPr>
          <a:xfrm>
            <a:off x="5943600" y="3810000"/>
            <a:ext cx="1524000" cy="2209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Trusts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1153175"/>
            <a:ext cx="3048000" cy="1646779"/>
            <a:chOff x="228600" y="302125"/>
            <a:chExt cx="8686800" cy="3886200"/>
          </a:xfrm>
        </p:grpSpPr>
        <p:sp>
          <p:nvSpPr>
            <p:cNvPr id="6" name="Isosceles Triangle 5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17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15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13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10" name="Left-Right Arrow 9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-Right Arrow 10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6880" y="1153175"/>
            <a:ext cx="3048000" cy="1646779"/>
            <a:chOff x="228600" y="302125"/>
            <a:chExt cx="8686800" cy="3886200"/>
          </a:xfrm>
        </p:grpSpPr>
        <p:sp>
          <p:nvSpPr>
            <p:cNvPr id="20" name="Isosceles Triangle 19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3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grpSp>
          <p:nvGrpSpPr>
            <p:cNvPr id="22" name="Group 21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29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grpSp>
          <p:nvGrpSpPr>
            <p:cNvPr id="23" name="Group 22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27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sp>
          <p:nvSpPr>
            <p:cNvPr id="24" name="Left-Right Arrow 23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-Right Arrow 24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-Right Arrow 25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79851" y="3680785"/>
            <a:ext cx="3048000" cy="1646779"/>
            <a:chOff x="228600" y="302125"/>
            <a:chExt cx="8686800" cy="3886200"/>
          </a:xfrm>
        </p:grpSpPr>
        <p:sp>
          <p:nvSpPr>
            <p:cNvPr id="34" name="Isosceles Triangle 33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45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43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4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38" name="Left-Right Arrow 37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38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39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81772" y="2897047"/>
            <a:ext cx="152157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BeraXo.local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8965" y="5470993"/>
            <a:ext cx="206498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USA.BeraXo.local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77448" y="2911007"/>
            <a:ext cx="2034531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PartnerCorp</a:t>
            </a:r>
            <a:r>
              <a:rPr lang="en-US" sz="2000" dirty="0" err="1">
                <a:solidFill>
                  <a:schemeClr val="bg1"/>
                </a:solidFill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</a:rPr>
              <a:t>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2138177" y="802684"/>
            <a:ext cx="3131923" cy="56239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External or Forest</a:t>
            </a:r>
            <a:endParaRPr lang="en-US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05460" y="3455941"/>
            <a:ext cx="5602930" cy="3258573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/>
            <a:r>
              <a:rPr lang="en-US" sz="2800" dirty="0" smtClean="0"/>
              <a:t>Provides </a:t>
            </a:r>
            <a:r>
              <a:rPr lang="en-US" sz="2800" dirty="0"/>
              <a:t>access to resources located on a </a:t>
            </a:r>
            <a:r>
              <a:rPr lang="en-US" sz="2800" dirty="0" smtClean="0"/>
              <a:t>domain in </a:t>
            </a:r>
            <a:r>
              <a:rPr lang="en-US" sz="2800" dirty="0"/>
              <a:t>a separate </a:t>
            </a:r>
            <a:r>
              <a:rPr lang="en-US" sz="2800" dirty="0" smtClean="0"/>
              <a:t>forest</a:t>
            </a:r>
          </a:p>
          <a:p>
            <a:pPr marL="542925" indent="-542925"/>
            <a:r>
              <a:rPr lang="en-US" sz="2800" dirty="0" smtClean="0"/>
              <a:t>Trust options</a:t>
            </a:r>
          </a:p>
          <a:p>
            <a:pPr marL="890588" lvl="1" indent="-542925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Direction </a:t>
            </a:r>
          </a:p>
          <a:p>
            <a:pPr marL="890588" lvl="1" indent="-542925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Transitivity</a:t>
            </a:r>
          </a:p>
        </p:txBody>
      </p:sp>
      <p:sp>
        <p:nvSpPr>
          <p:cNvPr id="54" name="Left-Right Arrow 53"/>
          <p:cNvSpPr/>
          <p:nvPr/>
        </p:nvSpPr>
        <p:spPr>
          <a:xfrm rot="3796916">
            <a:off x="6405290" y="2915803"/>
            <a:ext cx="1213101" cy="56239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Child</a:t>
            </a:r>
            <a:endParaRPr lang="en-US" sz="20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63739"/>
              </p:ext>
            </p:extLst>
          </p:nvPr>
        </p:nvGraphicFramePr>
        <p:xfrm>
          <a:off x="7408121" y="914400"/>
          <a:ext cx="152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Parent/Child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Active Directory </a:t>
            </a:r>
            <a:r>
              <a:rPr lang="en-US" dirty="0" smtClean="0">
                <a:effectLst/>
              </a:rPr>
              <a:t>and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DNS Service is an essential part of Active Directory</a:t>
            </a:r>
          </a:p>
          <a:p>
            <a:pPr lvl="1"/>
            <a:r>
              <a:rPr lang="en-GB" dirty="0"/>
              <a:t>Active Directory cannot work without DNS Service (Even on a single server)</a:t>
            </a:r>
          </a:p>
          <a:p>
            <a:pPr lvl="1"/>
            <a:r>
              <a:rPr lang="en-US" dirty="0"/>
              <a:t>Active Directory and DNS share identical domain name</a:t>
            </a:r>
            <a:endParaRPr lang="en-GB" dirty="0"/>
          </a:p>
          <a:p>
            <a:pPr lvl="1"/>
            <a:r>
              <a:rPr lang="en-US" dirty="0"/>
              <a:t>Domain Controller locator process rely on DNS</a:t>
            </a:r>
            <a:endParaRPr lang="en-GB" dirty="0"/>
          </a:p>
          <a:p>
            <a:pPr lvl="1"/>
            <a:r>
              <a:rPr lang="en-US"/>
              <a:t>DNS Service can store its data in Active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Active Directory Integrated DNS </a:t>
            </a:r>
            <a:r>
              <a:rPr lang="en-US" dirty="0" smtClean="0">
                <a:effectLst/>
              </a:rPr>
              <a:t>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/>
            <a:r>
              <a:rPr lang="en-US" dirty="0"/>
              <a:t>SRV Records to locate services </a:t>
            </a:r>
            <a:endParaRPr lang="en-US" dirty="0" smtClean="0"/>
          </a:p>
          <a:p>
            <a:pPr marL="890588" lvl="1" indent="-542925"/>
            <a:r>
              <a:rPr lang="en-US" dirty="0" smtClean="0"/>
              <a:t>LDAP</a:t>
            </a:r>
          </a:p>
          <a:p>
            <a:pPr marL="890588" lvl="1" indent="-542925"/>
            <a:r>
              <a:rPr lang="en-US" dirty="0" smtClean="0"/>
              <a:t>Kerberos</a:t>
            </a:r>
          </a:p>
          <a:p>
            <a:pPr marL="890588" lvl="1" indent="-542925"/>
            <a:r>
              <a:rPr lang="en-US" dirty="0" smtClean="0"/>
              <a:t>Other</a:t>
            </a:r>
            <a:endParaRPr lang="en-US" dirty="0"/>
          </a:p>
          <a:p>
            <a:pPr marL="542925" indent="-542925"/>
            <a:r>
              <a:rPr lang="en-US" dirty="0" smtClean="0"/>
              <a:t>Active Directory-integrated DNS</a:t>
            </a:r>
            <a:endParaRPr lang="en-US" dirty="0"/>
          </a:p>
          <a:p>
            <a:pPr marL="1165225" lvl="1" indent="-441325"/>
            <a:r>
              <a:rPr lang="en-US" dirty="0"/>
              <a:t>DDNS for Dynamic </a:t>
            </a:r>
            <a:r>
              <a:rPr lang="en-US" dirty="0" smtClean="0"/>
              <a:t>Update</a:t>
            </a:r>
          </a:p>
          <a:p>
            <a:pPr marL="1165225" lvl="1" indent="-441325"/>
            <a:r>
              <a:rPr lang="en-US" dirty="0" smtClean="0"/>
              <a:t>Single </a:t>
            </a:r>
            <a:r>
              <a:rPr lang="en-US" dirty="0"/>
              <a:t>replication topology</a:t>
            </a:r>
          </a:p>
          <a:p>
            <a:pPr marL="1165225" lvl="1" indent="-441325"/>
            <a:r>
              <a:rPr lang="en-US" dirty="0"/>
              <a:t>Multi-master replication</a:t>
            </a:r>
          </a:p>
          <a:p>
            <a:pPr marL="1165225" lvl="1" indent="-441325"/>
            <a:r>
              <a:rPr lang="en-US" dirty="0"/>
              <a:t>Secure Dynamic </a:t>
            </a:r>
            <a:r>
              <a:rPr lang="en-US" dirty="0" smtClean="0"/>
              <a:t>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LDAP</a:t>
            </a:r>
          </a:p>
          <a:p>
            <a:r>
              <a:rPr lang="en-US" dirty="0" smtClean="0"/>
              <a:t>Kerberos</a:t>
            </a:r>
          </a:p>
          <a:p>
            <a:r>
              <a:rPr lang="en-US" dirty="0" smtClean="0"/>
              <a:t>NTLM</a:t>
            </a:r>
          </a:p>
          <a:p>
            <a:r>
              <a:rPr lang="en-US" dirty="0" smtClean="0"/>
              <a:t>RPC</a:t>
            </a:r>
          </a:p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3084" y="3315516"/>
            <a:ext cx="4547516" cy="6463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085" y="2390230"/>
            <a:ext cx="2751364" cy="8490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LDAP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872707" y="1488077"/>
            <a:ext cx="828676" cy="8490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NTLM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747648" y="1488077"/>
            <a:ext cx="1066800" cy="8490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Kerberos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4063084" y="1488077"/>
            <a:ext cx="763359" cy="8490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DNS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890648" y="2390230"/>
            <a:ext cx="1730836" cy="8490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90648" y="1488076"/>
            <a:ext cx="1730836" cy="849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63086" y="4747624"/>
            <a:ext cx="4547514" cy="1181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63085" y="4025084"/>
            <a:ext cx="4558401" cy="6463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Extensible Storage Engine</a:t>
            </a:r>
          </a:p>
        </p:txBody>
      </p:sp>
    </p:spTree>
    <p:extLst>
      <p:ext uri="{BB962C8B-B14F-4D97-AF65-F5344CB8AC3E}">
        <p14:creationId xmlns:p14="http://schemas.microsoft.com/office/powerpoint/2010/main" val="25017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</a:t>
            </a:r>
          </a:p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7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39282"/>
            <a:ext cx="4315580" cy="5420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19" y="1752600"/>
            <a:ext cx="811125" cy="826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34792" y="2600250"/>
            <a:ext cx="874522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Domain </a:t>
            </a:r>
            <a:r>
              <a:rPr lang="en-US" dirty="0" smtClean="0">
                <a:effectLst/>
              </a:rPr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Security</a:t>
            </a:r>
          </a:p>
          <a:p>
            <a:pPr lvl="1"/>
            <a:r>
              <a:rPr lang="en-US" dirty="0" smtClean="0">
                <a:effectLst/>
              </a:rPr>
              <a:t>Distribution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Scope</a:t>
            </a:r>
          </a:p>
          <a:p>
            <a:pPr lvl="1"/>
            <a:r>
              <a:rPr lang="en-US" dirty="0" smtClean="0">
                <a:effectLst/>
              </a:rPr>
              <a:t>Domain Local</a:t>
            </a:r>
          </a:p>
          <a:p>
            <a:pPr lvl="1"/>
            <a:r>
              <a:rPr lang="en-US" dirty="0" smtClean="0">
                <a:effectLst/>
              </a:rPr>
              <a:t>Global</a:t>
            </a:r>
          </a:p>
          <a:p>
            <a:pPr lvl="1"/>
            <a:r>
              <a:rPr lang="en-US" dirty="0" smtClean="0">
                <a:effectLst/>
              </a:rPr>
              <a:t>Universal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15" y="4560355"/>
            <a:ext cx="755591" cy="769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59" y="1709591"/>
            <a:ext cx="832178" cy="768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28761"/>
            <a:ext cx="832178" cy="768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48" y="1740080"/>
            <a:ext cx="832178" cy="76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446780"/>
            <a:ext cx="867059" cy="883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59" y="4506896"/>
            <a:ext cx="755591" cy="769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372100" y="2601019"/>
            <a:ext cx="2340705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HR Department</a:t>
            </a:r>
            <a:endParaRPr lang="en-US" dirty="0"/>
          </a:p>
        </p:txBody>
      </p:sp>
      <p:sp>
        <p:nvSpPr>
          <p:cNvPr id="13" name="Down Arrow 44"/>
          <p:cNvSpPr/>
          <p:nvPr/>
        </p:nvSpPr>
        <p:spPr>
          <a:xfrm rot="12901733">
            <a:off x="4860516" y="3273042"/>
            <a:ext cx="324958" cy="1228899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44"/>
          <p:cNvSpPr/>
          <p:nvPr/>
        </p:nvSpPr>
        <p:spPr>
          <a:xfrm rot="10800000">
            <a:off x="6258779" y="3273416"/>
            <a:ext cx="324958" cy="110173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44"/>
          <p:cNvSpPr/>
          <p:nvPr/>
        </p:nvSpPr>
        <p:spPr>
          <a:xfrm rot="9048196">
            <a:off x="7686120" y="3282686"/>
            <a:ext cx="324958" cy="110173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61088" y="5408005"/>
            <a:ext cx="814647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22938" y="5408526"/>
            <a:ext cx="596638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9222" y="5387976"/>
            <a:ext cx="834011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Computers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42691"/>
            <a:ext cx="4420217" cy="47822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28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Organizational </a:t>
            </a:r>
            <a:r>
              <a:rPr lang="en-US" dirty="0" smtClean="0">
                <a:effectLst/>
              </a:rPr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8" y="933855"/>
            <a:ext cx="4865471" cy="5791200"/>
          </a:xfrm>
        </p:spPr>
        <p:txBody>
          <a:bodyPr/>
          <a:lstStyle/>
          <a:p>
            <a:r>
              <a:rPr lang="en-US" sz="2800" dirty="0">
                <a:effectLst/>
              </a:rPr>
              <a:t>Containers within </a:t>
            </a:r>
            <a:r>
              <a:rPr lang="en-US" sz="2800" dirty="0" smtClean="0">
                <a:effectLst/>
              </a:rPr>
              <a:t>Domains</a:t>
            </a:r>
          </a:p>
          <a:p>
            <a:pPr lvl="1"/>
            <a:r>
              <a:rPr lang="en-US" sz="2800" dirty="0" smtClean="0"/>
              <a:t>Organizes users, groups and other objects</a:t>
            </a:r>
          </a:p>
          <a:p>
            <a:pPr lvl="1"/>
            <a:r>
              <a:rPr lang="en-GB" sz="2800" dirty="0" smtClean="0"/>
              <a:t>Represents departments or geographic regions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Main uses</a:t>
            </a:r>
            <a:r>
              <a:rPr lang="en-US" sz="2800" dirty="0">
                <a:effectLst/>
              </a:rPr>
              <a:t>:</a:t>
            </a:r>
          </a:p>
          <a:p>
            <a:pPr lvl="1"/>
            <a:r>
              <a:rPr lang="en-US" sz="2800" dirty="0" smtClean="0">
                <a:effectLst/>
              </a:rPr>
              <a:t>Organization</a:t>
            </a:r>
          </a:p>
          <a:p>
            <a:pPr lvl="1"/>
            <a:r>
              <a:rPr lang="en-US" sz="2800" dirty="0" smtClean="0">
                <a:effectLst/>
              </a:rPr>
              <a:t>Delegation</a:t>
            </a:r>
          </a:p>
          <a:p>
            <a:pPr lvl="1"/>
            <a:r>
              <a:rPr lang="en-US" sz="2800" dirty="0" smtClean="0">
                <a:effectLst/>
              </a:rPr>
              <a:t>Policies</a:t>
            </a:r>
          </a:p>
          <a:p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3200400" y="1127515"/>
            <a:ext cx="6079758" cy="5180062"/>
            <a:chOff x="2875961" y="1204889"/>
            <a:chExt cx="6079758" cy="5180062"/>
          </a:xfrm>
        </p:grpSpPr>
        <p:grpSp>
          <p:nvGrpSpPr>
            <p:cNvPr id="74" name="Group 73"/>
            <p:cNvGrpSpPr/>
            <p:nvPr/>
          </p:nvGrpSpPr>
          <p:grpSpPr>
            <a:xfrm>
              <a:off x="2875961" y="1204889"/>
              <a:ext cx="6079758" cy="5180062"/>
              <a:chOff x="2875961" y="1204889"/>
              <a:chExt cx="6079758" cy="518006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875961" y="1204889"/>
                <a:ext cx="5388701" cy="5180062"/>
                <a:chOff x="-408755" y="1218010"/>
                <a:chExt cx="5742755" cy="5417944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304800" y="1218010"/>
                  <a:ext cx="5029200" cy="3886200"/>
                </a:xfrm>
                <a:prstGeom prst="triangl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08755" y="5117417"/>
                  <a:ext cx="805236" cy="80523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grpSp>
              <p:nvGrpSpPr>
                <p:cNvPr id="22" name="Group 21"/>
                <p:cNvGrpSpPr/>
                <p:nvPr/>
              </p:nvGrpSpPr>
              <p:grpSpPr>
                <a:xfrm>
                  <a:off x="489728" y="5800135"/>
                  <a:ext cx="1330282" cy="835819"/>
                  <a:chOff x="1013526" y="4489236"/>
                  <a:chExt cx="1485900" cy="1029891"/>
                </a:xfrm>
              </p:grpSpPr>
              <p:pic>
                <p:nvPicPr>
                  <p:cNvPr id="52" name="Picture 5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526" y="4489236"/>
                    <a:ext cx="990600" cy="99060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2126" y="4513942"/>
                    <a:ext cx="990600" cy="99060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8826" y="4528529"/>
                    <a:ext cx="990600" cy="990598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4916" y="4975434"/>
                  <a:ext cx="924027" cy="924027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082" y="3800022"/>
                  <a:ext cx="821913" cy="821912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4404" y="2348339"/>
                  <a:ext cx="838809" cy="838810"/>
                </a:xfrm>
                <a:prstGeom prst="rect">
                  <a:avLst/>
                </a:prstGeom>
              </p:spPr>
            </p:pic>
            <p:sp>
              <p:nvSpPr>
                <p:cNvPr id="33" name="Down Arrow 44"/>
                <p:cNvSpPr/>
                <p:nvPr/>
              </p:nvSpPr>
              <p:spPr>
                <a:xfrm rot="2129705">
                  <a:off x="488382" y="4562080"/>
                  <a:ext cx="346309" cy="7333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own Arrow 44"/>
                <p:cNvSpPr/>
                <p:nvPr/>
              </p:nvSpPr>
              <p:spPr>
                <a:xfrm>
                  <a:off x="965178" y="4807638"/>
                  <a:ext cx="346309" cy="922206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wn Arrow 44"/>
                <p:cNvSpPr/>
                <p:nvPr/>
              </p:nvSpPr>
              <p:spPr>
                <a:xfrm rot="19619744">
                  <a:off x="1433210" y="4582969"/>
                  <a:ext cx="346309" cy="7333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124070" y="3604193"/>
                <a:ext cx="2831649" cy="2720380"/>
                <a:chOff x="6124070" y="3604193"/>
                <a:chExt cx="2831649" cy="2720380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4629" y="3604193"/>
                  <a:ext cx="771240" cy="785825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070" y="4872710"/>
                  <a:ext cx="755591" cy="76988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7159" y="5525451"/>
                  <a:ext cx="832178" cy="76863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200" y="5544621"/>
                  <a:ext cx="832178" cy="76863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3248" y="5555940"/>
                  <a:ext cx="832178" cy="76863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8660" y="4736961"/>
                  <a:ext cx="867059" cy="883456"/>
                </a:xfrm>
                <a:prstGeom prst="rect">
                  <a:avLst/>
                </a:prstGeom>
              </p:spPr>
            </p:pic>
            <p:sp>
              <p:nvSpPr>
                <p:cNvPr id="61" name="Down Arrow 44"/>
                <p:cNvSpPr/>
                <p:nvPr/>
              </p:nvSpPr>
              <p:spPr>
                <a:xfrm rot="2129705">
                  <a:off x="6965894" y="4341758"/>
                  <a:ext cx="324958" cy="7011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Down Arrow 44"/>
                <p:cNvSpPr/>
                <p:nvPr/>
              </p:nvSpPr>
              <p:spPr>
                <a:xfrm>
                  <a:off x="7413297" y="4576534"/>
                  <a:ext cx="324958" cy="881715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own Arrow 44"/>
                <p:cNvSpPr/>
                <p:nvPr/>
              </p:nvSpPr>
              <p:spPr>
                <a:xfrm rot="19619744">
                  <a:off x="7852473" y="4361730"/>
                  <a:ext cx="324958" cy="7011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Down Arrow 44"/>
            <p:cNvSpPr/>
            <p:nvPr/>
          </p:nvSpPr>
          <p:spPr>
            <a:xfrm rot="2804110">
              <a:off x="5016414" y="2848342"/>
              <a:ext cx="324958" cy="1101731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 Arrow 44"/>
            <p:cNvSpPr/>
            <p:nvPr/>
          </p:nvSpPr>
          <p:spPr>
            <a:xfrm rot="18918594">
              <a:off x="6559299" y="2867882"/>
              <a:ext cx="324958" cy="1078756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766103" y="1858242"/>
            <a:ext cx="926857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432165" y="3140743"/>
            <a:ext cx="881973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505302" y="3200769"/>
            <a:ext cx="441146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Domain Security </a:t>
            </a:r>
            <a:r>
              <a:rPr lang="en-US" dirty="0" smtClean="0">
                <a:effectLst/>
              </a:rPr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pPr fontAlgn="ctr"/>
            <a:r>
              <a:rPr lang="en-US" dirty="0">
                <a:effectLst/>
              </a:rPr>
              <a:t>Users</a:t>
            </a:r>
          </a:p>
          <a:p>
            <a:pPr fontAlgn="ctr"/>
            <a:r>
              <a:rPr lang="en-US" dirty="0" smtClean="0">
                <a:effectLst/>
              </a:rPr>
              <a:t>Groups</a:t>
            </a:r>
          </a:p>
          <a:p>
            <a:pPr fontAlgn="ctr"/>
            <a:r>
              <a:rPr lang="en-US" dirty="0" smtClean="0">
                <a:effectLst/>
              </a:rPr>
              <a:t>Computers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Built-in Security Groups </a:t>
            </a:r>
          </a:p>
          <a:p>
            <a:pPr lvl="1" fontAlgn="ctr"/>
            <a:r>
              <a:rPr lang="en-US" sz="3200" dirty="0">
                <a:effectLst/>
              </a:rPr>
              <a:t>Administrators</a:t>
            </a:r>
          </a:p>
          <a:p>
            <a:pPr lvl="1" fontAlgn="ctr"/>
            <a:r>
              <a:rPr lang="en-US" sz="3200" dirty="0">
                <a:effectLst/>
              </a:rPr>
              <a:t>Backup Operators</a:t>
            </a:r>
          </a:p>
          <a:p>
            <a:pPr lvl="1" fontAlgn="ctr"/>
            <a:r>
              <a:rPr lang="en-US" sz="3200" dirty="0">
                <a:effectLst/>
              </a:rPr>
              <a:t>Users</a:t>
            </a:r>
          </a:p>
          <a:p>
            <a:pPr lvl="1" fontAlgn="ctr"/>
            <a:r>
              <a:rPr lang="en-US" sz="3200" dirty="0">
                <a:effectLst/>
              </a:rPr>
              <a:t>Power Users</a:t>
            </a:r>
          </a:p>
          <a:p>
            <a:pPr lvl="1" fontAlgn="ctr"/>
            <a:r>
              <a:rPr lang="en-US" sz="3200" dirty="0">
                <a:effectLst/>
              </a:rPr>
              <a:t>Print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Domains and Forests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Sites </a:t>
            </a:r>
            <a:r>
              <a:rPr lang="en-US" dirty="0"/>
              <a:t>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Operation Masters</a:t>
            </a:r>
            <a:endParaRPr lang="en-US" dirty="0">
              <a:solidFill>
                <a:srgbClr val="9ED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</a:t>
            </a:r>
          </a:p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Sites and Replication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2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Active Directory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Site?</a:t>
            </a:r>
          </a:p>
          <a:p>
            <a:pPr lvl="1"/>
            <a:r>
              <a:rPr lang="en-US" dirty="0"/>
              <a:t>A set of </a:t>
            </a:r>
            <a:r>
              <a:rPr lang="en-US" u="sng" dirty="0"/>
              <a:t>well-connected</a:t>
            </a:r>
            <a:r>
              <a:rPr lang="en-US" dirty="0"/>
              <a:t> IP subnets</a:t>
            </a:r>
          </a:p>
          <a:p>
            <a:r>
              <a:rPr lang="en-US" dirty="0"/>
              <a:t>Site Usage</a:t>
            </a:r>
          </a:p>
          <a:p>
            <a:pPr lvl="1"/>
            <a:r>
              <a:rPr lang="en-US" dirty="0"/>
              <a:t>Locating Services </a:t>
            </a:r>
            <a:endParaRPr lang="en-US" dirty="0" smtClean="0"/>
          </a:p>
          <a:p>
            <a:pPr lvl="1"/>
            <a:r>
              <a:rPr lang="en-US" dirty="0" smtClean="0"/>
              <a:t>Replication</a:t>
            </a:r>
            <a:endParaRPr lang="en-US" dirty="0"/>
          </a:p>
          <a:p>
            <a:pPr lvl="1"/>
            <a:r>
              <a:rPr lang="en-US" dirty="0" smtClean="0"/>
              <a:t>Group Policy Application</a:t>
            </a:r>
          </a:p>
          <a:p>
            <a:r>
              <a:rPr lang="en-US" dirty="0"/>
              <a:t>Sites are connected with Site Links</a:t>
            </a:r>
          </a:p>
          <a:p>
            <a:pPr marL="1014413" lvl="1"/>
            <a:r>
              <a:rPr lang="en-US" dirty="0"/>
              <a:t>Connects two or more sites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Usage (Location Services)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" y="1752600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1143000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19500" y="4229100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8" y="1963902"/>
            <a:ext cx="684003" cy="1113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4" y="2482516"/>
            <a:ext cx="539478" cy="579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56" y="1886222"/>
            <a:ext cx="685527" cy="685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0" y="2438400"/>
            <a:ext cx="685527" cy="685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37" y="3200810"/>
            <a:ext cx="685527" cy="685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58" y="1304855"/>
            <a:ext cx="685527" cy="685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12" y="1857033"/>
            <a:ext cx="685527" cy="68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39" y="2619443"/>
            <a:ext cx="685527" cy="685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22" y="4372041"/>
            <a:ext cx="685527" cy="6855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71" y="4601052"/>
            <a:ext cx="685527" cy="6855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752687"/>
            <a:ext cx="685527" cy="685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03" y="5020016"/>
            <a:ext cx="685527" cy="6855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27" y="5248752"/>
            <a:ext cx="685527" cy="685527"/>
          </a:xfrm>
          <a:prstGeom prst="rect">
            <a:avLst/>
          </a:prstGeom>
        </p:spPr>
      </p:pic>
      <p:pic>
        <p:nvPicPr>
          <p:cNvPr id="2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23" y="4397981"/>
            <a:ext cx="684003" cy="11135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49" y="4916595"/>
            <a:ext cx="539478" cy="579582"/>
          </a:xfrm>
          <a:prstGeom prst="rect">
            <a:avLst/>
          </a:prstGeom>
        </p:spPr>
      </p:pic>
      <p:pic>
        <p:nvPicPr>
          <p:cNvPr id="30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25" y="5415288"/>
            <a:ext cx="684003" cy="11135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51" y="5933902"/>
            <a:ext cx="539478" cy="579582"/>
          </a:xfrm>
          <a:prstGeom prst="rect">
            <a:avLst/>
          </a:prstGeom>
        </p:spPr>
      </p:pic>
      <p:pic>
        <p:nvPicPr>
          <p:cNvPr id="3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98" y="1869929"/>
            <a:ext cx="684003" cy="11135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24" y="2388543"/>
            <a:ext cx="539478" cy="5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Usage (Replication)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74000" y="1154073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70396" y="955072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27737" y="4167093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3" y="1752600"/>
            <a:ext cx="684003" cy="1113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9" y="2271214"/>
            <a:ext cx="539478" cy="579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85" y="1122873"/>
            <a:ext cx="685527" cy="685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39" y="1675051"/>
            <a:ext cx="685527" cy="68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66" y="2437461"/>
            <a:ext cx="685527" cy="685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09" y="4315982"/>
            <a:ext cx="685527" cy="6855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37" y="4562010"/>
            <a:ext cx="685527" cy="6855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66" y="5713645"/>
            <a:ext cx="685527" cy="685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4980974"/>
            <a:ext cx="685527" cy="6855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93" y="5209710"/>
            <a:ext cx="685527" cy="685527"/>
          </a:xfrm>
          <a:prstGeom prst="rect">
            <a:avLst/>
          </a:prstGeom>
        </p:spPr>
      </p:pic>
      <p:pic>
        <p:nvPicPr>
          <p:cNvPr id="2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40" y="4552908"/>
            <a:ext cx="684003" cy="11135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66" y="5071522"/>
            <a:ext cx="539478" cy="579582"/>
          </a:xfrm>
          <a:prstGeom prst="rect">
            <a:avLst/>
          </a:prstGeom>
        </p:spPr>
      </p:pic>
      <p:pic>
        <p:nvPicPr>
          <p:cNvPr id="30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01" y="5417787"/>
            <a:ext cx="684003" cy="11135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27" y="5936401"/>
            <a:ext cx="539478" cy="579582"/>
          </a:xfrm>
          <a:prstGeom prst="rect">
            <a:avLst/>
          </a:prstGeom>
        </p:spPr>
      </p:pic>
      <p:pic>
        <p:nvPicPr>
          <p:cNvPr id="3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18" y="1632179"/>
            <a:ext cx="684003" cy="11135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4" y="2150793"/>
            <a:ext cx="539478" cy="57958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6" idx="1"/>
            <a:endCxn id="5" idx="0"/>
          </p:cNvCxnSpPr>
          <p:nvPr/>
        </p:nvCxnSpPr>
        <p:spPr>
          <a:xfrm rot="16200000" flipV="1">
            <a:off x="3752114" y="-919441"/>
            <a:ext cx="158094" cy="4305121"/>
          </a:xfrm>
          <a:prstGeom prst="curvedConnector3">
            <a:avLst>
              <a:gd name="adj1" fmla="val 3704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1"/>
          <p:cNvCxnSpPr>
            <a:stCxn id="7" idx="2"/>
            <a:endCxn id="5" idx="4"/>
          </p:cNvCxnSpPr>
          <p:nvPr/>
        </p:nvCxnSpPr>
        <p:spPr>
          <a:xfrm rot="10800000">
            <a:off x="1678601" y="3592473"/>
            <a:ext cx="1149137" cy="179382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1"/>
          <p:cNvCxnSpPr>
            <a:stCxn id="6" idx="4"/>
            <a:endCxn id="7" idx="6"/>
          </p:cNvCxnSpPr>
          <p:nvPr/>
        </p:nvCxnSpPr>
        <p:spPr>
          <a:xfrm rot="5400000">
            <a:off x="5781557" y="3944853"/>
            <a:ext cx="1992821" cy="89005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22" y="1310773"/>
            <a:ext cx="685527" cy="6855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76" y="1862951"/>
            <a:ext cx="685527" cy="6855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3" y="2625361"/>
            <a:ext cx="685527" cy="6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</a:p>
          <a:p>
            <a:r>
              <a:rPr lang="en-US" dirty="0" smtClean="0"/>
              <a:t>Operation Masters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Master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 Operation </a:t>
            </a:r>
            <a:r>
              <a:rPr lang="en-US" dirty="0" smtClean="0"/>
              <a:t>Master?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we need Operation Masters?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Forest-Wide</a:t>
            </a:r>
          </a:p>
          <a:p>
            <a:pPr lvl="1"/>
            <a:r>
              <a:rPr lang="en-US" dirty="0"/>
              <a:t>Schema Master</a:t>
            </a:r>
          </a:p>
          <a:p>
            <a:pPr lvl="1"/>
            <a:r>
              <a:rPr lang="en-US" dirty="0"/>
              <a:t>Domain Naming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Domain-Wide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Domain Controller (PDC)</a:t>
            </a:r>
          </a:p>
          <a:p>
            <a:pPr lvl="1"/>
            <a:r>
              <a:rPr lang="en-US" dirty="0"/>
              <a:t>Relative Identifier (RID)</a:t>
            </a:r>
          </a:p>
          <a:p>
            <a:pPr lvl="1"/>
            <a:r>
              <a:rPr lang="en-US" dirty="0" smtClean="0"/>
              <a:t>Infrastructure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updates to schema</a:t>
            </a:r>
          </a:p>
          <a:p>
            <a:r>
              <a:rPr lang="en-US" dirty="0"/>
              <a:t>Sends updates to all DCs</a:t>
            </a:r>
          </a:p>
          <a:p>
            <a:r>
              <a:rPr lang="en-US" dirty="0"/>
              <a:t>One per forest</a:t>
            </a:r>
          </a:p>
          <a:p>
            <a:r>
              <a:rPr lang="en-US" dirty="0"/>
              <a:t>Default is the first DC 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Naming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add/remove of domains and cross-references to external DS</a:t>
            </a:r>
          </a:p>
          <a:p>
            <a:r>
              <a:rPr lang="en-US" dirty="0"/>
              <a:t>One per forest</a:t>
            </a:r>
          </a:p>
          <a:p>
            <a:r>
              <a:rPr lang="en-US" dirty="0"/>
              <a:t>Default is the first DC 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</a:t>
            </a:r>
          </a:p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Domains and Forests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5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Install Active </a:t>
            </a:r>
            <a:r>
              <a:rPr lang="en-US" sz="3600" dirty="0" smtClean="0">
                <a:effectLst/>
              </a:rPr>
              <a:t>Directory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Dcpromo</a:t>
            </a:r>
            <a:endParaRPr lang="en-US" dirty="0" smtClean="0"/>
          </a:p>
          <a:p>
            <a:r>
              <a:rPr lang="en-US" dirty="0" smtClean="0"/>
              <a:t>DNS</a:t>
            </a:r>
          </a:p>
          <a:p>
            <a:r>
              <a:rPr lang="en-US" smtClean="0"/>
              <a:t>Management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Domain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Domain Controller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02457"/>
            <a:ext cx="8686800" cy="2803143"/>
          </a:xfrm>
        </p:spPr>
        <p:txBody>
          <a:bodyPr/>
          <a:lstStyle/>
          <a:p>
            <a:r>
              <a:rPr lang="en-US" sz="2800" dirty="0" smtClean="0"/>
              <a:t>Manages the Active Directory Objects and Database</a:t>
            </a:r>
          </a:p>
          <a:p>
            <a:r>
              <a:rPr lang="en-US" sz="2800" dirty="0" smtClean="0"/>
              <a:t>Responds </a:t>
            </a:r>
            <a:r>
              <a:rPr lang="en-US" sz="2800" dirty="0"/>
              <a:t>to security authentication </a:t>
            </a:r>
            <a:r>
              <a:rPr lang="en-US" sz="2800" dirty="0" smtClean="0"/>
              <a:t>requests</a:t>
            </a:r>
          </a:p>
          <a:p>
            <a:r>
              <a:rPr lang="en-US" sz="2800" dirty="0" smtClean="0"/>
              <a:t>Replicates information from other domain controllers</a:t>
            </a:r>
          </a:p>
          <a:p>
            <a:r>
              <a:rPr lang="en-US" sz="2800" dirty="0" smtClean="0"/>
              <a:t>Provides information for various network resources</a:t>
            </a:r>
          </a:p>
          <a:p>
            <a:r>
              <a:rPr lang="en-US" sz="2800" dirty="0" smtClean="0"/>
              <a:t>Can be Writable or Read Only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02" y="2446540"/>
            <a:ext cx="160020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27043"/>
            <a:ext cx="1543025" cy="154302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49520"/>
              </p:ext>
            </p:extLst>
          </p:nvPr>
        </p:nvGraphicFramePr>
        <p:xfrm>
          <a:off x="5483536" y="1076635"/>
          <a:ext cx="2285999" cy="1112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38199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P@sswOrd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44"/>
          <p:cNvSpPr/>
          <p:nvPr/>
        </p:nvSpPr>
        <p:spPr>
          <a:xfrm rot="14845245">
            <a:off x="2789258" y="2141569"/>
            <a:ext cx="346309" cy="124328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44"/>
          <p:cNvSpPr/>
          <p:nvPr/>
        </p:nvSpPr>
        <p:spPr>
          <a:xfrm rot="7413750">
            <a:off x="5709361" y="2229831"/>
            <a:ext cx="346309" cy="1223924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98" y="1124666"/>
            <a:ext cx="1206683" cy="186514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346377" y="2037312"/>
            <a:ext cx="990600" cy="990600"/>
            <a:chOff x="1126927" y="4333700"/>
            <a:chExt cx="990600" cy="990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7" y="4333700"/>
              <a:ext cx="990600" cy="9906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65123" y="4530100"/>
              <a:ext cx="7272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AD DB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Left Arrow 5"/>
          <p:cNvSpPr/>
          <p:nvPr/>
        </p:nvSpPr>
        <p:spPr>
          <a:xfrm>
            <a:off x="7772400" y="1369854"/>
            <a:ext cx="1295400" cy="74191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OBJECT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228600" y="496508"/>
            <a:ext cx="8686800" cy="3886200"/>
          </a:xfrm>
          <a:prstGeom prst="triangl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Domain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3508"/>
            <a:ext cx="1002071" cy="1002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34" y="1416073"/>
            <a:ext cx="1199102" cy="1199102"/>
          </a:xfrm>
          <a:prstGeom prst="rect">
            <a:avLst/>
          </a:prstGeom>
        </p:spPr>
      </p:pic>
      <p:sp>
        <p:nvSpPr>
          <p:cNvPr id="8" name="Down Arrow 44"/>
          <p:cNvSpPr/>
          <p:nvPr/>
        </p:nvSpPr>
        <p:spPr>
          <a:xfrm rot="18662607">
            <a:off x="1366058" y="1938197"/>
            <a:ext cx="321836" cy="1453636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44"/>
          <p:cNvSpPr/>
          <p:nvPr/>
        </p:nvSpPr>
        <p:spPr>
          <a:xfrm rot="5400000">
            <a:off x="6099751" y="1236430"/>
            <a:ext cx="321834" cy="1644945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997264" y="1396238"/>
            <a:ext cx="1050969" cy="1340318"/>
            <a:chOff x="4172719" y="721087"/>
            <a:chExt cx="1223960" cy="1442239"/>
          </a:xfrm>
        </p:grpSpPr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19" y="721087"/>
              <a:ext cx="933078" cy="144223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4645696" y="1397336"/>
              <a:ext cx="750983" cy="765990"/>
              <a:chOff x="1126927" y="4333700"/>
              <a:chExt cx="990600" cy="99060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927" y="43337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258597" y="4539079"/>
                <a:ext cx="727258" cy="75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AD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DB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619438" y="2904343"/>
            <a:ext cx="1050969" cy="1340318"/>
            <a:chOff x="4172719" y="721087"/>
            <a:chExt cx="1223960" cy="1442239"/>
          </a:xfrm>
        </p:grpSpPr>
        <p:pic>
          <p:nvPicPr>
            <p:cNvPr id="17" name="Content Placeholder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19" y="721087"/>
              <a:ext cx="933078" cy="144223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4645696" y="1397336"/>
              <a:ext cx="750983" cy="765990"/>
              <a:chOff x="1126927" y="4333700"/>
              <a:chExt cx="990600" cy="9906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927" y="43337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258597" y="4496132"/>
                <a:ext cx="727258" cy="75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AD</a:t>
                </a:r>
                <a:br>
                  <a:rPr lang="en-US" sz="1600" b="1" dirty="0" smtClean="0">
                    <a:solidFill>
                      <a:schemeClr val="bg1"/>
                    </a:solidFill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</a:rPr>
                  <a:t>DB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376267" y="2904343"/>
            <a:ext cx="1050969" cy="1340318"/>
            <a:chOff x="4172719" y="721087"/>
            <a:chExt cx="1223960" cy="1442239"/>
          </a:xfrm>
        </p:grpSpPr>
        <p:pic>
          <p:nvPicPr>
            <p:cNvPr id="22" name="Content Placeholder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19" y="721087"/>
              <a:ext cx="933078" cy="144223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4645696" y="1397336"/>
              <a:ext cx="750983" cy="765990"/>
              <a:chOff x="1126927" y="4333700"/>
              <a:chExt cx="990600" cy="9906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927" y="43337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264219" y="4507357"/>
                <a:ext cx="727258" cy="75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AD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DB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7" name="Left-Right Arrow 26"/>
          <p:cNvSpPr/>
          <p:nvPr/>
        </p:nvSpPr>
        <p:spPr>
          <a:xfrm rot="19413397">
            <a:off x="3273415" y="2823220"/>
            <a:ext cx="677587" cy="24049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3240393">
            <a:off x="4902263" y="2866838"/>
            <a:ext cx="677588" cy="24049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0800000">
            <a:off x="3815377" y="3721613"/>
            <a:ext cx="1133603" cy="2493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167904" y="4506727"/>
            <a:ext cx="8686800" cy="2255571"/>
          </a:xfrm>
        </p:spPr>
        <p:txBody>
          <a:bodyPr/>
          <a:lstStyle/>
          <a:p>
            <a:r>
              <a:rPr lang="en-US" sz="2800" dirty="0" smtClean="0"/>
              <a:t>Boundary </a:t>
            </a:r>
            <a:r>
              <a:rPr lang="en-US" sz="2800" dirty="0"/>
              <a:t>of Replication</a:t>
            </a:r>
          </a:p>
          <a:p>
            <a:r>
              <a:rPr lang="en-US" sz="2800" dirty="0"/>
              <a:t>Boundary of Administration</a:t>
            </a:r>
          </a:p>
          <a:p>
            <a:r>
              <a:rPr lang="en-US" sz="2800" dirty="0"/>
              <a:t>Boundary of DNS Namespace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1678" y="3059437"/>
            <a:ext cx="143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Replication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183" y="846450"/>
            <a:ext cx="235513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MyCorporation.local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Forest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442046"/>
            <a:ext cx="8686800" cy="3111154"/>
          </a:xfrm>
        </p:spPr>
        <p:txBody>
          <a:bodyPr/>
          <a:lstStyle/>
          <a:p>
            <a:r>
              <a:rPr lang="en-US" sz="2800" dirty="0"/>
              <a:t>All Domains in a </a:t>
            </a:r>
            <a:r>
              <a:rPr lang="en-US" sz="2800" dirty="0" smtClean="0"/>
              <a:t>Forest </a:t>
            </a:r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Schema</a:t>
            </a:r>
          </a:p>
          <a:p>
            <a:pPr lvl="1"/>
            <a:r>
              <a:rPr lang="en-US" sz="2800" dirty="0"/>
              <a:t>Configuration</a:t>
            </a:r>
          </a:p>
          <a:p>
            <a:pPr lvl="1"/>
            <a:r>
              <a:rPr lang="en-US" sz="2800" dirty="0"/>
              <a:t>Global </a:t>
            </a:r>
            <a:r>
              <a:rPr lang="en-US" sz="2800" dirty="0" smtClean="0"/>
              <a:t>Catalog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forest is also </a:t>
            </a:r>
            <a:r>
              <a:rPr lang="en-US" sz="2800" dirty="0" smtClean="0"/>
              <a:t>considered as a </a:t>
            </a:r>
            <a:r>
              <a:rPr lang="en-US" sz="2800" dirty="0"/>
              <a:t>security boundary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48100" y="799942"/>
            <a:ext cx="3048000" cy="1646779"/>
            <a:chOff x="228600" y="302125"/>
            <a:chExt cx="8686800" cy="3886200"/>
          </a:xfrm>
        </p:grpSpPr>
        <p:sp>
          <p:nvSpPr>
            <p:cNvPr id="5" name="Isosceles Triangle 4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1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16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2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25" name="Left-Right Arrow 24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-Right Arrow 25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-Right Arrow 26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4704" y="914400"/>
            <a:ext cx="3048000" cy="1646779"/>
            <a:chOff x="228600" y="302125"/>
            <a:chExt cx="8686800" cy="3886200"/>
          </a:xfrm>
        </p:grpSpPr>
        <p:sp>
          <p:nvSpPr>
            <p:cNvPr id="45" name="Isosceles Triangle 44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56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54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52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49" name="Left-Right Arrow 48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61461" y="2794814"/>
            <a:ext cx="3048000" cy="1646779"/>
            <a:chOff x="228600" y="302125"/>
            <a:chExt cx="8686800" cy="3886200"/>
          </a:xfrm>
        </p:grpSpPr>
        <p:sp>
          <p:nvSpPr>
            <p:cNvPr id="59" name="Isosceles Triangle 58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70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68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66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63" name="Left-Right Arrow 62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-Right Arrow 63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eft-Right Arrow 64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>
            <a:stCxn id="5" idx="0"/>
            <a:endCxn id="45" idx="0"/>
          </p:cNvCxnSpPr>
          <p:nvPr/>
        </p:nvCxnSpPr>
        <p:spPr>
          <a:xfrm flipH="1">
            <a:off x="1928704" y="799942"/>
            <a:ext cx="3443396" cy="1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4"/>
            <a:endCxn id="59" idx="0"/>
          </p:cNvCxnSpPr>
          <p:nvPr/>
        </p:nvCxnSpPr>
        <p:spPr>
          <a:xfrm>
            <a:off x="6896100" y="2446721"/>
            <a:ext cx="289361" cy="34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91946" y="2542729"/>
            <a:ext cx="152157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BeraXo.local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95521" y="4558332"/>
            <a:ext cx="206498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USA.BeraXo.local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1602" y="2651285"/>
            <a:ext cx="273055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BeraXoConsultancy.org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Location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Contact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3620816" y="914400"/>
            <a:ext cx="4989784" cy="5480224"/>
            <a:chOff x="3643238" y="671542"/>
            <a:chExt cx="4989784" cy="5480224"/>
          </a:xfrm>
        </p:grpSpPr>
        <p:grpSp>
          <p:nvGrpSpPr>
            <p:cNvPr id="64" name="Group 63"/>
            <p:cNvGrpSpPr/>
            <p:nvPr/>
          </p:nvGrpSpPr>
          <p:grpSpPr>
            <a:xfrm>
              <a:off x="3643238" y="671542"/>
              <a:ext cx="4792027" cy="4528505"/>
              <a:chOff x="3657600" y="184546"/>
              <a:chExt cx="4792027" cy="452850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657600" y="1450781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Username</a:t>
                </a:r>
                <a:endParaRPr lang="en-US" sz="16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2504676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Password</a:t>
                </a:r>
                <a:endParaRPr lang="en-US" sz="16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7600" y="3036520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Address</a:t>
                </a:r>
                <a:endParaRPr lang="en-US" sz="16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57600" y="3568364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Email</a:t>
                </a:r>
                <a:endParaRPr lang="en-US" sz="16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79703" y="945954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User</a:t>
                </a:r>
                <a:endParaRPr lang="en-US" sz="16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05643" y="4267200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Contact</a:t>
                </a:r>
                <a:endParaRPr lang="en-US" sz="1600" b="1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28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1335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3"/>
                <a:endCxn id="12" idx="0"/>
              </p:cNvCxnSpPr>
              <p:nvPr/>
            </p:nvCxnSpPr>
            <p:spPr>
              <a:xfrm>
                <a:off x="4781550" y="3791290"/>
                <a:ext cx="1386068" cy="475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>
                <a:off x="4781550" y="3278382"/>
                <a:ext cx="1386068" cy="988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3657600" y="1972832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Name</a:t>
                </a:r>
                <a:endParaRPr lang="en-US" sz="1600" b="1" dirty="0"/>
              </a:p>
            </p:txBody>
          </p:sp>
          <p:cxnSp>
            <p:nvCxnSpPr>
              <p:cNvPr id="48" name="Straight Arrow Connector 47"/>
              <p:cNvCxnSpPr>
                <a:stCxn id="40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803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9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1867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2399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3"/>
                <a:endCxn id="12" idx="0"/>
              </p:cNvCxnSpPr>
              <p:nvPr/>
            </p:nvCxnSpPr>
            <p:spPr>
              <a:xfrm>
                <a:off x="4781550" y="2195758"/>
                <a:ext cx="1386068" cy="2071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4036" y="184546"/>
                <a:ext cx="755591" cy="7698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5" name="Down Arrow 44"/>
            <p:cNvSpPr/>
            <p:nvPr/>
          </p:nvSpPr>
          <p:spPr>
            <a:xfrm rot="14213241">
              <a:off x="7121325" y="899473"/>
              <a:ext cx="321836" cy="8245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44"/>
            <p:cNvSpPr/>
            <p:nvPr/>
          </p:nvSpPr>
          <p:spPr>
            <a:xfrm rot="18609973">
              <a:off x="7118547" y="1566419"/>
              <a:ext cx="321836" cy="896108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651" y="1974165"/>
              <a:ext cx="755591" cy="7698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72" name="Group 71"/>
            <p:cNvGrpSpPr/>
            <p:nvPr/>
          </p:nvGrpSpPr>
          <p:grpSpPr>
            <a:xfrm>
              <a:off x="7748073" y="3929131"/>
              <a:ext cx="884949" cy="862925"/>
              <a:chOff x="6970060" y="5588879"/>
              <a:chExt cx="884949" cy="862925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0060" y="5588879"/>
                <a:ext cx="755591" cy="7698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1216" y="5868011"/>
                <a:ext cx="583793" cy="583793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7725651" y="5288841"/>
              <a:ext cx="884949" cy="862925"/>
              <a:chOff x="6970060" y="5588879"/>
              <a:chExt cx="884949" cy="862925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0060" y="5588879"/>
                <a:ext cx="755591" cy="7698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1216" y="5868011"/>
                <a:ext cx="583793" cy="583793"/>
              </a:xfrm>
              <a:prstGeom prst="rect">
                <a:avLst/>
              </a:prstGeom>
            </p:spPr>
          </p:pic>
        </p:grpSp>
        <p:sp>
          <p:nvSpPr>
            <p:cNvPr id="76" name="Down Arrow 44"/>
            <p:cNvSpPr/>
            <p:nvPr/>
          </p:nvSpPr>
          <p:spPr>
            <a:xfrm rot="14213241">
              <a:off x="7086941" y="4260140"/>
              <a:ext cx="321836" cy="8245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 Arrow 44"/>
            <p:cNvSpPr/>
            <p:nvPr/>
          </p:nvSpPr>
          <p:spPr>
            <a:xfrm rot="18609973">
              <a:off x="7086940" y="4941036"/>
              <a:ext cx="321836" cy="896108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Naming Contexts and Partitions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sz="2400" dirty="0"/>
              <a:t>Schema</a:t>
            </a:r>
          </a:p>
          <a:p>
            <a:pPr lvl="1"/>
            <a:r>
              <a:rPr lang="en-US" sz="2400" dirty="0"/>
              <a:t>Definitions of object classes and attributes</a:t>
            </a:r>
          </a:p>
          <a:p>
            <a:pPr lvl="1"/>
            <a:r>
              <a:rPr lang="en-US" sz="2400" dirty="0"/>
              <a:t>Replicated to all DCs in the forest</a:t>
            </a:r>
          </a:p>
          <a:p>
            <a:r>
              <a:rPr lang="en-US" sz="2400" dirty="0"/>
              <a:t>Configuration</a:t>
            </a:r>
          </a:p>
          <a:p>
            <a:pPr lvl="1"/>
            <a:r>
              <a:rPr lang="en-US" sz="2400" dirty="0"/>
              <a:t>AD Structure (domains, </a:t>
            </a:r>
            <a:r>
              <a:rPr lang="en-US" sz="2400" dirty="0" smtClean="0"/>
              <a:t>sites, etc.)</a:t>
            </a:r>
            <a:endParaRPr lang="en-US" sz="2400" dirty="0"/>
          </a:p>
          <a:p>
            <a:pPr lvl="1"/>
            <a:r>
              <a:rPr lang="en-US" sz="2400" dirty="0"/>
              <a:t>Replicated to all DCs in the forest</a:t>
            </a:r>
          </a:p>
          <a:p>
            <a:r>
              <a:rPr lang="en-US" sz="2400" dirty="0"/>
              <a:t>Domain</a:t>
            </a:r>
          </a:p>
          <a:p>
            <a:pPr lvl="1"/>
            <a:r>
              <a:rPr lang="en-US" sz="2400" dirty="0"/>
              <a:t>Domain specific objects (users, groups, computers, and OUs)</a:t>
            </a:r>
          </a:p>
          <a:p>
            <a:pPr lvl="1"/>
            <a:r>
              <a:rPr lang="en-US" sz="2400" dirty="0"/>
              <a:t>Replicated to all DCs in a </a:t>
            </a:r>
            <a:r>
              <a:rPr lang="en-US" sz="2400" dirty="0" smtClean="0"/>
              <a:t>domain</a:t>
            </a:r>
          </a:p>
          <a:p>
            <a:r>
              <a:rPr lang="en-US" sz="2600" dirty="0" smtClean="0"/>
              <a:t>Application Partitions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/>
            <a:r>
              <a:rPr lang="en-US" dirty="0"/>
              <a:t>Partial Replica of all Objects </a:t>
            </a:r>
            <a:br>
              <a:rPr lang="en-US" dirty="0"/>
            </a:br>
            <a:r>
              <a:rPr lang="en-US" dirty="0"/>
              <a:t>in the Forest</a:t>
            </a:r>
          </a:p>
          <a:p>
            <a:pPr marL="542925" indent="-542925"/>
            <a:r>
              <a:rPr lang="en-US" dirty="0"/>
              <a:t>Configurable subset of </a:t>
            </a:r>
            <a:r>
              <a:rPr lang="en-US" dirty="0" smtClean="0"/>
              <a:t>Attributes</a:t>
            </a:r>
          </a:p>
          <a:p>
            <a:pPr marL="542925" indent="-542925"/>
            <a:r>
              <a:rPr lang="en-US" dirty="0" smtClean="0"/>
              <a:t>Fast </a:t>
            </a:r>
            <a:r>
              <a:rPr lang="en-US" dirty="0"/>
              <a:t>Forest-wide </a:t>
            </a:r>
            <a:r>
              <a:rPr lang="en-US" dirty="0" smtClean="0"/>
              <a:t>searches</a:t>
            </a:r>
          </a:p>
          <a:p>
            <a:pPr marL="542925" indent="-542925"/>
            <a:r>
              <a:rPr lang="en-US" dirty="0"/>
              <a:t>Required at Logon for Universal </a:t>
            </a:r>
            <a:br>
              <a:rPr lang="en-US" dirty="0"/>
            </a:br>
            <a:r>
              <a:rPr lang="en-US" dirty="0"/>
              <a:t>Group Membership</a:t>
            </a:r>
          </a:p>
          <a:p>
            <a:pPr marL="1014413" lvl="1"/>
            <a:r>
              <a:rPr lang="en-US" dirty="0"/>
              <a:t>Win2k3 – Universal Group Caching</a:t>
            </a:r>
          </a:p>
          <a:p>
            <a:pPr marL="542925" indent="-542925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3739</TotalTime>
  <Words>616</Words>
  <Application>Microsoft Office PowerPoint</Application>
  <PresentationFormat>On-screen Show (4:3)</PresentationFormat>
  <Paragraphs>247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Administration</vt:lpstr>
      <vt:lpstr>Table of Contents</vt:lpstr>
      <vt:lpstr>PowerPoint Presentation</vt:lpstr>
      <vt:lpstr>What is a Domain Controller?</vt:lpstr>
      <vt:lpstr>What is a Domain?</vt:lpstr>
      <vt:lpstr>What is a Forest?</vt:lpstr>
      <vt:lpstr>Schema</vt:lpstr>
      <vt:lpstr>Naming Contexts and Partitions</vt:lpstr>
      <vt:lpstr>Global Catalog</vt:lpstr>
      <vt:lpstr>Trusts</vt:lpstr>
      <vt:lpstr>Active Directory and DNS</vt:lpstr>
      <vt:lpstr>Active Directory Integrated DNS Zone</vt:lpstr>
      <vt:lpstr>Protocols and Technologies</vt:lpstr>
      <vt:lpstr>PowerPoint Presentation</vt:lpstr>
      <vt:lpstr>Domain Users</vt:lpstr>
      <vt:lpstr>Domain Groups</vt:lpstr>
      <vt:lpstr>Domain Computers</vt:lpstr>
      <vt:lpstr>Organizational Units</vt:lpstr>
      <vt:lpstr>Domain Security Principles</vt:lpstr>
      <vt:lpstr>PowerPoint Presentation</vt:lpstr>
      <vt:lpstr>Active Directory Sites</vt:lpstr>
      <vt:lpstr>Site Usage (Location Services)</vt:lpstr>
      <vt:lpstr>Site Usage (Replication)</vt:lpstr>
      <vt:lpstr>Multi-Master Replication</vt:lpstr>
      <vt:lpstr>PowerPoint Presentation</vt:lpstr>
      <vt:lpstr>Operation Master</vt:lpstr>
      <vt:lpstr>Operation Masters</vt:lpstr>
      <vt:lpstr>Schema Master</vt:lpstr>
      <vt:lpstr>Domain Naming Master</vt:lpstr>
      <vt:lpstr>Install Active Directory</vt:lpstr>
      <vt:lpstr>Active Directory Domain Services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589</cp:revision>
  <dcterms:created xsi:type="dcterms:W3CDTF">2007-12-08T16:03:35Z</dcterms:created>
  <dcterms:modified xsi:type="dcterms:W3CDTF">2014-01-14T16:04:31Z</dcterms:modified>
  <cp:category>Operating Systems; Windows; Server;</cp:category>
</cp:coreProperties>
</file>