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45" r:id="rId2"/>
    <p:sldId id="321" r:id="rId3"/>
    <p:sldId id="346" r:id="rId4"/>
    <p:sldId id="354" r:id="rId5"/>
    <p:sldId id="348" r:id="rId6"/>
    <p:sldId id="357" r:id="rId7"/>
    <p:sldId id="349" r:id="rId8"/>
    <p:sldId id="347" r:id="rId9"/>
    <p:sldId id="355" r:id="rId10"/>
    <p:sldId id="351" r:id="rId11"/>
    <p:sldId id="356" r:id="rId12"/>
    <p:sldId id="352" r:id="rId13"/>
    <p:sldId id="350" r:id="rId14"/>
    <p:sldId id="353" r:id="rId15"/>
    <p:sldId id="358" r:id="rId16"/>
    <p:sldId id="359" r:id="rId17"/>
    <p:sldId id="334" r:id="rId18"/>
    <p:sldId id="333" r:id="rId1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D000"/>
    <a:srgbClr val="F5FFC2"/>
    <a:srgbClr val="9BCC00"/>
    <a:srgbClr val="F4FCD8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84" autoAdjust="0"/>
  </p:normalViewPr>
  <p:slideViewPr>
    <p:cSldViewPr>
      <p:cViewPr varScale="1">
        <p:scale>
          <a:sx n="111" d="100"/>
          <a:sy n="111" d="100"/>
        </p:scale>
        <p:origin x="11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gif"/><Relationship Id="rId7" Type="http://schemas.openxmlformats.org/officeDocument/2006/relationships/image" Target="../media/image1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5813"/>
            <a:ext cx="8229600" cy="1524000"/>
          </a:xfrm>
        </p:spPr>
        <p:txBody>
          <a:bodyPr/>
          <a:lstStyle/>
          <a:p>
            <a:r>
              <a:rPr lang="en-US" sz="4400" dirty="0" smtClean="0"/>
              <a:t>Windows</a:t>
            </a:r>
            <a:r>
              <a:rPr lang="bg-BG" sz="4400" dirty="0" smtClean="0"/>
              <a:t> </a:t>
            </a:r>
            <a:r>
              <a:rPr lang="en-US" sz="4400" dirty="0" smtClean="0"/>
              <a:t>System Administration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245" y="3525027"/>
            <a:ext cx="8229600" cy="569120"/>
          </a:xfrm>
        </p:spPr>
        <p:txBody>
          <a:bodyPr/>
          <a:lstStyle/>
          <a:p>
            <a:r>
              <a:rPr lang="en-US" dirty="0" smtClean="0"/>
              <a:t>Group Policy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867400" y="4361117"/>
            <a:ext cx="2628212" cy="2209801"/>
            <a:chOff x="3256181" y="1389935"/>
            <a:chExt cx="3085412" cy="2644082"/>
          </a:xfrm>
        </p:grpSpPr>
        <p:sp>
          <p:nvSpPr>
            <p:cNvPr id="29" name="Rounded Rectangle 28"/>
            <p:cNvSpPr/>
            <p:nvPr/>
          </p:nvSpPr>
          <p:spPr>
            <a:xfrm>
              <a:off x="3256181" y="1389935"/>
              <a:ext cx="3085412" cy="264408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R="0" lvl="0" defTabSz="457200" eaLnBrk="0" latinLnBrk="0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  <a:defRPr/>
              </a:pPr>
              <a:endPara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401661" y="1499385"/>
              <a:ext cx="2792818" cy="2472468"/>
              <a:chOff x="3311745" y="1769827"/>
              <a:chExt cx="2792818" cy="2472468"/>
            </a:xfr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grpSpPr>
          <p:grpSp>
            <p:nvGrpSpPr>
              <p:cNvPr id="31" name="Group 30"/>
              <p:cNvGrpSpPr/>
              <p:nvPr/>
            </p:nvGrpSpPr>
            <p:grpSpPr>
              <a:xfrm>
                <a:off x="3311745" y="1769827"/>
                <a:ext cx="2792818" cy="2472468"/>
                <a:chOff x="3240003" y="1790530"/>
                <a:chExt cx="2792818" cy="247246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377878" y="1790530"/>
                  <a:ext cx="1068965" cy="1316214"/>
                  <a:chOff x="-2052511" y="889861"/>
                  <a:chExt cx="1139200" cy="1376658"/>
                </a:xfrm>
              </p:grpSpPr>
              <p:pic>
                <p:nvPicPr>
                  <p:cNvPr id="41" name="Picture 4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052511" y="889861"/>
                    <a:ext cx="814760" cy="107304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900111" y="1042260"/>
                    <a:ext cx="814760" cy="107304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43" name="Picture 4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747712" y="1193472"/>
                    <a:ext cx="814760" cy="107304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-1772068" y="1419023"/>
                    <a:ext cx="858757" cy="6547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Policy</a:t>
                    </a:r>
                  </a:p>
                  <a:p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Object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542092" y="3239894"/>
                  <a:ext cx="1490729" cy="956775"/>
                  <a:chOff x="2086311" y="2870500"/>
                  <a:chExt cx="2057400" cy="1191231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85929" y="2870500"/>
                    <a:ext cx="613856" cy="625465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086311" y="3410297"/>
                    <a:ext cx="2057400" cy="651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rPr>
                      <a:t>User Configuration</a:t>
                    </a:r>
                    <a:endParaRPr lang="en-US" sz="14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3240003" y="3156151"/>
                  <a:ext cx="1414773" cy="1106847"/>
                  <a:chOff x="-3328565" y="-1531963"/>
                  <a:chExt cx="2057400" cy="1598897"/>
                </a:xfrm>
              </p:grpSpPr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706677" y="-1531963"/>
                    <a:ext cx="886328" cy="903088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-3328565" y="-688884"/>
                    <a:ext cx="2057400" cy="755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rPr>
                      <a:t>Computer Configuration</a:t>
                    </a:r>
                    <a:endParaRPr lang="en-US" sz="14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36" name="Content Placeholder 1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1051" y="1844973"/>
                  <a:ext cx="1229443" cy="122944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4783511" y="2330094"/>
                <a:ext cx="1042701" cy="36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Template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GPO Precedence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9888" y="1184275"/>
            <a:ext cx="5945187" cy="4570413"/>
            <a:chOff x="1009" y="746"/>
            <a:chExt cx="3745" cy="2879"/>
          </a:xfrm>
        </p:grpSpPr>
        <p:sp>
          <p:nvSpPr>
            <p:cNvPr id="10" name="Oval 4"/>
            <p:cNvSpPr>
              <a:spLocks noChangeAspect="1" noChangeArrowheads="1"/>
            </p:cNvSpPr>
            <p:nvPr/>
          </p:nvSpPr>
          <p:spPr bwMode="auto">
            <a:xfrm>
              <a:off x="1009" y="746"/>
              <a:ext cx="3745" cy="2879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" name="Text Box 9"/>
            <p:cNvSpPr txBox="1">
              <a:spLocks noChangeAspect="1" noChangeArrowheads="1"/>
            </p:cNvSpPr>
            <p:nvPr/>
          </p:nvSpPr>
          <p:spPr bwMode="auto">
            <a:xfrm>
              <a:off x="2017" y="765"/>
              <a:ext cx="1794" cy="250"/>
            </a:xfrm>
            <a:prstGeom prst="rect">
              <a:avLst/>
            </a:prstGeom>
            <a:ln/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</a:rPr>
                <a:t>Local Security Policy</a:t>
              </a:r>
            </a:p>
          </p:txBody>
        </p:sp>
      </p:grpSp>
      <p:sp>
        <p:nvSpPr>
          <p:cNvPr id="13" name="Oval 5"/>
          <p:cNvSpPr>
            <a:spLocks noChangeAspect="1" noChangeArrowheads="1"/>
          </p:cNvSpPr>
          <p:nvPr/>
        </p:nvSpPr>
        <p:spPr bwMode="auto">
          <a:xfrm>
            <a:off x="1905793" y="1669931"/>
            <a:ext cx="5413375" cy="386715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2209800" y="2263656"/>
            <a:ext cx="4640262" cy="3092450"/>
            <a:chOff x="1451" y="928"/>
            <a:chExt cx="2923" cy="1948"/>
          </a:xfrm>
        </p:grpSpPr>
        <p:sp>
          <p:nvSpPr>
            <p:cNvPr id="16" name="Oval 6"/>
            <p:cNvSpPr>
              <a:spLocks noChangeAspect="1" noChangeArrowheads="1"/>
            </p:cNvSpPr>
            <p:nvPr/>
          </p:nvSpPr>
          <p:spPr bwMode="auto">
            <a:xfrm>
              <a:off x="1451" y="928"/>
              <a:ext cx="2923" cy="194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" name="Text Box 11"/>
            <p:cNvSpPr txBox="1">
              <a:spLocks noChangeAspect="1" noChangeArrowheads="1"/>
            </p:cNvSpPr>
            <p:nvPr/>
          </p:nvSpPr>
          <p:spPr bwMode="auto">
            <a:xfrm>
              <a:off x="2275" y="992"/>
              <a:ext cx="1413" cy="25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</a:rPr>
                <a:t>Domain Policy</a:t>
              </a: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2679699" y="2819281"/>
            <a:ext cx="3865562" cy="2320925"/>
            <a:chOff x="1715" y="1023"/>
            <a:chExt cx="2435" cy="1462"/>
          </a:xfrm>
        </p:grpSpPr>
        <p:sp>
          <p:nvSpPr>
            <p:cNvPr id="19" name="Oval 7"/>
            <p:cNvSpPr>
              <a:spLocks noChangeAspect="1" noChangeArrowheads="1"/>
            </p:cNvSpPr>
            <p:nvPr/>
          </p:nvSpPr>
          <p:spPr bwMode="auto">
            <a:xfrm>
              <a:off x="1715" y="1023"/>
              <a:ext cx="2435" cy="146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" name="Text Box 12"/>
            <p:cNvSpPr txBox="1">
              <a:spLocks noChangeAspect="1" noChangeArrowheads="1"/>
            </p:cNvSpPr>
            <p:nvPr/>
          </p:nvSpPr>
          <p:spPr bwMode="auto">
            <a:xfrm>
              <a:off x="2243" y="1050"/>
              <a:ext cx="1413" cy="25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</a:rPr>
                <a:t>Parent OU Policy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079354" y="3261619"/>
            <a:ext cx="3092450" cy="1547812"/>
            <a:chOff x="1950" y="1119"/>
            <a:chExt cx="1948" cy="975"/>
          </a:xfrm>
        </p:grpSpPr>
        <p:sp>
          <p:nvSpPr>
            <p:cNvPr id="22" name="Oval 8"/>
            <p:cNvSpPr>
              <a:spLocks noChangeAspect="1" noChangeArrowheads="1"/>
            </p:cNvSpPr>
            <p:nvPr/>
          </p:nvSpPr>
          <p:spPr bwMode="auto">
            <a:xfrm>
              <a:off x="1950" y="1119"/>
              <a:ext cx="1948" cy="9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Text Box 13"/>
            <p:cNvSpPr txBox="1">
              <a:spLocks noChangeAspect="1" noChangeArrowheads="1"/>
            </p:cNvSpPr>
            <p:nvPr/>
          </p:nvSpPr>
          <p:spPr bwMode="auto">
            <a:xfrm>
              <a:off x="2259" y="1199"/>
              <a:ext cx="1329" cy="250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</a:rPr>
                <a:t>Child OU Policy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047696"/>
            <a:ext cx="570793" cy="581587"/>
          </a:xfrm>
          <a:prstGeom prst="rect">
            <a:avLst/>
          </a:prstGeom>
        </p:spPr>
      </p:pic>
      <p:sp>
        <p:nvSpPr>
          <p:cNvPr id="24" name="Text Box 11"/>
          <p:cNvSpPr txBox="1">
            <a:spLocks noChangeAspect="1" noChangeArrowheads="1"/>
          </p:cNvSpPr>
          <p:nvPr/>
        </p:nvSpPr>
        <p:spPr bwMode="auto">
          <a:xfrm>
            <a:off x="3352800" y="1737962"/>
            <a:ext cx="2590800" cy="3968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</a:rPr>
              <a:t>Site </a:t>
            </a:r>
            <a:r>
              <a:rPr lang="en-US" sz="2000" b="1" dirty="0">
                <a:solidFill>
                  <a:schemeClr val="bg1"/>
                </a:solidFill>
              </a:rPr>
              <a:t>Policy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98" y="4055369"/>
            <a:ext cx="444781" cy="50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3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GPO Precedence 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GPO application order and scope can </a:t>
            </a:r>
            <a:r>
              <a:rPr lang="en-US" dirty="0" smtClean="0"/>
              <a:t>be </a:t>
            </a:r>
            <a:r>
              <a:rPr lang="en-US" dirty="0"/>
              <a:t>affected by the following:</a:t>
            </a:r>
          </a:p>
          <a:p>
            <a:pPr lvl="1"/>
            <a:r>
              <a:rPr lang="en-US" dirty="0"/>
              <a:t>Filtering by using security groups</a:t>
            </a:r>
          </a:p>
          <a:p>
            <a:pPr lvl="1"/>
            <a:r>
              <a:rPr lang="en-US" dirty="0" smtClean="0"/>
              <a:t>Blocking </a:t>
            </a:r>
            <a:r>
              <a:rPr lang="en-US" dirty="0"/>
              <a:t>Group Policy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Enforcing a GPO link</a:t>
            </a:r>
          </a:p>
          <a:p>
            <a:pPr lvl="1"/>
            <a:r>
              <a:rPr lang="en-US" dirty="0"/>
              <a:t>Disabling a GPO </a:t>
            </a:r>
            <a:r>
              <a:rPr lang="en-US" dirty="0" smtClean="0"/>
              <a:t>link</a:t>
            </a:r>
          </a:p>
          <a:p>
            <a:pPr lvl="1"/>
            <a:r>
              <a:rPr lang="en-US" dirty="0"/>
              <a:t>Windows Management Instrumentation filters (WMI filters)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Group Policy Applied?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and Shutdown</a:t>
            </a:r>
          </a:p>
          <a:p>
            <a:r>
              <a:rPr lang="en-US" dirty="0" smtClean="0"/>
              <a:t>Logon and Logoff</a:t>
            </a:r>
          </a:p>
          <a:p>
            <a:r>
              <a:rPr lang="en-US" dirty="0" smtClean="0"/>
              <a:t>Defined intervals</a:t>
            </a:r>
          </a:p>
          <a:p>
            <a:r>
              <a:rPr lang="en-US" dirty="0" smtClean="0"/>
              <a:t>Forced with </a:t>
            </a:r>
            <a:r>
              <a:rPr lang="en-US" dirty="0" err="1" smtClean="0"/>
              <a:t>GPUpdate</a:t>
            </a:r>
            <a:r>
              <a:rPr lang="en-US" dirty="0"/>
              <a:t>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Policy Management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MMC </a:t>
            </a:r>
            <a:r>
              <a:rPr lang="en-US" dirty="0" smtClean="0"/>
              <a:t>snap-in</a:t>
            </a:r>
          </a:p>
          <a:p>
            <a:r>
              <a:rPr lang="en-US" dirty="0" smtClean="0"/>
              <a:t>Easy management</a:t>
            </a:r>
            <a:endParaRPr lang="en-US" dirty="0"/>
          </a:p>
          <a:p>
            <a:r>
              <a:rPr lang="en-US" dirty="0"/>
              <a:t>Reporting and modeling</a:t>
            </a:r>
          </a:p>
          <a:p>
            <a:r>
              <a:rPr lang="en-US" dirty="0"/>
              <a:t>Includes Group Policy Object Editor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Policy Results </a:t>
            </a:r>
            <a:r>
              <a:rPr lang="en-US" sz="3600" dirty="0" smtClean="0"/>
              <a:t>and 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dirty="0"/>
              <a:t>Group Policy Results</a:t>
            </a:r>
          </a:p>
          <a:p>
            <a:pPr lvl="1" eaLnBrk="1" hangingPunct="1">
              <a:lnSpc>
                <a:spcPct val="155000"/>
              </a:lnSpc>
            </a:pPr>
            <a:r>
              <a:rPr lang="en-US" dirty="0"/>
              <a:t>Reports actual policy </a:t>
            </a:r>
            <a:r>
              <a:rPr lang="en-US" dirty="0" smtClean="0"/>
              <a:t>settings</a:t>
            </a:r>
          </a:p>
          <a:p>
            <a:pPr eaLnBrk="1" hangingPunct="1">
              <a:lnSpc>
                <a:spcPct val="155000"/>
              </a:lnSpc>
            </a:pPr>
            <a:r>
              <a:rPr lang="en-US" dirty="0" smtClean="0"/>
              <a:t>Group </a:t>
            </a:r>
            <a:r>
              <a:rPr lang="en-US" dirty="0"/>
              <a:t>Policy Modeling</a:t>
            </a:r>
          </a:p>
          <a:p>
            <a:pPr lvl="1" eaLnBrk="1" hangingPunct="1">
              <a:lnSpc>
                <a:spcPct val="155000"/>
              </a:lnSpc>
            </a:pPr>
            <a:r>
              <a:rPr lang="en-US" dirty="0"/>
              <a:t>Simulates GPOs on user or computer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 smtClean="0"/>
              <a:t>Gpupdate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Gpupdate</a:t>
            </a:r>
            <a:r>
              <a:rPr lang="en-US" dirty="0"/>
              <a:t> is a </a:t>
            </a:r>
            <a:r>
              <a:rPr lang="en-US" dirty="0" smtClean="0"/>
              <a:t>command-line tool used to update Group Policy settings on Active Directory </a:t>
            </a:r>
            <a:r>
              <a:rPr lang="en-US" dirty="0"/>
              <a:t>objects before the normal update process takes place.</a:t>
            </a:r>
          </a:p>
          <a:p>
            <a:pPr lvl="1"/>
            <a:r>
              <a:rPr lang="en-US" dirty="0" err="1"/>
              <a:t>gpupdate</a:t>
            </a:r>
            <a:r>
              <a:rPr lang="en-US" dirty="0"/>
              <a:t> [/target:{</a:t>
            </a:r>
            <a:r>
              <a:rPr lang="en-US" dirty="0" err="1"/>
              <a:t>computer|user</a:t>
            </a:r>
            <a:r>
              <a:rPr lang="en-US" dirty="0"/>
              <a:t>}] [/force] [/</a:t>
            </a:r>
            <a:r>
              <a:rPr lang="en-US" dirty="0" err="1"/>
              <a:t>wait:value</a:t>
            </a:r>
            <a:r>
              <a:rPr lang="en-US" dirty="0"/>
              <a:t>] [/logoff] [/boot]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Group Policy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Gpresult</a:t>
            </a:r>
            <a:endParaRPr lang="en-US" dirty="0" smtClean="0"/>
          </a:p>
          <a:p>
            <a:pPr lvl="1"/>
            <a:r>
              <a:rPr lang="en-US" dirty="0" smtClean="0"/>
              <a:t>Command-line tool </a:t>
            </a:r>
            <a:r>
              <a:rPr lang="en-US" dirty="0"/>
              <a:t>that provide details </a:t>
            </a:r>
            <a:r>
              <a:rPr lang="en-US" dirty="0" smtClean="0"/>
              <a:t>for </a:t>
            </a:r>
            <a:r>
              <a:rPr lang="en-US" dirty="0"/>
              <a:t>applied </a:t>
            </a:r>
            <a:r>
              <a:rPr lang="en-US" dirty="0" smtClean="0"/>
              <a:t>group policies and settings</a:t>
            </a:r>
            <a:endParaRPr lang="en-US" dirty="0"/>
          </a:p>
          <a:p>
            <a:r>
              <a:rPr lang="en-US" dirty="0" err="1" smtClean="0"/>
              <a:t>RSOP.msc</a:t>
            </a:r>
            <a:endParaRPr lang="en-US" dirty="0" smtClean="0"/>
          </a:p>
          <a:p>
            <a:pPr lvl="1"/>
            <a:r>
              <a:rPr lang="en-US" dirty="0" smtClean="0"/>
              <a:t>MMC tool that provide details for applied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Policy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36" y="838200"/>
            <a:ext cx="8686800" cy="5867400"/>
          </a:xfrm>
        </p:spPr>
        <p:txBody>
          <a:bodyPr/>
          <a:lstStyle/>
          <a:p>
            <a:r>
              <a:rPr lang="en-US" dirty="0" smtClean="0"/>
              <a:t>What is a Group Policy?</a:t>
            </a:r>
          </a:p>
          <a:p>
            <a:r>
              <a:rPr lang="en-US" dirty="0" smtClean="0"/>
              <a:t>Common Group Policy Scenarios</a:t>
            </a:r>
          </a:p>
          <a:p>
            <a:r>
              <a:rPr lang="en-US" dirty="0" smtClean="0"/>
              <a:t>Example of Group Policy Settings</a:t>
            </a:r>
          </a:p>
          <a:p>
            <a:r>
              <a:rPr lang="en-US" dirty="0" smtClean="0"/>
              <a:t>Local Group Policy</a:t>
            </a:r>
          </a:p>
          <a:p>
            <a:r>
              <a:rPr lang="en-US" dirty="0"/>
              <a:t>User and Computer </a:t>
            </a:r>
            <a:r>
              <a:rPr lang="en-US" dirty="0" smtClean="0"/>
              <a:t>Configuration</a:t>
            </a:r>
          </a:p>
          <a:p>
            <a:r>
              <a:rPr lang="en-US" dirty="0"/>
              <a:t>GPO Precedence </a:t>
            </a:r>
            <a:endParaRPr lang="en-US" dirty="0" smtClean="0"/>
          </a:p>
          <a:p>
            <a:r>
              <a:rPr lang="en-US" dirty="0" smtClean="0"/>
              <a:t>Group Policy Management Console</a:t>
            </a:r>
          </a:p>
          <a:p>
            <a:r>
              <a:rPr lang="en-US" dirty="0"/>
              <a:t>Group Policy Results and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Group Policy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Group Policy?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686800" cy="2895600"/>
          </a:xfrm>
        </p:spPr>
        <p:txBody>
          <a:bodyPr/>
          <a:lstStyle/>
          <a:p>
            <a:r>
              <a:rPr lang="en-US" dirty="0"/>
              <a:t>Manage user and computer environments</a:t>
            </a:r>
          </a:p>
          <a:p>
            <a:r>
              <a:rPr lang="en-US" dirty="0"/>
              <a:t>Enforce IT policies</a:t>
            </a:r>
          </a:p>
          <a:p>
            <a:r>
              <a:rPr lang="en-US" dirty="0"/>
              <a:t>Simplify administrative tasks</a:t>
            </a:r>
          </a:p>
          <a:p>
            <a:r>
              <a:rPr lang="en-US" dirty="0"/>
              <a:t>Implement security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1206683" cy="186514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0079" y="2436646"/>
            <a:ext cx="990600" cy="990600"/>
            <a:chOff x="1126927" y="4333700"/>
            <a:chExt cx="990600" cy="990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7" y="4333700"/>
              <a:ext cx="990600" cy="990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65123" y="4530100"/>
              <a:ext cx="7272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AD DB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Down Arrow 44"/>
          <p:cNvSpPr/>
          <p:nvPr/>
        </p:nvSpPr>
        <p:spPr>
          <a:xfrm rot="14845245">
            <a:off x="3704555" y="1375972"/>
            <a:ext cx="346309" cy="124328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44"/>
          <p:cNvSpPr/>
          <p:nvPr/>
        </p:nvSpPr>
        <p:spPr>
          <a:xfrm rot="15923447">
            <a:off x="3890824" y="1970273"/>
            <a:ext cx="346309" cy="124328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44"/>
          <p:cNvSpPr/>
          <p:nvPr/>
        </p:nvSpPr>
        <p:spPr>
          <a:xfrm rot="16678369">
            <a:off x="3807302" y="2509800"/>
            <a:ext cx="346309" cy="124328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24" y="1161415"/>
            <a:ext cx="875257" cy="8752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44" y="2048078"/>
            <a:ext cx="875257" cy="8752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71" y="3012862"/>
            <a:ext cx="875257" cy="87525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598365" y="1012034"/>
            <a:ext cx="992436" cy="1200158"/>
            <a:chOff x="-2052511" y="889861"/>
            <a:chExt cx="1119559" cy="137665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2511" y="889861"/>
              <a:ext cx="814760" cy="107304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0111" y="1042260"/>
              <a:ext cx="814760" cy="107304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712" y="1193471"/>
              <a:ext cx="814760" cy="10730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-1765409" y="1512799"/>
              <a:ext cx="74680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Policy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08193" y="1029382"/>
            <a:ext cx="992436" cy="1200158"/>
            <a:chOff x="-2052511" y="889861"/>
            <a:chExt cx="1119559" cy="137665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2511" y="889861"/>
              <a:ext cx="814760" cy="10730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0111" y="1042260"/>
              <a:ext cx="814760" cy="107304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712" y="1193471"/>
              <a:ext cx="814760" cy="107304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1765409" y="1512799"/>
              <a:ext cx="74680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Policy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02242" y="1015580"/>
            <a:ext cx="992436" cy="1200158"/>
            <a:chOff x="-2052511" y="889861"/>
            <a:chExt cx="1119559" cy="137665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2511" y="889861"/>
              <a:ext cx="814760" cy="107304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0111" y="1042260"/>
              <a:ext cx="814760" cy="107304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712" y="1193471"/>
              <a:ext cx="814760" cy="107304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-1765409" y="1512799"/>
              <a:ext cx="74680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Policy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3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33334 -0.024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2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0.35382 0.134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1" y="673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36215 0.2736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13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Common </a:t>
            </a:r>
            <a:r>
              <a:rPr lang="en-US" sz="3600" dirty="0" smtClean="0"/>
              <a:t>Group Policy </a:t>
            </a:r>
            <a:r>
              <a:rPr lang="en-US" sz="3600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Scenario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Workstations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Multiuser </a:t>
            </a:r>
            <a:r>
              <a:rPr lang="en-US" dirty="0" smtClean="0"/>
              <a:t>workstation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Mobile Laptops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Public Computer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Kiosk</a:t>
            </a:r>
          </a:p>
          <a:p>
            <a:r>
              <a:rPr lang="en-US" dirty="0" smtClean="0"/>
              <a:t>Server Scenarios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Common IT and Security policies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Web </a:t>
            </a:r>
            <a:r>
              <a:rPr lang="en-US" dirty="0"/>
              <a:t>Farms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Remote Desktop Services </a:t>
            </a:r>
            <a:r>
              <a:rPr lang="en-US" dirty="0" smtClean="0"/>
              <a:t>Farms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Group Policy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Settings</a:t>
            </a:r>
          </a:p>
          <a:p>
            <a:pPr lvl="1"/>
            <a:r>
              <a:rPr lang="en-US" dirty="0" smtClean="0"/>
              <a:t>Account </a:t>
            </a:r>
            <a:r>
              <a:rPr lang="en-US" dirty="0"/>
              <a:t>Policies</a:t>
            </a:r>
          </a:p>
          <a:p>
            <a:pPr lvl="1"/>
            <a:r>
              <a:rPr lang="en-US" dirty="0"/>
              <a:t>Local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Firewall</a:t>
            </a:r>
          </a:p>
          <a:p>
            <a:r>
              <a:rPr lang="en-US" dirty="0" smtClean="0"/>
              <a:t>Configuration Settings</a:t>
            </a:r>
          </a:p>
          <a:p>
            <a:pPr lvl="1"/>
            <a:r>
              <a:rPr lang="en-US" dirty="0" smtClean="0"/>
              <a:t>Desktop Screensaver</a:t>
            </a:r>
          </a:p>
          <a:p>
            <a:pPr lvl="1"/>
            <a:r>
              <a:rPr lang="en-US" dirty="0" smtClean="0"/>
              <a:t>IE default page</a:t>
            </a:r>
          </a:p>
          <a:p>
            <a:r>
              <a:rPr lang="en-US" dirty="0" smtClean="0"/>
              <a:t>Software Deployment Settings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Group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6" descr="FG04-02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4705350" cy="34575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Line Callout 1 (Accent Bar) 5"/>
          <p:cNvSpPr/>
          <p:nvPr/>
        </p:nvSpPr>
        <p:spPr>
          <a:xfrm>
            <a:off x="914400" y="2133600"/>
            <a:ext cx="2057400" cy="1435100"/>
          </a:xfrm>
          <a:prstGeom prst="accentCallout1">
            <a:avLst>
              <a:gd name="adj1" fmla="val 34334"/>
              <a:gd name="adj2" fmla="val 105149"/>
              <a:gd name="adj3" fmla="val 91485"/>
              <a:gd name="adj4" fmla="val 151464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Selecting the Non-Administrators LGPO in the Browse for a Group Policy Object dialog box</a:t>
            </a:r>
          </a:p>
        </p:txBody>
      </p:sp>
    </p:spTree>
    <p:extLst>
      <p:ext uri="{BB962C8B-B14F-4D97-AF65-F5344CB8AC3E}">
        <p14:creationId xmlns:p14="http://schemas.microsoft.com/office/powerpoint/2010/main" val="20059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733828" y="1227462"/>
            <a:ext cx="4136422" cy="21253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en-US" sz="3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3172" y="1227462"/>
            <a:ext cx="4136422" cy="21253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2575" marR="0" lvl="0" indent="-282575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 Object</a:t>
            </a:r>
          </a:p>
          <a:p>
            <a:pPr marL="739775" lvl="1" indent="-282575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4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0" lvl="0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85800" y="4312942"/>
            <a:ext cx="3635962" cy="2233859"/>
          </a:xfrm>
          <a:prstGeom prst="triangl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Domain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Group Policy Objects and Templates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47599" y="1447480"/>
            <a:ext cx="1059563" cy="1316213"/>
            <a:chOff x="-2052511" y="889861"/>
            <a:chExt cx="1129180" cy="13766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2511" y="889861"/>
              <a:ext cx="814760" cy="10730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0111" y="1042260"/>
              <a:ext cx="814760" cy="10730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712" y="1193471"/>
              <a:ext cx="814760" cy="107304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-1731711" y="1419990"/>
              <a:ext cx="808380" cy="61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Policy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Object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27" y="1283199"/>
            <a:ext cx="849646" cy="849646"/>
          </a:xfrm>
        </p:spPr>
      </p:pic>
      <p:grpSp>
        <p:nvGrpSpPr>
          <p:cNvPr id="19" name="Group 18"/>
          <p:cNvGrpSpPr/>
          <p:nvPr/>
        </p:nvGrpSpPr>
        <p:grpSpPr>
          <a:xfrm>
            <a:off x="6333489" y="2323283"/>
            <a:ext cx="1490729" cy="956775"/>
            <a:chOff x="2086311" y="2870500"/>
            <a:chExt cx="2057400" cy="119123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929" y="2870500"/>
              <a:ext cx="613856" cy="6254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2086311" y="3410297"/>
              <a:ext cx="2057400" cy="651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20000"/>
                      <a:lumOff val="80000"/>
                    </a:schemeClr>
                  </a:solidFill>
                </a:rPr>
                <a:t>User Configuration</a:t>
              </a:r>
              <a:endPara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11858" y="2262323"/>
            <a:ext cx="1414773" cy="1011698"/>
            <a:chOff x="38688" y="2636975"/>
            <a:chExt cx="2057400" cy="146144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55" y="2636975"/>
              <a:ext cx="886328" cy="90308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8688" y="3342606"/>
              <a:ext cx="2057400" cy="75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20000"/>
                      <a:lumOff val="80000"/>
                    </a:schemeClr>
                  </a:solidFill>
                </a:rPr>
                <a:t>Computer Configuration</a:t>
              </a:r>
              <a:endPara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54795" y="1628809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Template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905160" y="4224478"/>
            <a:ext cx="2414084" cy="2414084"/>
            <a:chOff x="6183462" y="4125439"/>
            <a:chExt cx="2414084" cy="241408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462" y="4125439"/>
              <a:ext cx="2414084" cy="241408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6743304" y="5006361"/>
              <a:ext cx="10374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Sysvol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Down Arrow 44"/>
          <p:cNvSpPr/>
          <p:nvPr/>
        </p:nvSpPr>
        <p:spPr>
          <a:xfrm rot="2971582">
            <a:off x="7192992" y="1985627"/>
            <a:ext cx="183382" cy="366876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44"/>
          <p:cNvSpPr/>
          <p:nvPr/>
        </p:nvSpPr>
        <p:spPr>
          <a:xfrm rot="18852505">
            <a:off x="7839103" y="1975018"/>
            <a:ext cx="183382" cy="366876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44"/>
          <p:cNvSpPr/>
          <p:nvPr/>
        </p:nvSpPr>
        <p:spPr>
          <a:xfrm>
            <a:off x="2318025" y="3374936"/>
            <a:ext cx="353029" cy="1301843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44"/>
          <p:cNvSpPr/>
          <p:nvPr/>
        </p:nvSpPr>
        <p:spPr>
          <a:xfrm>
            <a:off x="6909109" y="3398370"/>
            <a:ext cx="353029" cy="1301843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662921" y="1227462"/>
            <a:ext cx="3897569" cy="4786095"/>
            <a:chOff x="2836668" y="1389935"/>
            <a:chExt cx="3897569" cy="4786095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668" y="5125753"/>
              <a:ext cx="1030784" cy="1050277"/>
            </a:xfrm>
            <a:prstGeom prst="rect">
              <a:avLst/>
            </a:prstGeom>
          </p:spPr>
        </p:pic>
        <p:sp>
          <p:nvSpPr>
            <p:cNvPr id="55" name="Down Arrow 44"/>
            <p:cNvSpPr/>
            <p:nvPr/>
          </p:nvSpPr>
          <p:spPr>
            <a:xfrm rot="1658502">
              <a:off x="3435114" y="4233619"/>
              <a:ext cx="324958" cy="777139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44"/>
            <p:cNvSpPr/>
            <p:nvPr/>
          </p:nvSpPr>
          <p:spPr>
            <a:xfrm rot="20266758">
              <a:off x="5912213" y="4239614"/>
              <a:ext cx="324958" cy="777139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726" y="5128508"/>
              <a:ext cx="773511" cy="8736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4" name="Rounded Rectangle 63"/>
            <p:cNvSpPr/>
            <p:nvPr/>
          </p:nvSpPr>
          <p:spPr>
            <a:xfrm>
              <a:off x="3256181" y="1389935"/>
              <a:ext cx="3085412" cy="264408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R="0" lvl="0" defTabSz="457200" eaLnBrk="0" latinLnBrk="0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  <a:defRPr/>
              </a:pPr>
              <a:endPara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401661" y="1499385"/>
              <a:ext cx="2792818" cy="2472468"/>
              <a:chOff x="3311745" y="1769827"/>
              <a:chExt cx="2792818" cy="2472468"/>
            </a:xfr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grpSpPr>
          <p:grpSp>
            <p:nvGrpSpPr>
              <p:cNvPr id="62" name="Group 61"/>
              <p:cNvGrpSpPr/>
              <p:nvPr/>
            </p:nvGrpSpPr>
            <p:grpSpPr>
              <a:xfrm>
                <a:off x="3311745" y="1769827"/>
                <a:ext cx="2792818" cy="2472468"/>
                <a:chOff x="3240003" y="1790530"/>
                <a:chExt cx="2792818" cy="247246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377878" y="1790530"/>
                  <a:ext cx="1059563" cy="1316214"/>
                  <a:chOff x="-2052511" y="889861"/>
                  <a:chExt cx="1129180" cy="1376658"/>
                </a:xfrm>
              </p:grpSpPr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052511" y="889861"/>
                    <a:ext cx="814760" cy="107304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900111" y="1042260"/>
                    <a:ext cx="814760" cy="107304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747712" y="1193472"/>
                    <a:ext cx="814760" cy="107304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-1731711" y="1419990"/>
                    <a:ext cx="808380" cy="6116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Policy</a:t>
                    </a:r>
                  </a:p>
                  <a:p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Object</a:t>
                    </a:r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4542092" y="3239894"/>
                  <a:ext cx="1490729" cy="956775"/>
                  <a:chOff x="2086311" y="2870500"/>
                  <a:chExt cx="2057400" cy="1191231"/>
                </a:xfrm>
              </p:grpSpPr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85929" y="2870500"/>
                    <a:ext cx="613856" cy="625465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086311" y="3410297"/>
                    <a:ext cx="2057400" cy="651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rPr>
                      <a:t>User Configuration</a:t>
                    </a:r>
                    <a:endParaRPr lang="en-US" sz="14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3240003" y="3156151"/>
                  <a:ext cx="1414773" cy="1106847"/>
                  <a:chOff x="-3328565" y="-1531963"/>
                  <a:chExt cx="2057400" cy="1598897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706677" y="-1531963"/>
                    <a:ext cx="886328" cy="903088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-3328565" y="-688884"/>
                    <a:ext cx="2057400" cy="755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rPr>
                      <a:t>Computer Configuration</a:t>
                    </a:r>
                    <a:endParaRPr lang="en-US" sz="14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57" name="Content Placeholder 1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1051" y="1844973"/>
                  <a:ext cx="1229443" cy="122944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58" name="TextBox 57"/>
              <p:cNvSpPr txBox="1"/>
              <p:nvPr/>
            </p:nvSpPr>
            <p:spPr>
              <a:xfrm>
                <a:off x="4881628" y="2350188"/>
                <a:ext cx="9891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Template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7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7" grpId="0" animBg="1"/>
      <p:bldP spid="16" grpId="0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648200" y="1105698"/>
            <a:ext cx="1050535" cy="1316213"/>
            <a:chOff x="-2052511" y="889861"/>
            <a:chExt cx="1119559" cy="137665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2511" y="889861"/>
              <a:ext cx="814760" cy="107304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0111" y="1042260"/>
              <a:ext cx="814760" cy="107304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712" y="1193471"/>
              <a:ext cx="814760" cy="107304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-1713737" y="1545328"/>
              <a:ext cx="746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Policy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Group Policy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56479" y="3286388"/>
            <a:ext cx="4419600" cy="30023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Site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" name="Down Arrow 44"/>
          <p:cNvSpPr/>
          <p:nvPr/>
        </p:nvSpPr>
        <p:spPr>
          <a:xfrm rot="19549040">
            <a:off x="5998806" y="2348191"/>
            <a:ext cx="324958" cy="1196168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512862" y="2710070"/>
            <a:ext cx="5321213" cy="3167959"/>
          </a:xfrm>
          <a:prstGeom prst="triangl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Domain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5839240" y="3715543"/>
            <a:ext cx="2186443" cy="2227794"/>
            <a:chOff x="5518405" y="2191759"/>
            <a:chExt cx="2186443" cy="222779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405" y="2191759"/>
              <a:ext cx="2186443" cy="222779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324600" y="3292612"/>
              <a:ext cx="63350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OU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Down Arrow 44"/>
          <p:cNvSpPr/>
          <p:nvPr/>
        </p:nvSpPr>
        <p:spPr>
          <a:xfrm rot="2971582">
            <a:off x="3966903" y="2257369"/>
            <a:ext cx="324958" cy="1196168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44"/>
          <p:cNvSpPr/>
          <p:nvPr/>
        </p:nvSpPr>
        <p:spPr>
          <a:xfrm>
            <a:off x="5030464" y="2498062"/>
            <a:ext cx="324958" cy="777139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 and Computer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9" y="1143000"/>
            <a:ext cx="3177882" cy="30748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762000" y="1981200"/>
            <a:ext cx="2438400" cy="2286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2895600"/>
            <a:ext cx="2438400" cy="2286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" y="2667000"/>
            <a:ext cx="2438400" cy="2286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22" y="4331208"/>
            <a:ext cx="1066800" cy="1086974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79" y="4391286"/>
            <a:ext cx="641272" cy="99120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038600" y="2109452"/>
            <a:ext cx="1050535" cy="1316213"/>
            <a:chOff x="-2052511" y="889861"/>
            <a:chExt cx="1119559" cy="137665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2511" y="889861"/>
              <a:ext cx="814760" cy="107304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0111" y="1042260"/>
              <a:ext cx="814760" cy="107304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712" y="1193471"/>
              <a:ext cx="814760" cy="107304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-1713737" y="1545328"/>
              <a:ext cx="746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Policy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Down Arrow 44"/>
          <p:cNvSpPr/>
          <p:nvPr/>
        </p:nvSpPr>
        <p:spPr>
          <a:xfrm>
            <a:off x="4420864" y="3535781"/>
            <a:ext cx="324958" cy="777139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806251" y="2168084"/>
            <a:ext cx="1050535" cy="1316213"/>
            <a:chOff x="-2052511" y="889861"/>
            <a:chExt cx="1119559" cy="137665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2511" y="889861"/>
              <a:ext cx="814760" cy="107304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0111" y="1042260"/>
              <a:ext cx="814760" cy="10730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712" y="1193471"/>
              <a:ext cx="814760" cy="107304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1713737" y="1545328"/>
              <a:ext cx="746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Policy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44"/>
          <p:cNvSpPr/>
          <p:nvPr/>
        </p:nvSpPr>
        <p:spPr>
          <a:xfrm>
            <a:off x="6212042" y="3524554"/>
            <a:ext cx="324958" cy="777139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4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remove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repeatCount="4000" fill="remove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23" grpId="0" animBg="1"/>
      <p:bldP spid="23" grpId="1" animBg="1"/>
      <p:bldP spid="30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1993</TotalTime>
  <Words>425</Words>
  <Application>Microsoft Office PowerPoint</Application>
  <PresentationFormat>On-screen Show (4:3)</PresentationFormat>
  <Paragraphs>142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Liberation Sans</vt:lpstr>
      <vt:lpstr>Verdana</vt:lpstr>
      <vt:lpstr>Wingdings 2</vt:lpstr>
      <vt:lpstr>Telerik Academy</vt:lpstr>
      <vt:lpstr>Windows System Administration</vt:lpstr>
      <vt:lpstr>Table of Contents</vt:lpstr>
      <vt:lpstr>What Is Group Policy?</vt:lpstr>
      <vt:lpstr>Common Group Policy Scenarios</vt:lpstr>
      <vt:lpstr>Example of Group Policy Settings</vt:lpstr>
      <vt:lpstr>Local Group Policy</vt:lpstr>
      <vt:lpstr>Group Policy Objects and Templates</vt:lpstr>
      <vt:lpstr>Link Group Policy Scope</vt:lpstr>
      <vt:lpstr>User and Computer Configuration</vt:lpstr>
      <vt:lpstr>GPO Precedence </vt:lpstr>
      <vt:lpstr>GPO Precedence  (cont.)</vt:lpstr>
      <vt:lpstr>When is Group Policy Applied?</vt:lpstr>
      <vt:lpstr>Group Policy Management Console</vt:lpstr>
      <vt:lpstr>Group Policy Results and Modeling</vt:lpstr>
      <vt:lpstr>Using Gpupdate</vt:lpstr>
      <vt:lpstr>Other Group Policy Tools</vt:lpstr>
      <vt:lpstr>Group Policy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484</cp:revision>
  <dcterms:created xsi:type="dcterms:W3CDTF">2007-12-08T16:03:35Z</dcterms:created>
  <dcterms:modified xsi:type="dcterms:W3CDTF">2014-01-29T22:42:54Z</dcterms:modified>
  <cp:category>Operating Systems; Windows; Server;</cp:category>
</cp:coreProperties>
</file>