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45" r:id="rId2"/>
    <p:sldId id="321" r:id="rId3"/>
    <p:sldId id="346" r:id="rId4"/>
    <p:sldId id="347" r:id="rId5"/>
    <p:sldId id="368" r:id="rId6"/>
    <p:sldId id="369" r:id="rId7"/>
    <p:sldId id="348" r:id="rId8"/>
    <p:sldId id="349" r:id="rId9"/>
    <p:sldId id="350" r:id="rId10"/>
    <p:sldId id="366" r:id="rId11"/>
    <p:sldId id="351" r:id="rId12"/>
    <p:sldId id="352" r:id="rId13"/>
    <p:sldId id="362" r:id="rId14"/>
    <p:sldId id="365" r:id="rId15"/>
    <p:sldId id="363" r:id="rId16"/>
    <p:sldId id="364" r:id="rId17"/>
    <p:sldId id="361" r:id="rId18"/>
    <p:sldId id="355" r:id="rId19"/>
    <p:sldId id="354" r:id="rId20"/>
    <p:sldId id="356" r:id="rId21"/>
    <p:sldId id="367" r:id="rId22"/>
    <p:sldId id="353" r:id="rId23"/>
    <p:sldId id="357" r:id="rId24"/>
    <p:sldId id="358" r:id="rId25"/>
    <p:sldId id="360" r:id="rId26"/>
    <p:sldId id="359" r:id="rId27"/>
    <p:sldId id="334" r:id="rId28"/>
    <p:sldId id="333" r:id="rId2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8646" autoAdjust="0"/>
  </p:normalViewPr>
  <p:slideViewPr>
    <p:cSldViewPr>
      <p:cViewPr varScale="1">
        <p:scale>
          <a:sx n="58" d="100"/>
          <a:sy n="58" d="100"/>
        </p:scale>
        <p:origin x="8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9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File screening rules that block files from a volume or a folder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1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USN </a:t>
            </a:r>
            <a:r>
              <a:rPr lang="en-US" dirty="0" err="1" smtClean="0"/>
              <a:t>Jornal</a:t>
            </a:r>
            <a:endParaRPr lang="en-US" baseline="0" dirty="0" smtClean="0"/>
          </a:p>
          <a:p>
            <a:r>
              <a:rPr lang="en-US" dirty="0" smtClean="0"/>
              <a:t>RDC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8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1A28FD-EF71-4F34-B892-D56A9571BF7A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25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Windows</a:t>
            </a:r>
            <a:r>
              <a:rPr lang="bg-BG" sz="4400" dirty="0" smtClean="0"/>
              <a:t> </a:t>
            </a:r>
            <a:r>
              <a:rPr lang="en-US" sz="4400" dirty="0" smtClean="0"/>
              <a:t>System Administration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 and Print Services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430838"/>
            <a:ext cx="1371600" cy="2120054"/>
          </a:xfrm>
          <a:prstGeom prst="rect">
            <a:avLst/>
          </a:prstGeo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17" y="4890072"/>
            <a:ext cx="962683" cy="962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86" y="5317812"/>
            <a:ext cx="534943" cy="534943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15" y="4466659"/>
            <a:ext cx="1371600" cy="2120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45" y="4838473"/>
            <a:ext cx="1116408" cy="11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>
                <a:effectLst/>
              </a:rPr>
              <a:t>Role Based Access Control</a:t>
            </a:r>
          </a:p>
          <a:p>
            <a:pPr lvl="1" fontAlgn="ctr"/>
            <a:r>
              <a:rPr lang="en-US" dirty="0" smtClean="0">
                <a:effectLst/>
              </a:rPr>
              <a:t>Rule - Domain </a:t>
            </a:r>
            <a:r>
              <a:rPr lang="en-US" dirty="0">
                <a:effectLst/>
              </a:rPr>
              <a:t>Local </a:t>
            </a:r>
            <a:r>
              <a:rPr lang="en-US" dirty="0" smtClean="0">
                <a:effectLst/>
              </a:rPr>
              <a:t>Group</a:t>
            </a:r>
          </a:p>
          <a:p>
            <a:pPr lvl="2" fontAlgn="ctr"/>
            <a:r>
              <a:rPr lang="en-US" dirty="0" smtClean="0">
                <a:effectLst/>
              </a:rPr>
              <a:t>Finance-Reporting-R</a:t>
            </a:r>
          </a:p>
          <a:p>
            <a:pPr lvl="2" fontAlgn="ctr"/>
            <a:r>
              <a:rPr lang="en-US" dirty="0" smtClean="0">
                <a:effectLst/>
              </a:rPr>
              <a:t>Finance-Reporting-W </a:t>
            </a:r>
            <a:endParaRPr lang="en-US" dirty="0">
              <a:effectLst/>
            </a:endParaRPr>
          </a:p>
          <a:p>
            <a:pPr lvl="1" fontAlgn="ctr"/>
            <a:r>
              <a:rPr lang="en-US" dirty="0" smtClean="0">
                <a:effectLst/>
              </a:rPr>
              <a:t>Role - Global Groups</a:t>
            </a:r>
          </a:p>
          <a:p>
            <a:pPr lvl="2" fontAlgn="ctr"/>
            <a:r>
              <a:rPr lang="en-US" dirty="0" smtClean="0">
                <a:effectLst/>
              </a:rPr>
              <a:t>All-Finance-Users</a:t>
            </a:r>
          </a:p>
          <a:p>
            <a:pPr lvl="2" fontAlgn="ctr"/>
            <a:r>
              <a:rPr lang="en-US" dirty="0" smtClean="0">
                <a:effectLst/>
              </a:rPr>
              <a:t>All-Company-Users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ffectLst/>
              </a:rPr>
              <a:t>File Server Resource Manager (FSRM)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Folder Quota</a:t>
            </a:r>
          </a:p>
          <a:p>
            <a:pPr fontAlgn="ctr"/>
            <a:r>
              <a:rPr lang="en-US" dirty="0" smtClean="0">
                <a:effectLst/>
              </a:rPr>
              <a:t>Storage Reports</a:t>
            </a:r>
            <a:endParaRPr lang="en-US" dirty="0">
              <a:effectLst/>
            </a:endParaRPr>
          </a:p>
          <a:p>
            <a:pPr fontAlgn="ctr"/>
            <a:r>
              <a:rPr lang="en-US" dirty="0" smtClean="0">
                <a:effectLst/>
              </a:rPr>
              <a:t>File </a:t>
            </a:r>
            <a:r>
              <a:rPr lang="en-US" dirty="0">
                <a:effectLst/>
              </a:rPr>
              <a:t>screening </a:t>
            </a:r>
            <a:r>
              <a:rPr lang="en-US" dirty="0" smtClean="0">
                <a:effectLst/>
              </a:rPr>
              <a:t>rules</a:t>
            </a:r>
          </a:p>
          <a:p>
            <a:pPr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DFS Namespace</a:t>
            </a:r>
          </a:p>
          <a:p>
            <a:pPr lvl="1" fontAlgn="ctr"/>
            <a:r>
              <a:rPr lang="en-US" sz="3200" dirty="0">
                <a:effectLst/>
              </a:rPr>
              <a:t>Domain Based</a:t>
            </a:r>
          </a:p>
          <a:p>
            <a:pPr lvl="1" fontAlgn="ctr"/>
            <a:r>
              <a:rPr lang="en-US" sz="3200" dirty="0">
                <a:effectLst/>
              </a:rPr>
              <a:t>Stand Alone</a:t>
            </a:r>
          </a:p>
          <a:p>
            <a:pPr fontAlgn="ctr"/>
            <a:r>
              <a:rPr lang="en-US" dirty="0">
                <a:effectLst/>
              </a:rPr>
              <a:t>DFS </a:t>
            </a:r>
            <a:r>
              <a:rPr lang="en-US" dirty="0" smtClean="0">
                <a:effectLst/>
              </a:rPr>
              <a:t>Replication</a:t>
            </a:r>
          </a:p>
          <a:p>
            <a:pPr lvl="1" fontAlgn="ctr"/>
            <a:r>
              <a:rPr lang="en-US" dirty="0">
                <a:effectLst/>
              </a:rPr>
              <a:t>Efficient, scalable and reliable Multi Master file replication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1" fontAlgn="ctr"/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52" y="4562491"/>
            <a:ext cx="925101" cy="1429909"/>
          </a:xfrm>
          <a:prstGeom prst="rect">
            <a:avLst/>
          </a:prstGeom>
        </p:spPr>
      </p:pic>
      <p:pic>
        <p:nvPicPr>
          <p:cNvPr id="6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30" y="3109333"/>
            <a:ext cx="925101" cy="1429909"/>
          </a:xfrm>
          <a:prstGeom prst="rect">
            <a:avLst/>
          </a:prstGeom>
        </p:spPr>
      </p:pic>
      <p:pic>
        <p:nvPicPr>
          <p:cNvPr id="6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28" y="1705983"/>
            <a:ext cx="925101" cy="1429909"/>
          </a:xfrm>
          <a:prstGeom prst="rect">
            <a:avLst/>
          </a:prstGeom>
        </p:spPr>
      </p:pic>
      <p:sp>
        <p:nvSpPr>
          <p:cNvPr id="3" name="Rectangle 11"/>
          <p:cNvSpPr>
            <a:spLocks noGrp="1" noChangeArrowheads="1"/>
          </p:cNvSpPr>
          <p:nvPr>
            <p:ph type="title"/>
          </p:nvPr>
        </p:nvSpPr>
        <p:spPr>
          <a:xfrm>
            <a:off x="763701" y="6433"/>
            <a:ext cx="8375650" cy="665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Namespace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432050" y="4695825"/>
            <a:ext cx="355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 rot="5400000">
            <a:off x="2097088" y="4362450"/>
            <a:ext cx="6683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>
            <a:off x="1797050" y="5581650"/>
            <a:ext cx="355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797050" y="3824288"/>
            <a:ext cx="355600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>
            <a:off x="515144" y="4298156"/>
            <a:ext cx="25654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Picture 11" descr="C:\Program Files\Microsoft Resource DVD Artwork\DVD_ART\Artwork_Imagery\Shapes and Graphics\Box\Rectangle\Blue Vert Box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0323" y="1485015"/>
            <a:ext cx="4096723" cy="4679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100" y="73025"/>
            <a:ext cx="91059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3600" b="1" dirty="0">
              <a:solidFill>
                <a:srgbClr val="FFFF99"/>
              </a:solidFill>
              <a:latin typeface="+mj-lt"/>
              <a:cs typeface="Arial" charset="0"/>
            </a:endParaRPr>
          </a:p>
        </p:txBody>
      </p:sp>
      <p:grpSp>
        <p:nvGrpSpPr>
          <p:cNvPr id="6156" name="Group 55"/>
          <p:cNvGrpSpPr>
            <a:grpSpLocks/>
          </p:cNvGrpSpPr>
          <p:nvPr/>
        </p:nvGrpSpPr>
        <p:grpSpPr bwMode="auto">
          <a:xfrm>
            <a:off x="1394778" y="2143125"/>
            <a:ext cx="2565400" cy="1203325"/>
            <a:chOff x="1406530" y="1912891"/>
            <a:chExt cx="2565864" cy="1203281"/>
          </a:xfrm>
        </p:grpSpPr>
        <p:sp>
          <p:nvSpPr>
            <p:cNvPr id="15" name="TextBox 14"/>
            <p:cNvSpPr txBox="1"/>
            <p:nvPr/>
          </p:nvSpPr>
          <p:spPr>
            <a:xfrm>
              <a:off x="2489891" y="2397637"/>
              <a:ext cx="1482503" cy="2769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cs typeface="Arial" charset="0"/>
                </a:rPr>
                <a:t>\\LSS.Local\Public</a:t>
              </a:r>
              <a:endParaRPr lang="en-US" sz="12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endParaRPr>
            </a:p>
          </p:txBody>
        </p:sp>
        <p:pic>
          <p:nvPicPr>
            <p:cNvPr id="6202" name="Picture 5" descr="C:\Program Files\Microsoft Resource DVD Artwork\DVD_ART\Artwork_Imagery\HARDWARE_IMAGERY\Illustration - Misc Hardware\Windows Vista Illustration Icons\Generic Devic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530" y="1912891"/>
              <a:ext cx="1203281" cy="120328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752600" y="1125538"/>
            <a:ext cx="24828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  <a:cs typeface="Arial" charset="0"/>
              </a:rPr>
              <a:t>DFS Namespace (DFS-N)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2875" y="1633538"/>
            <a:ext cx="11668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  <a:cs typeface="Arial" charset="0"/>
              </a:rPr>
              <a:t>Namespace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925" y="2611438"/>
            <a:ext cx="11652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j-lt"/>
                <a:cs typeface="Arial" charset="0"/>
              </a:rPr>
              <a:t>Namespace Root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3913" y="3665538"/>
            <a:ext cx="11652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j-lt"/>
                <a:cs typeface="Arial" charset="0"/>
              </a:rPr>
              <a:t>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23975" y="4518025"/>
            <a:ext cx="11652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j-lt"/>
                <a:cs typeface="Arial" charset="0"/>
              </a:rPr>
              <a:t>Folders with Targets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78438" y="1116013"/>
            <a:ext cx="19319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  <a:cs typeface="Arial" charset="0"/>
              </a:rPr>
              <a:t>DFS Folder Targets</a:t>
            </a:r>
          </a:p>
        </p:txBody>
      </p:sp>
      <p:grpSp>
        <p:nvGrpSpPr>
          <p:cNvPr id="6167" name="Group 59"/>
          <p:cNvGrpSpPr>
            <a:grpSpLocks/>
          </p:cNvGrpSpPr>
          <p:nvPr/>
        </p:nvGrpSpPr>
        <p:grpSpPr bwMode="auto">
          <a:xfrm>
            <a:off x="7037386" y="3417729"/>
            <a:ext cx="1954212" cy="944720"/>
            <a:chOff x="7037773" y="3250130"/>
            <a:chExt cx="1953827" cy="945565"/>
          </a:xfrm>
        </p:grpSpPr>
        <p:sp>
          <p:nvSpPr>
            <p:cNvPr id="34" name="TextBox 33"/>
            <p:cNvSpPr txBox="1"/>
            <p:nvPr/>
          </p:nvSpPr>
          <p:spPr>
            <a:xfrm>
              <a:off x="7231413" y="3250130"/>
              <a:ext cx="1760187" cy="2769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cs typeface="Arial" charset="0"/>
                </a:rPr>
                <a:t>\\</a:t>
              </a:r>
              <a:r>
                <a:rPr lang="en-US" sz="1200" b="1" dirty="0" smtClean="0">
                  <a:solidFill>
                    <a:schemeClr val="bg2">
                      <a:lumMod val="10000"/>
                    </a:schemeClr>
                  </a:solidFill>
                  <a:cs typeface="Arial" charset="0"/>
                </a:rPr>
                <a:t>BGSFFS02\Tools</a:t>
              </a:r>
              <a:endParaRPr lang="en-US" sz="1200" b="1" dirty="0">
                <a:solidFill>
                  <a:schemeClr val="bg2">
                    <a:lumMod val="10000"/>
                  </a:schemeClr>
                </a:solidFill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37773" y="3917635"/>
              <a:ext cx="1395137" cy="2780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+mj-lt"/>
                  <a:cs typeface="Arial" charset="0"/>
                </a:rPr>
                <a:t>Tools</a:t>
              </a:r>
            </a:p>
          </p:txBody>
        </p:sp>
      </p:grpSp>
      <p:grpSp>
        <p:nvGrpSpPr>
          <p:cNvPr id="6168" name="Group 58"/>
          <p:cNvGrpSpPr>
            <a:grpSpLocks/>
          </p:cNvGrpSpPr>
          <p:nvPr/>
        </p:nvGrpSpPr>
        <p:grpSpPr bwMode="auto">
          <a:xfrm>
            <a:off x="6408740" y="1927281"/>
            <a:ext cx="1897062" cy="961969"/>
            <a:chOff x="6408893" y="1760224"/>
            <a:chExt cx="1896906" cy="961011"/>
          </a:xfrm>
        </p:grpSpPr>
        <p:sp>
          <p:nvSpPr>
            <p:cNvPr id="39" name="TextBox 38"/>
            <p:cNvSpPr txBox="1"/>
            <p:nvPr/>
          </p:nvSpPr>
          <p:spPr>
            <a:xfrm>
              <a:off x="6631241" y="1760224"/>
              <a:ext cx="1674558" cy="2769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cs typeface="Arial" charset="0"/>
                </a:rPr>
                <a:t>\\BGSFFS01\Software</a:t>
              </a:r>
              <a:endParaRPr lang="en-US" sz="12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08893" y="2445285"/>
              <a:ext cx="1395298" cy="2759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+mj-lt"/>
                  <a:cs typeface="Arial" charset="0"/>
                </a:rPr>
                <a:t>Tools</a:t>
              </a:r>
            </a:p>
          </p:txBody>
        </p:sp>
      </p:grpSp>
      <p:sp>
        <p:nvSpPr>
          <p:cNvPr id="44" name="TextBox 43"/>
          <p:cNvSpPr txBox="1"/>
          <p:nvPr/>
        </p:nvSpPr>
        <p:spPr bwMode="auto">
          <a:xfrm>
            <a:off x="6543993" y="4856372"/>
            <a:ext cx="1888807" cy="276939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\\BGVRFS04\Training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pic>
        <p:nvPicPr>
          <p:cNvPr id="51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9" y="1068058"/>
            <a:ext cx="925101" cy="142990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4" y="1783012"/>
            <a:ext cx="762170" cy="762170"/>
          </a:xfrm>
          <a:prstGeom prst="rect">
            <a:avLst/>
          </a:prstGeom>
        </p:spPr>
      </p:pic>
      <p:pic>
        <p:nvPicPr>
          <p:cNvPr id="53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89" y="3160791"/>
            <a:ext cx="1058785" cy="105878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 bwMode="auto">
          <a:xfrm>
            <a:off x="2126346" y="3586131"/>
            <a:ext cx="139541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Software</a:t>
            </a:r>
          </a:p>
        </p:txBody>
      </p:sp>
      <p:pic>
        <p:nvPicPr>
          <p:cNvPr id="55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07" y="4061817"/>
            <a:ext cx="1058785" cy="105878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 bwMode="auto">
          <a:xfrm>
            <a:off x="3048928" y="4490335"/>
            <a:ext cx="13954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Tools</a:t>
            </a:r>
          </a:p>
        </p:txBody>
      </p:sp>
      <p:pic>
        <p:nvPicPr>
          <p:cNvPr id="57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7" y="5006971"/>
            <a:ext cx="1058785" cy="10587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 bwMode="auto">
          <a:xfrm>
            <a:off x="2257736" y="5439892"/>
            <a:ext cx="9318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Trainings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pic>
        <p:nvPicPr>
          <p:cNvPr id="60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57" y="2058265"/>
            <a:ext cx="1058785" cy="105878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 bwMode="auto">
          <a:xfrm>
            <a:off x="6333053" y="2486673"/>
            <a:ext cx="13954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Software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pic>
        <p:nvPicPr>
          <p:cNvPr id="62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11" y="3499681"/>
            <a:ext cx="1058785" cy="105878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 bwMode="auto">
          <a:xfrm>
            <a:off x="7056957" y="3958533"/>
            <a:ext cx="13954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Tools</a:t>
            </a:r>
          </a:p>
        </p:txBody>
      </p:sp>
      <p:pic>
        <p:nvPicPr>
          <p:cNvPr id="64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13" y="4970846"/>
            <a:ext cx="1058785" cy="105878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 bwMode="auto">
          <a:xfrm>
            <a:off x="6224222" y="5403767"/>
            <a:ext cx="9318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Trainings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69" name="Down Arrow 44"/>
          <p:cNvSpPr/>
          <p:nvPr/>
        </p:nvSpPr>
        <p:spPr>
          <a:xfrm rot="14880151">
            <a:off x="4099075" y="1879732"/>
            <a:ext cx="469650" cy="2575138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44"/>
          <p:cNvSpPr/>
          <p:nvPr/>
        </p:nvSpPr>
        <p:spPr>
          <a:xfrm rot="15308277">
            <a:off x="4723853" y="3123600"/>
            <a:ext cx="469650" cy="2343234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44"/>
          <p:cNvSpPr/>
          <p:nvPr/>
        </p:nvSpPr>
        <p:spPr>
          <a:xfrm rot="15906219">
            <a:off x="4101954" y="4416885"/>
            <a:ext cx="469650" cy="2154428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91" y="3960893"/>
            <a:ext cx="1058785" cy="105878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 bwMode="auto">
          <a:xfrm>
            <a:off x="7804153" y="4411057"/>
            <a:ext cx="13954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Docs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grpSp>
        <p:nvGrpSpPr>
          <p:cNvPr id="46" name="Group 59"/>
          <p:cNvGrpSpPr>
            <a:grpSpLocks/>
          </p:cNvGrpSpPr>
          <p:nvPr/>
        </p:nvGrpSpPr>
        <p:grpSpPr bwMode="auto">
          <a:xfrm>
            <a:off x="7719131" y="3941763"/>
            <a:ext cx="1954212" cy="944720"/>
            <a:chOff x="7037773" y="3250130"/>
            <a:chExt cx="1953827" cy="945565"/>
          </a:xfrm>
        </p:grpSpPr>
        <p:sp>
          <p:nvSpPr>
            <p:cNvPr id="47" name="TextBox 46"/>
            <p:cNvSpPr txBox="1"/>
            <p:nvPr/>
          </p:nvSpPr>
          <p:spPr>
            <a:xfrm>
              <a:off x="7231413" y="3250130"/>
              <a:ext cx="1760187" cy="2769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cs typeface="Arial" charset="0"/>
                </a:rPr>
                <a:t>\\</a:t>
              </a:r>
              <a:r>
                <a:rPr lang="en-US" sz="1200" b="1" dirty="0" smtClean="0">
                  <a:solidFill>
                    <a:schemeClr val="bg2">
                      <a:lumMod val="10000"/>
                    </a:schemeClr>
                  </a:solidFill>
                  <a:cs typeface="Arial" charset="0"/>
                </a:rPr>
                <a:t>BGSFFS02\Documents</a:t>
              </a:r>
              <a:endParaRPr lang="en-US" sz="1200" b="1" dirty="0">
                <a:solidFill>
                  <a:schemeClr val="bg2">
                    <a:lumMod val="10000"/>
                  </a:schemeClr>
                </a:solidFill>
                <a:cs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37773" y="3917635"/>
              <a:ext cx="1395137" cy="2780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+mj-lt"/>
                  <a:cs typeface="Arial" charset="0"/>
                </a:rPr>
                <a:t>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0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Replication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Efficient</a:t>
            </a:r>
          </a:p>
          <a:p>
            <a:r>
              <a:rPr lang="en-US" dirty="0" smtClean="0">
                <a:effectLst/>
              </a:rPr>
              <a:t>Scalable</a:t>
            </a:r>
          </a:p>
          <a:p>
            <a:r>
              <a:rPr lang="en-US" dirty="0" smtClean="0">
                <a:effectLst/>
              </a:rPr>
              <a:t>Reliable</a:t>
            </a:r>
          </a:p>
          <a:p>
            <a:r>
              <a:rPr lang="en-US" dirty="0" smtClean="0">
                <a:effectLst/>
              </a:rPr>
              <a:t>Multi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Management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" y="1061244"/>
            <a:ext cx="6929437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1" y="1281907"/>
            <a:ext cx="6929438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94" y="1418432"/>
            <a:ext cx="7072312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838200"/>
            <a:ext cx="8686800" cy="5791200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/>
              <a:t>DFS Namespaces</a:t>
            </a:r>
          </a:p>
          <a:p>
            <a:pPr lvl="1"/>
            <a:r>
              <a:rPr lang="en-US" sz="2400" dirty="0"/>
              <a:t> Dfsutil.exe – manage DFSR roots, folders and targets </a:t>
            </a:r>
          </a:p>
          <a:p>
            <a:pPr lvl="1"/>
            <a:r>
              <a:rPr lang="en-US" sz="2400" dirty="0"/>
              <a:t> DfsDiag.exe – Diagnose configuration and integrity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 DFS Replication</a:t>
            </a:r>
          </a:p>
          <a:p>
            <a:pPr lvl="1"/>
            <a:r>
              <a:rPr lang="en-US" sz="2400" dirty="0"/>
              <a:t> Dfsradmin.exe – Create/manage replication groups</a:t>
            </a:r>
          </a:p>
          <a:p>
            <a:pPr lvl="1"/>
            <a:r>
              <a:rPr lang="en-US" sz="2400" dirty="0"/>
              <a:t> Dfsrdiag.exe – Force/Stops replication, create reports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019301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8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Locally attached </a:t>
            </a:r>
            <a:r>
              <a:rPr lang="en-US" dirty="0" smtClean="0"/>
              <a:t>printers (USB/</a:t>
            </a:r>
            <a:r>
              <a:rPr lang="en-US" dirty="0" err="1" smtClean="0"/>
              <a:t>Fireware</a:t>
            </a:r>
            <a:r>
              <a:rPr lang="en-US" dirty="0"/>
              <a:t>)</a:t>
            </a:r>
          </a:p>
          <a:p>
            <a:r>
              <a:rPr lang="en-US" dirty="0"/>
              <a:t>Network attached </a:t>
            </a:r>
            <a:r>
              <a:rPr lang="en-US" dirty="0" smtClean="0"/>
              <a:t>printers (IP)</a:t>
            </a:r>
          </a:p>
          <a:p>
            <a:r>
              <a:rPr lang="en-US" dirty="0" smtClean="0"/>
              <a:t>Windows Shared Printers (SMB/HTTP)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35" y="2209800"/>
            <a:ext cx="2350408" cy="23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smtClean="0"/>
              <a:t>printer </a:t>
            </a:r>
            <a:r>
              <a:rPr lang="en-US" dirty="0"/>
              <a:t>device</a:t>
            </a:r>
          </a:p>
          <a:p>
            <a:r>
              <a:rPr lang="en-US" dirty="0"/>
              <a:t>Network </a:t>
            </a:r>
            <a:r>
              <a:rPr lang="en-US" dirty="0" smtClean="0"/>
              <a:t>printer </a:t>
            </a:r>
            <a:r>
              <a:rPr lang="en-US" dirty="0"/>
              <a:t>device</a:t>
            </a:r>
          </a:p>
          <a:p>
            <a:r>
              <a:rPr lang="en-US" dirty="0"/>
              <a:t>Print client</a:t>
            </a:r>
          </a:p>
          <a:p>
            <a:r>
              <a:rPr lang="en-US" dirty="0"/>
              <a:t>Print </a:t>
            </a:r>
            <a:r>
              <a:rPr lang="en-US" dirty="0" smtClean="0"/>
              <a:t>server</a:t>
            </a:r>
          </a:p>
          <a:p>
            <a:r>
              <a:rPr lang="en-US" dirty="0"/>
              <a:t>Print q</a:t>
            </a:r>
            <a:r>
              <a:rPr lang="en-US" dirty="0" smtClean="0"/>
              <a:t>ueue</a:t>
            </a:r>
            <a:endParaRPr lang="en-US" dirty="0"/>
          </a:p>
          <a:p>
            <a:r>
              <a:rPr lang="en-US" dirty="0"/>
              <a:t>Printer </a:t>
            </a:r>
            <a:r>
              <a:rPr lang="en-US" dirty="0" smtClean="0"/>
              <a:t>driver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job</a:t>
            </a:r>
          </a:p>
          <a:p>
            <a:r>
              <a:rPr lang="en-US" dirty="0"/>
              <a:t>Print </a:t>
            </a:r>
            <a:r>
              <a:rPr lang="en-US" dirty="0" smtClean="0"/>
              <a:t>spooler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Install File and Print Services</a:t>
            </a:r>
          </a:p>
          <a:p>
            <a:r>
              <a:rPr lang="en-US" dirty="0" smtClean="0"/>
              <a:t>Managing File and Print Services</a:t>
            </a:r>
          </a:p>
          <a:p>
            <a:r>
              <a:rPr lang="en-US" dirty="0" smtClean="0"/>
              <a:t>NTFS Permissions</a:t>
            </a:r>
          </a:p>
          <a:p>
            <a:r>
              <a:rPr lang="en-US" dirty="0" smtClean="0"/>
              <a:t>Share Permissions</a:t>
            </a:r>
          </a:p>
          <a:p>
            <a:r>
              <a:rPr lang="en-US" dirty="0" smtClean="0"/>
              <a:t>Distributed File System</a:t>
            </a:r>
          </a:p>
          <a:p>
            <a:r>
              <a:rPr lang="en-US" dirty="0" smtClean="0"/>
              <a:t>File Server Resource Manager</a:t>
            </a:r>
          </a:p>
          <a:p>
            <a:r>
              <a:rPr lang="en-US" dirty="0" smtClean="0"/>
              <a:t>Printing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63051" y="848899"/>
            <a:ext cx="8229599" cy="275615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R="0" lvl="0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Printer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3" y="2296430"/>
            <a:ext cx="9906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9982" y="2243036"/>
            <a:ext cx="1131490" cy="115288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31" y="2235354"/>
            <a:ext cx="1585118" cy="111275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60" y="2243036"/>
            <a:ext cx="1116408" cy="11375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15149" y="2235353"/>
            <a:ext cx="1678888" cy="1112755"/>
          </a:xfrm>
          <a:custGeom>
            <a:avLst/>
            <a:gdLst>
              <a:gd name="connsiteX0" fmla="*/ 0 w 2286000"/>
              <a:gd name="connsiteY0" fmla="*/ 0 h 1145203"/>
              <a:gd name="connsiteX1" fmla="*/ 2286000 w 2286000"/>
              <a:gd name="connsiteY1" fmla="*/ 0 h 1145203"/>
              <a:gd name="connsiteX2" fmla="*/ 2286000 w 2286000"/>
              <a:gd name="connsiteY2" fmla="*/ 1145203 h 1145203"/>
              <a:gd name="connsiteX3" fmla="*/ 0 w 2286000"/>
              <a:gd name="connsiteY3" fmla="*/ 1145203 h 1145203"/>
              <a:gd name="connsiteX4" fmla="*/ 0 w 2286000"/>
              <a:gd name="connsiteY4" fmla="*/ 0 h 1145203"/>
              <a:gd name="connsiteX0" fmla="*/ 0 w 3026228"/>
              <a:gd name="connsiteY0" fmla="*/ 0 h 1145203"/>
              <a:gd name="connsiteX1" fmla="*/ 2286000 w 3026228"/>
              <a:gd name="connsiteY1" fmla="*/ 0 h 1145203"/>
              <a:gd name="connsiteX2" fmla="*/ 3026228 w 3026228"/>
              <a:gd name="connsiteY2" fmla="*/ 764203 h 1145203"/>
              <a:gd name="connsiteX3" fmla="*/ 0 w 3026228"/>
              <a:gd name="connsiteY3" fmla="*/ 1145203 h 1145203"/>
              <a:gd name="connsiteX4" fmla="*/ 0 w 3026228"/>
              <a:gd name="connsiteY4" fmla="*/ 0 h 1145203"/>
              <a:gd name="connsiteX0" fmla="*/ 0 w 3069771"/>
              <a:gd name="connsiteY0" fmla="*/ 0 h 1145203"/>
              <a:gd name="connsiteX1" fmla="*/ 3069771 w 3069771"/>
              <a:gd name="connsiteY1" fmla="*/ 108857 h 1145203"/>
              <a:gd name="connsiteX2" fmla="*/ 3026228 w 3069771"/>
              <a:gd name="connsiteY2" fmla="*/ 764203 h 1145203"/>
              <a:gd name="connsiteX3" fmla="*/ 0 w 3069771"/>
              <a:gd name="connsiteY3" fmla="*/ 1145203 h 1145203"/>
              <a:gd name="connsiteX4" fmla="*/ 0 w 3069771"/>
              <a:gd name="connsiteY4" fmla="*/ 0 h 1145203"/>
              <a:gd name="connsiteX0" fmla="*/ 0 w 3265714"/>
              <a:gd name="connsiteY0" fmla="*/ 0 h 1210518"/>
              <a:gd name="connsiteX1" fmla="*/ 3265714 w 3265714"/>
              <a:gd name="connsiteY1" fmla="*/ 174172 h 1210518"/>
              <a:gd name="connsiteX2" fmla="*/ 3222171 w 3265714"/>
              <a:gd name="connsiteY2" fmla="*/ 829518 h 1210518"/>
              <a:gd name="connsiteX3" fmla="*/ 195943 w 3265714"/>
              <a:gd name="connsiteY3" fmla="*/ 1210518 h 1210518"/>
              <a:gd name="connsiteX4" fmla="*/ 0 w 3265714"/>
              <a:gd name="connsiteY4" fmla="*/ 0 h 1210518"/>
              <a:gd name="connsiteX0" fmla="*/ 0 w 3265714"/>
              <a:gd name="connsiteY0" fmla="*/ 0 h 1145204"/>
              <a:gd name="connsiteX1" fmla="*/ 3265714 w 3265714"/>
              <a:gd name="connsiteY1" fmla="*/ 174172 h 1145204"/>
              <a:gd name="connsiteX2" fmla="*/ 3222171 w 3265714"/>
              <a:gd name="connsiteY2" fmla="*/ 829518 h 1145204"/>
              <a:gd name="connsiteX3" fmla="*/ 0 w 3265714"/>
              <a:gd name="connsiteY3" fmla="*/ 1145204 h 1145204"/>
              <a:gd name="connsiteX4" fmla="*/ 0 w 3265714"/>
              <a:gd name="connsiteY4" fmla="*/ 0 h 11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5714" h="1145204">
                <a:moveTo>
                  <a:pt x="0" y="0"/>
                </a:moveTo>
                <a:lnTo>
                  <a:pt x="3265714" y="174172"/>
                </a:lnTo>
                <a:lnTo>
                  <a:pt x="3222171" y="829518"/>
                </a:lnTo>
                <a:lnTo>
                  <a:pt x="0" y="1145204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44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35672" y="985052"/>
            <a:ext cx="981353" cy="981353"/>
            <a:chOff x="6844811" y="1061074"/>
            <a:chExt cx="981353" cy="981353"/>
          </a:xfrm>
        </p:grpSpPr>
        <p:pic>
          <p:nvPicPr>
            <p:cNvPr id="10" name="Content Placeholder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811" y="1061074"/>
              <a:ext cx="981353" cy="981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6907324" y="1423890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Document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1996575" y="2666851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431524" y="2666851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7606846" y="2022161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63051" y="3797045"/>
            <a:ext cx="8229599" cy="275615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R="0" lvl="0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Server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2" y="5257800"/>
            <a:ext cx="1116408" cy="113752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603384" y="3999816"/>
            <a:ext cx="981353" cy="981353"/>
            <a:chOff x="6844811" y="1061074"/>
            <a:chExt cx="981353" cy="981353"/>
          </a:xfrm>
        </p:grpSpPr>
        <p:pic>
          <p:nvPicPr>
            <p:cNvPr id="22" name="Content Placeholder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811" y="1061074"/>
              <a:ext cx="981353" cy="981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TextBox 22"/>
            <p:cNvSpPr txBox="1"/>
            <p:nvPr/>
          </p:nvSpPr>
          <p:spPr>
            <a:xfrm>
              <a:off x="6907324" y="1423890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Document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7774558" y="5036925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09" y="5133008"/>
            <a:ext cx="880178" cy="1360473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7087285" y="5702332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" y="5209758"/>
            <a:ext cx="990600" cy="990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47225" y="5156364"/>
            <a:ext cx="1131490" cy="1152887"/>
          </a:xfrm>
          <a:prstGeom prst="rect">
            <a:avLst/>
          </a:prstGeom>
        </p:spPr>
      </p:pic>
      <p:pic>
        <p:nvPicPr>
          <p:cNvPr id="31" name="Content Placeholder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74" y="5148682"/>
            <a:ext cx="1585118" cy="1112754"/>
          </a:xfrm>
          <a:prstGeom prst="rect">
            <a:avLst/>
          </a:prstGeom>
        </p:spPr>
      </p:pic>
      <p:sp>
        <p:nvSpPr>
          <p:cNvPr id="32" name="Rectangle 12"/>
          <p:cNvSpPr/>
          <p:nvPr/>
        </p:nvSpPr>
        <p:spPr>
          <a:xfrm>
            <a:off x="4342392" y="5148681"/>
            <a:ext cx="1678888" cy="1112755"/>
          </a:xfrm>
          <a:custGeom>
            <a:avLst/>
            <a:gdLst>
              <a:gd name="connsiteX0" fmla="*/ 0 w 2286000"/>
              <a:gd name="connsiteY0" fmla="*/ 0 h 1145203"/>
              <a:gd name="connsiteX1" fmla="*/ 2286000 w 2286000"/>
              <a:gd name="connsiteY1" fmla="*/ 0 h 1145203"/>
              <a:gd name="connsiteX2" fmla="*/ 2286000 w 2286000"/>
              <a:gd name="connsiteY2" fmla="*/ 1145203 h 1145203"/>
              <a:gd name="connsiteX3" fmla="*/ 0 w 2286000"/>
              <a:gd name="connsiteY3" fmla="*/ 1145203 h 1145203"/>
              <a:gd name="connsiteX4" fmla="*/ 0 w 2286000"/>
              <a:gd name="connsiteY4" fmla="*/ 0 h 1145203"/>
              <a:gd name="connsiteX0" fmla="*/ 0 w 3026228"/>
              <a:gd name="connsiteY0" fmla="*/ 0 h 1145203"/>
              <a:gd name="connsiteX1" fmla="*/ 2286000 w 3026228"/>
              <a:gd name="connsiteY1" fmla="*/ 0 h 1145203"/>
              <a:gd name="connsiteX2" fmla="*/ 3026228 w 3026228"/>
              <a:gd name="connsiteY2" fmla="*/ 764203 h 1145203"/>
              <a:gd name="connsiteX3" fmla="*/ 0 w 3026228"/>
              <a:gd name="connsiteY3" fmla="*/ 1145203 h 1145203"/>
              <a:gd name="connsiteX4" fmla="*/ 0 w 3026228"/>
              <a:gd name="connsiteY4" fmla="*/ 0 h 1145203"/>
              <a:gd name="connsiteX0" fmla="*/ 0 w 3069771"/>
              <a:gd name="connsiteY0" fmla="*/ 0 h 1145203"/>
              <a:gd name="connsiteX1" fmla="*/ 3069771 w 3069771"/>
              <a:gd name="connsiteY1" fmla="*/ 108857 h 1145203"/>
              <a:gd name="connsiteX2" fmla="*/ 3026228 w 3069771"/>
              <a:gd name="connsiteY2" fmla="*/ 764203 h 1145203"/>
              <a:gd name="connsiteX3" fmla="*/ 0 w 3069771"/>
              <a:gd name="connsiteY3" fmla="*/ 1145203 h 1145203"/>
              <a:gd name="connsiteX4" fmla="*/ 0 w 3069771"/>
              <a:gd name="connsiteY4" fmla="*/ 0 h 1145203"/>
              <a:gd name="connsiteX0" fmla="*/ 0 w 3265714"/>
              <a:gd name="connsiteY0" fmla="*/ 0 h 1210518"/>
              <a:gd name="connsiteX1" fmla="*/ 3265714 w 3265714"/>
              <a:gd name="connsiteY1" fmla="*/ 174172 h 1210518"/>
              <a:gd name="connsiteX2" fmla="*/ 3222171 w 3265714"/>
              <a:gd name="connsiteY2" fmla="*/ 829518 h 1210518"/>
              <a:gd name="connsiteX3" fmla="*/ 195943 w 3265714"/>
              <a:gd name="connsiteY3" fmla="*/ 1210518 h 1210518"/>
              <a:gd name="connsiteX4" fmla="*/ 0 w 3265714"/>
              <a:gd name="connsiteY4" fmla="*/ 0 h 1210518"/>
              <a:gd name="connsiteX0" fmla="*/ 0 w 3265714"/>
              <a:gd name="connsiteY0" fmla="*/ 0 h 1145204"/>
              <a:gd name="connsiteX1" fmla="*/ 3265714 w 3265714"/>
              <a:gd name="connsiteY1" fmla="*/ 174172 h 1145204"/>
              <a:gd name="connsiteX2" fmla="*/ 3222171 w 3265714"/>
              <a:gd name="connsiteY2" fmla="*/ 829518 h 1145204"/>
              <a:gd name="connsiteX3" fmla="*/ 0 w 3265714"/>
              <a:gd name="connsiteY3" fmla="*/ 1145204 h 1145204"/>
              <a:gd name="connsiteX4" fmla="*/ 0 w 3265714"/>
              <a:gd name="connsiteY4" fmla="*/ 0 h 11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5714" h="1145204">
                <a:moveTo>
                  <a:pt x="0" y="0"/>
                </a:moveTo>
                <a:lnTo>
                  <a:pt x="3265714" y="174172"/>
                </a:lnTo>
                <a:lnTo>
                  <a:pt x="3222171" y="829518"/>
                </a:lnTo>
                <a:lnTo>
                  <a:pt x="0" y="1145204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44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1923818" y="5580179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889894" y="5673932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49086"/>
            <a:ext cx="7639285" cy="5791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Print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Print Queue</a:t>
            </a:r>
          </a:p>
          <a:p>
            <a:pPr fontAlgn="ctr"/>
            <a:r>
              <a:rPr lang="en-US" dirty="0">
                <a:effectLst/>
              </a:rPr>
              <a:t>Active </a:t>
            </a:r>
            <a:r>
              <a:rPr lang="en-US" dirty="0" smtClean="0">
                <a:effectLst/>
              </a:rPr>
              <a:t>Directory</a:t>
            </a:r>
            <a:endParaRPr lang="en-US" dirty="0">
              <a:effectLst/>
            </a:endParaRPr>
          </a:p>
          <a:p>
            <a:pPr fontAlgn="ctr"/>
            <a:r>
              <a:rPr lang="en-US" dirty="0" smtClean="0">
                <a:effectLst/>
              </a:rPr>
              <a:t>Description</a:t>
            </a:r>
            <a:endParaRPr lang="en-US" dirty="0">
              <a:effectLst/>
            </a:endParaRPr>
          </a:p>
          <a:p>
            <a:pPr fontAlgn="ctr"/>
            <a:r>
              <a:rPr lang="en-US" dirty="0">
                <a:effectLst/>
              </a:rPr>
              <a:t>Drivers</a:t>
            </a:r>
          </a:p>
          <a:p>
            <a:pPr fontAlgn="ctr"/>
            <a:r>
              <a:rPr lang="en-US" dirty="0">
                <a:effectLst/>
              </a:rPr>
              <a:t>Share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Printers to Clients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local printer device</a:t>
            </a:r>
          </a:p>
          <a:p>
            <a:r>
              <a:rPr lang="en-US" dirty="0" smtClean="0"/>
              <a:t>Adding </a:t>
            </a:r>
            <a:r>
              <a:rPr lang="en-US" dirty="0"/>
              <a:t>a </a:t>
            </a:r>
            <a:r>
              <a:rPr lang="en-US" dirty="0" smtClean="0"/>
              <a:t>network </a:t>
            </a:r>
            <a:r>
              <a:rPr lang="en-US" dirty="0"/>
              <a:t>p</a:t>
            </a:r>
            <a:r>
              <a:rPr lang="en-US" dirty="0" smtClean="0"/>
              <a:t>rinter </a:t>
            </a:r>
            <a:r>
              <a:rPr lang="en-US" dirty="0"/>
              <a:t>d</a:t>
            </a:r>
            <a:r>
              <a:rPr lang="en-US" dirty="0" smtClean="0"/>
              <a:t>evice</a:t>
            </a:r>
          </a:p>
          <a:p>
            <a:r>
              <a:rPr lang="en-US" dirty="0" smtClean="0"/>
              <a:t>Connecting </a:t>
            </a:r>
            <a:r>
              <a:rPr lang="en-US" dirty="0"/>
              <a:t>to a </a:t>
            </a:r>
            <a:r>
              <a:rPr lang="en-US" dirty="0" smtClean="0"/>
              <a:t>network </a:t>
            </a:r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q</a:t>
            </a:r>
            <a:r>
              <a:rPr lang="en-US" dirty="0" smtClean="0"/>
              <a:t>ueue using </a:t>
            </a:r>
            <a:r>
              <a:rPr lang="en-US" dirty="0"/>
              <a:t>a UNC Path</a:t>
            </a:r>
          </a:p>
          <a:p>
            <a:r>
              <a:rPr lang="en-US" dirty="0" smtClean="0"/>
              <a:t>Finding </a:t>
            </a:r>
            <a:r>
              <a:rPr lang="en-US" dirty="0"/>
              <a:t>a </a:t>
            </a:r>
            <a:r>
              <a:rPr lang="en-US" dirty="0" smtClean="0"/>
              <a:t>network </a:t>
            </a:r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q</a:t>
            </a:r>
            <a:r>
              <a:rPr lang="en-US" dirty="0" smtClean="0"/>
              <a:t>ueue using </a:t>
            </a:r>
            <a:r>
              <a:rPr lang="en-US" dirty="0"/>
              <a:t>Active </a:t>
            </a:r>
            <a:r>
              <a:rPr lang="en-US" dirty="0" smtClean="0"/>
              <a:t>Directory</a:t>
            </a:r>
          </a:p>
          <a:p>
            <a:r>
              <a:rPr lang="en-US" dirty="0"/>
              <a:t>Adding printers using Group Policy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Changing Permissions on a Printer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Printers use permissions based on Access Control Lists to manage access and control usage</a:t>
            </a:r>
          </a:p>
          <a:p>
            <a:r>
              <a:rPr lang="en-US" dirty="0"/>
              <a:t>By using these permissions effectively</a:t>
            </a:r>
          </a:p>
          <a:p>
            <a:pPr lvl="1"/>
            <a:r>
              <a:rPr lang="en-US" dirty="0"/>
              <a:t>You can allow users to print to specific printers </a:t>
            </a:r>
            <a:endParaRPr lang="en-US" dirty="0" smtClean="0"/>
          </a:p>
          <a:p>
            <a:pPr lvl="1"/>
            <a:r>
              <a:rPr lang="en-US" dirty="0" smtClean="0"/>
              <a:t>You can allow </a:t>
            </a:r>
            <a:r>
              <a:rPr lang="en-US" dirty="0"/>
              <a:t>certain users or groups to manage the print </a:t>
            </a: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467600" cy="838200"/>
          </a:xfrm>
        </p:spPr>
        <p:txBody>
          <a:bodyPr/>
          <a:lstStyle/>
          <a:p>
            <a:r>
              <a:rPr lang="en-US" sz="3200" dirty="0" smtClean="0"/>
              <a:t>Multiple Print Queues for </a:t>
            </a:r>
            <a:r>
              <a:rPr lang="en-US" sz="3200" dirty="0"/>
              <a:t>a Single </a:t>
            </a:r>
            <a:r>
              <a:rPr lang="en-US" sz="3200" dirty="0" smtClean="0"/>
              <a:t>Printer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permissions</a:t>
            </a:r>
          </a:p>
          <a:p>
            <a:r>
              <a:rPr lang="en-US" dirty="0" smtClean="0"/>
              <a:t>Changing </a:t>
            </a:r>
            <a:r>
              <a:rPr lang="en-US" dirty="0"/>
              <a:t>the Print </a:t>
            </a:r>
            <a:r>
              <a:rPr lang="en-US" dirty="0" smtClean="0"/>
              <a:t>Priority</a:t>
            </a:r>
          </a:p>
          <a:p>
            <a:r>
              <a:rPr lang="en-US" dirty="0"/>
              <a:t>Scheduling </a:t>
            </a:r>
            <a:r>
              <a:rPr lang="en-US" dirty="0" smtClean="0"/>
              <a:t>Printers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Printer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Printer pool</a:t>
            </a:r>
          </a:p>
          <a:p>
            <a:pPr lvl="1"/>
            <a:r>
              <a:rPr lang="en-US" dirty="0"/>
              <a:t>Single </a:t>
            </a:r>
            <a:r>
              <a:rPr lang="en-US" dirty="0" smtClean="0"/>
              <a:t>print queue </a:t>
            </a:r>
            <a:r>
              <a:rPr lang="en-US" dirty="0"/>
              <a:t>that sends jobs to multiple print devices</a:t>
            </a:r>
          </a:p>
          <a:p>
            <a:pPr lvl="1"/>
            <a:r>
              <a:rPr lang="en-US" dirty="0"/>
              <a:t>Requirements: you need to have two or more printers that can use the same printer driver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Print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File and Print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File </a:t>
            </a:r>
            <a:r>
              <a:rPr lang="en-US" sz="2800" dirty="0"/>
              <a:t>Services provides technologies that </a:t>
            </a:r>
            <a:r>
              <a:rPr lang="en-US" sz="2800" dirty="0" smtClean="0"/>
              <a:t>help to:</a:t>
            </a:r>
          </a:p>
          <a:p>
            <a:pPr lvl="1"/>
            <a:r>
              <a:rPr lang="en-US" sz="2800" b="0" dirty="0">
                <a:effectLst/>
              </a:rPr>
              <a:t>Manage storage</a:t>
            </a:r>
          </a:p>
          <a:p>
            <a:pPr lvl="1"/>
            <a:r>
              <a:rPr lang="en-US" sz="2800" b="0" dirty="0">
                <a:effectLst/>
              </a:rPr>
              <a:t>Manage shared </a:t>
            </a:r>
            <a:r>
              <a:rPr lang="en-US" sz="2800" b="0" dirty="0" smtClean="0">
                <a:effectLst/>
              </a:rPr>
              <a:t>folders</a:t>
            </a:r>
          </a:p>
          <a:p>
            <a:pPr lvl="1"/>
            <a:r>
              <a:rPr lang="en-US" sz="2800" b="0" dirty="0" smtClean="0">
                <a:effectLst/>
              </a:rPr>
              <a:t>Organize logical shared structure</a:t>
            </a:r>
            <a:endParaRPr lang="en-US" sz="2800" b="0" dirty="0">
              <a:effectLst/>
            </a:endParaRPr>
          </a:p>
          <a:p>
            <a:pPr lvl="1"/>
            <a:r>
              <a:rPr lang="en-US" sz="2800" b="0" dirty="0">
                <a:effectLst/>
              </a:rPr>
              <a:t>E</a:t>
            </a:r>
            <a:r>
              <a:rPr lang="en-US" sz="2800" b="0" dirty="0" smtClean="0">
                <a:effectLst/>
              </a:rPr>
              <a:t>nable </a:t>
            </a:r>
            <a:r>
              <a:rPr lang="en-US" sz="2800" b="0" dirty="0">
                <a:effectLst/>
              </a:rPr>
              <a:t>file replication</a:t>
            </a:r>
          </a:p>
          <a:p>
            <a:r>
              <a:rPr lang="en-US" sz="2800" dirty="0" smtClean="0"/>
              <a:t>Print Services </a:t>
            </a:r>
            <a:r>
              <a:rPr lang="en-US" sz="2800" dirty="0"/>
              <a:t>provides technologies that help </a:t>
            </a:r>
            <a:r>
              <a:rPr lang="en-US" sz="2800" dirty="0" smtClean="0"/>
              <a:t>to:</a:t>
            </a:r>
          </a:p>
          <a:p>
            <a:pPr lvl="1"/>
            <a:r>
              <a:rPr lang="en-US" sz="2800" b="0" dirty="0" smtClean="0">
                <a:effectLst/>
              </a:rPr>
              <a:t>Share printers on a network</a:t>
            </a:r>
          </a:p>
          <a:p>
            <a:pPr lvl="1"/>
            <a:r>
              <a:rPr lang="en-US" sz="2800" b="0" dirty="0" smtClean="0">
                <a:effectLst/>
              </a:rPr>
              <a:t>Share printers in Active Directory</a:t>
            </a:r>
          </a:p>
          <a:p>
            <a:pPr lvl="1"/>
            <a:r>
              <a:rPr lang="en-US" sz="2800" b="0" dirty="0" smtClean="0">
                <a:effectLst/>
              </a:rPr>
              <a:t>Centralize </a:t>
            </a:r>
            <a:r>
              <a:rPr lang="en-US" sz="2800" b="0" dirty="0">
                <a:effectLst/>
              </a:rPr>
              <a:t>print management tasks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Managing File and Print Services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File and </a:t>
            </a:r>
            <a:r>
              <a:rPr lang="en-US" dirty="0"/>
              <a:t>Print Services are </a:t>
            </a:r>
            <a:r>
              <a:rPr lang="en-US" dirty="0" smtClean="0"/>
              <a:t>often deployed </a:t>
            </a:r>
            <a:r>
              <a:rPr lang="en-US" dirty="0"/>
              <a:t>on the same machine </a:t>
            </a:r>
            <a:endParaRPr lang="en-US" dirty="0" smtClean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perform short </a:t>
            </a:r>
            <a:r>
              <a:rPr lang="en-US" dirty="0" smtClean="0"/>
              <a:t>transactions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Both work </a:t>
            </a:r>
            <a:r>
              <a:rPr lang="en-US" dirty="0"/>
              <a:t>well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Services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6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File Services role</a:t>
            </a:r>
          </a:p>
          <a:p>
            <a:r>
              <a:rPr lang="en-US" dirty="0" smtClean="0"/>
              <a:t>Manage file share resources</a:t>
            </a:r>
          </a:p>
          <a:p>
            <a:r>
              <a:rPr lang="en-US" dirty="0" smtClean="0"/>
              <a:t>Access Control</a:t>
            </a:r>
          </a:p>
          <a:p>
            <a:r>
              <a:rPr lang="en-US" dirty="0" smtClean="0"/>
              <a:t>Distributed File System Namespace (DFS-N)</a:t>
            </a:r>
          </a:p>
          <a:p>
            <a:r>
              <a:rPr lang="en-US" dirty="0" smtClean="0"/>
              <a:t>Distributed File System Replication (DFS-R)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NTFS </a:t>
            </a:r>
            <a:r>
              <a:rPr lang="en-US" dirty="0" smtClean="0">
                <a:effectLst/>
              </a:rPr>
              <a:t>Permissions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0" y="1752600"/>
            <a:ext cx="8298910" cy="4457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File System </a:t>
            </a:r>
            <a:r>
              <a:rPr lang="en-US" dirty="0" smtClean="0">
                <a:effectLst/>
              </a:rPr>
              <a:t>Auditing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6439301" cy="3171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3" y="2071852"/>
            <a:ext cx="356134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Share </a:t>
            </a:r>
            <a:r>
              <a:rPr lang="en-US" dirty="0" smtClean="0">
                <a:effectLst/>
              </a:rPr>
              <a:t>Permissions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68448" y="6365124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17" y="1213243"/>
            <a:ext cx="1954212" cy="30205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9" y="1970849"/>
            <a:ext cx="1307721" cy="1307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Down Arrow 44"/>
          <p:cNvSpPr/>
          <p:nvPr/>
        </p:nvSpPr>
        <p:spPr>
          <a:xfrm rot="16200000">
            <a:off x="2589301" y="1930787"/>
            <a:ext cx="469650" cy="1387844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47" y="1782773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78" y="2392203"/>
            <a:ext cx="762170" cy="762170"/>
          </a:xfrm>
          <a:prstGeom prst="rect">
            <a:avLst/>
          </a:prstGeom>
        </p:spPr>
      </p:pic>
      <p:pic>
        <p:nvPicPr>
          <p:cNvPr id="18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11" y="1096973"/>
            <a:ext cx="1176365" cy="1176365"/>
          </a:xfrm>
          <a:prstGeom prst="rect">
            <a:avLst/>
          </a:prstGeom>
        </p:spPr>
      </p:pic>
      <p:pic>
        <p:nvPicPr>
          <p:cNvPr id="20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73" y="2055804"/>
            <a:ext cx="1176365" cy="1176365"/>
          </a:xfrm>
          <a:prstGeom prst="rect">
            <a:avLst/>
          </a:prstGeom>
        </p:spPr>
      </p:pic>
      <p:pic>
        <p:nvPicPr>
          <p:cNvPr id="21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80" y="3072753"/>
            <a:ext cx="1176365" cy="1176365"/>
          </a:xfrm>
          <a:prstGeom prst="rect">
            <a:avLst/>
          </a:prstGeom>
        </p:spPr>
      </p:pic>
      <p:pic>
        <p:nvPicPr>
          <p:cNvPr id="22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47" y="4214157"/>
            <a:ext cx="1176365" cy="1176365"/>
          </a:xfrm>
          <a:prstGeom prst="rect">
            <a:avLst/>
          </a:prstGeom>
        </p:spPr>
      </p:pic>
      <p:sp>
        <p:nvSpPr>
          <p:cNvPr id="23" name="Down Arrow 44"/>
          <p:cNvSpPr/>
          <p:nvPr/>
        </p:nvSpPr>
        <p:spPr>
          <a:xfrm rot="10800000">
            <a:off x="3866807" y="3072753"/>
            <a:ext cx="469650" cy="2428928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91932" y="5603124"/>
            <a:ext cx="26632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Permissions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9903" y="156884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D:\Data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3117" y="2557374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D:\Public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63341" y="3582325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D:\IT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1518" y="4723729"/>
            <a:ext cx="889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D:\IT\Dev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Bent-Up Arrow 30"/>
          <p:cNvSpPr/>
          <p:nvPr/>
        </p:nvSpPr>
        <p:spPr>
          <a:xfrm rot="5400000">
            <a:off x="6241235" y="4165302"/>
            <a:ext cx="763321" cy="81997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44"/>
          <p:cNvSpPr/>
          <p:nvPr/>
        </p:nvSpPr>
        <p:spPr>
          <a:xfrm rot="10800000">
            <a:off x="7377625" y="5309744"/>
            <a:ext cx="289608" cy="590350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94099" y="5876973"/>
            <a:ext cx="25670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NTFS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2529</TotalTime>
  <Words>564</Words>
  <Application>Microsoft Office PowerPoint</Application>
  <PresentationFormat>On-screen Show (4:3)</PresentationFormat>
  <Paragraphs>185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Corbel</vt:lpstr>
      <vt:lpstr>Liberation Sans</vt:lpstr>
      <vt:lpstr>Wingdings 2</vt:lpstr>
      <vt:lpstr>Telerik Academy</vt:lpstr>
      <vt:lpstr>Windows System Administration</vt:lpstr>
      <vt:lpstr>Table of Contents</vt:lpstr>
      <vt:lpstr>Install File and Print Services</vt:lpstr>
      <vt:lpstr>Managing File and Print Services</vt:lpstr>
      <vt:lpstr>PowerPoint Presentation</vt:lpstr>
      <vt:lpstr>File Sharing</vt:lpstr>
      <vt:lpstr>NTFS Permissions</vt:lpstr>
      <vt:lpstr>File System Auditing</vt:lpstr>
      <vt:lpstr>Share Permissions</vt:lpstr>
      <vt:lpstr>Access Control Good Practices</vt:lpstr>
      <vt:lpstr>File Server Resource Manager (FSRM)</vt:lpstr>
      <vt:lpstr>DFS</vt:lpstr>
      <vt:lpstr>DFS Namespace</vt:lpstr>
      <vt:lpstr>DFS Replication</vt:lpstr>
      <vt:lpstr>DFS Management Tools</vt:lpstr>
      <vt:lpstr>DFS Management Tools</vt:lpstr>
      <vt:lpstr>PowerPoint Presentation</vt:lpstr>
      <vt:lpstr>Printer Types</vt:lpstr>
      <vt:lpstr>Print Components</vt:lpstr>
      <vt:lpstr>Print Process</vt:lpstr>
      <vt:lpstr>Print Management</vt:lpstr>
      <vt:lpstr>Print Server</vt:lpstr>
      <vt:lpstr>Deploying Printers to Clients </vt:lpstr>
      <vt:lpstr>Changing Permissions on a Printer</vt:lpstr>
      <vt:lpstr>Multiple Print Queues for a Single Printer</vt:lpstr>
      <vt:lpstr>Creating a Printer Pool</vt:lpstr>
      <vt:lpstr>File and Print Services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Borislav Varadinov</cp:lastModifiedBy>
  <cp:revision>517</cp:revision>
  <dcterms:created xsi:type="dcterms:W3CDTF">2007-12-08T16:03:35Z</dcterms:created>
  <dcterms:modified xsi:type="dcterms:W3CDTF">2014-02-17T21:00:52Z</dcterms:modified>
  <cp:category>Operating Systems; Windows; Server;</cp:category>
</cp:coreProperties>
</file>