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handoutMasterIdLst>
    <p:handoutMasterId r:id="rId44"/>
  </p:handoutMasterIdLst>
  <p:sldIdLst>
    <p:sldId id="345" r:id="rId2"/>
    <p:sldId id="321" r:id="rId3"/>
    <p:sldId id="360" r:id="rId4"/>
    <p:sldId id="346" r:id="rId5"/>
    <p:sldId id="366" r:id="rId6"/>
    <p:sldId id="348" r:id="rId7"/>
    <p:sldId id="347" r:id="rId8"/>
    <p:sldId id="349" r:id="rId9"/>
    <p:sldId id="377" r:id="rId10"/>
    <p:sldId id="350" r:id="rId11"/>
    <p:sldId id="356" r:id="rId12"/>
    <p:sldId id="351" r:id="rId13"/>
    <p:sldId id="365" r:id="rId14"/>
    <p:sldId id="353" r:id="rId15"/>
    <p:sldId id="352" r:id="rId16"/>
    <p:sldId id="357" r:id="rId17"/>
    <p:sldId id="364" r:id="rId18"/>
    <p:sldId id="367" r:id="rId19"/>
    <p:sldId id="362" r:id="rId20"/>
    <p:sldId id="363" r:id="rId21"/>
    <p:sldId id="372" r:id="rId22"/>
    <p:sldId id="375" r:id="rId23"/>
    <p:sldId id="358" r:id="rId24"/>
    <p:sldId id="376" r:id="rId25"/>
    <p:sldId id="373" r:id="rId26"/>
    <p:sldId id="374" r:id="rId27"/>
    <p:sldId id="368" r:id="rId28"/>
    <p:sldId id="370" r:id="rId29"/>
    <p:sldId id="389" r:id="rId30"/>
    <p:sldId id="371" r:id="rId31"/>
    <p:sldId id="369" r:id="rId32"/>
    <p:sldId id="388" r:id="rId33"/>
    <p:sldId id="378" r:id="rId34"/>
    <p:sldId id="380" r:id="rId35"/>
    <p:sldId id="381" r:id="rId36"/>
    <p:sldId id="382" r:id="rId37"/>
    <p:sldId id="384" r:id="rId38"/>
    <p:sldId id="387" r:id="rId39"/>
    <p:sldId id="386" r:id="rId40"/>
    <p:sldId id="334" r:id="rId41"/>
    <p:sldId id="333" r:id="rId42"/>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FFFFFF"/>
    <a:srgbClr val="9ED000"/>
    <a:srgbClr val="F5FFC2"/>
    <a:srgbClr val="F4FCD8"/>
    <a:srgbClr val="E8FFC8"/>
    <a:srgbClr val="FAF7C8"/>
    <a:srgbClr val="FAF8C8"/>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2" autoAdjust="0"/>
    <p:restoredTop sz="94434" autoAdjust="0"/>
  </p:normalViewPr>
  <p:slideViewPr>
    <p:cSldViewPr>
      <p:cViewPr varScale="1">
        <p:scale>
          <a:sx n="116" d="100"/>
          <a:sy n="116" d="100"/>
        </p:scale>
        <p:origin x="1344" y="13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2/23/2014</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2/23/2014</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technet.microsoft.com/en-us/library/dd851494.aspx"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144744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if a DNS server does not have the requested information when it receives a recursive query, it queries other servers until it gets the information, or until the name query fails.</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extLst>
      <p:ext uri="{BB962C8B-B14F-4D97-AF65-F5344CB8AC3E}">
        <p14:creationId xmlns:p14="http://schemas.microsoft.com/office/powerpoint/2010/main" val="337276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 (address)</a:t>
            </a:r>
            <a:r>
              <a:rPr lang="en-US" sz="1200" b="0" i="0" kern="1200" dirty="0" smtClean="0">
                <a:solidFill>
                  <a:schemeClr val="tx1"/>
                </a:solidFill>
                <a:effectLst/>
                <a:latin typeface="+mn-lt"/>
                <a:ea typeface="+mn-ea"/>
                <a:cs typeface="+mn-cs"/>
              </a:rPr>
              <a:t> Maps a host name to an IP address. When a computer has multiple adapter cards or IP addresses, or both, it should have multiple address records.</a:t>
            </a:r>
          </a:p>
          <a:p>
            <a:r>
              <a:rPr lang="en-US" sz="1200" b="1" i="0" kern="1200" dirty="0" smtClean="0">
                <a:solidFill>
                  <a:schemeClr val="tx1"/>
                </a:solidFill>
                <a:effectLst/>
                <a:latin typeface="+mn-lt"/>
                <a:ea typeface="+mn-ea"/>
                <a:cs typeface="+mn-cs"/>
              </a:rPr>
              <a:t>CNAME (canonical name)</a:t>
            </a:r>
            <a:r>
              <a:rPr lang="en-US" sz="1200" b="0" i="0" kern="1200" dirty="0" smtClean="0">
                <a:solidFill>
                  <a:schemeClr val="tx1"/>
                </a:solidFill>
                <a:effectLst/>
                <a:latin typeface="+mn-lt"/>
                <a:ea typeface="+mn-ea"/>
                <a:cs typeface="+mn-cs"/>
              </a:rPr>
              <a:t> Sets an alias for a host name. For example, using this record, zeta.microsoft.com can have an alias as www.microsoft.com.</a:t>
            </a:r>
          </a:p>
          <a:p>
            <a:r>
              <a:rPr lang="en-US" sz="1200" b="1" i="0" kern="1200" dirty="0" smtClean="0">
                <a:solidFill>
                  <a:schemeClr val="tx1"/>
                </a:solidFill>
                <a:effectLst/>
                <a:latin typeface="+mn-lt"/>
                <a:ea typeface="+mn-ea"/>
                <a:cs typeface="+mn-cs"/>
              </a:rPr>
              <a:t>MX (mail exchange)</a:t>
            </a:r>
            <a:r>
              <a:rPr lang="en-US" sz="1200" b="0" i="0" kern="1200" dirty="0" smtClean="0">
                <a:solidFill>
                  <a:schemeClr val="tx1"/>
                </a:solidFill>
                <a:effectLst/>
                <a:latin typeface="+mn-lt"/>
                <a:ea typeface="+mn-ea"/>
                <a:cs typeface="+mn-cs"/>
              </a:rPr>
              <a:t> Specifies a mail exchange server for the domain, which allows mail to be delivered to the correct mail servers in the domain.</a:t>
            </a:r>
          </a:p>
          <a:p>
            <a:r>
              <a:rPr lang="en-US" sz="1200" b="1" i="0" kern="1200" dirty="0" smtClean="0">
                <a:solidFill>
                  <a:schemeClr val="tx1"/>
                </a:solidFill>
                <a:effectLst/>
                <a:latin typeface="+mn-lt"/>
                <a:ea typeface="+mn-ea"/>
                <a:cs typeface="+mn-cs"/>
              </a:rPr>
              <a:t>NS (name server)</a:t>
            </a:r>
            <a:r>
              <a:rPr lang="en-US" sz="1200" b="0" i="0" kern="1200" dirty="0" smtClean="0">
                <a:solidFill>
                  <a:schemeClr val="tx1"/>
                </a:solidFill>
                <a:effectLst/>
                <a:latin typeface="+mn-lt"/>
                <a:ea typeface="+mn-ea"/>
                <a:cs typeface="+mn-cs"/>
              </a:rPr>
              <a:t> Specifies a name server for the domain, which allows DNS lookups within various zones. Each primary and secondary name server should be declared through this record.</a:t>
            </a:r>
          </a:p>
          <a:p>
            <a:r>
              <a:rPr lang="en-US" sz="1200" b="1" i="0" kern="1200" dirty="0" smtClean="0">
                <a:solidFill>
                  <a:schemeClr val="tx1"/>
                </a:solidFill>
                <a:effectLst/>
                <a:latin typeface="+mn-lt"/>
                <a:ea typeface="+mn-ea"/>
                <a:cs typeface="+mn-cs"/>
              </a:rPr>
              <a:t>PTR (pointer)</a:t>
            </a:r>
            <a:r>
              <a:rPr lang="en-US" sz="1200" b="0" i="0" kern="1200" dirty="0" smtClean="0">
                <a:solidFill>
                  <a:schemeClr val="tx1"/>
                </a:solidFill>
                <a:effectLst/>
                <a:latin typeface="+mn-lt"/>
                <a:ea typeface="+mn-ea"/>
                <a:cs typeface="+mn-cs"/>
              </a:rPr>
              <a:t> Creates a pointer that maps an IP address to a host name for reverse lookups.</a:t>
            </a:r>
          </a:p>
          <a:p>
            <a:r>
              <a:rPr lang="en-US" sz="1200" b="1" i="0" kern="1200" dirty="0" smtClean="0">
                <a:solidFill>
                  <a:schemeClr val="tx1"/>
                </a:solidFill>
                <a:effectLst/>
                <a:latin typeface="+mn-lt"/>
                <a:ea typeface="+mn-ea"/>
                <a:cs typeface="+mn-cs"/>
              </a:rPr>
              <a:t>SOA (start of authority)</a:t>
            </a:r>
            <a:r>
              <a:rPr lang="en-US" sz="1200" b="0" i="0" kern="1200" dirty="0" smtClean="0">
                <a:solidFill>
                  <a:schemeClr val="tx1"/>
                </a:solidFill>
                <a:effectLst/>
                <a:latin typeface="+mn-lt"/>
                <a:ea typeface="+mn-ea"/>
                <a:cs typeface="+mn-cs"/>
              </a:rPr>
              <a:t> Declares the host that's the most authoritative for the zone and, as such, is the best source of DNS information for the zone. Each zone file must have an SOA record (which is created automatically when you add a zone).</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7</a:t>
            </a:fld>
            <a:endParaRPr lang="en-US" dirty="0"/>
          </a:p>
        </p:txBody>
      </p:sp>
    </p:spTree>
    <p:extLst>
      <p:ext uri="{BB962C8B-B14F-4D97-AF65-F5344CB8AC3E}">
        <p14:creationId xmlns:p14="http://schemas.microsoft.com/office/powerpoint/2010/main" val="1188956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129657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Client conflict detection</a:t>
            </a:r>
          </a:p>
          <a:p>
            <a:r>
              <a:rPr lang="en-US" dirty="0" smtClean="0"/>
              <a:t>Client computers running Windows Server 2008, Windows Vista, Windows Server 2003, Windows XP, Windows 2000, Windows NT 4.0, Windows Millennium Edition, and Windows 98 automatically check to determine if an IP address is already in use before using it.</a:t>
            </a:r>
          </a:p>
          <a:p>
            <a:r>
              <a:rPr lang="en-US" dirty="0" smtClean="0"/>
              <a:t>After the DHCP client receives a lease from the DHCP server, the client sends an Address Resolution Protocol (ARP) request to the address that it has been assigned. If a reply to the ARP request is received, the client has detected a conflict and sends a </a:t>
            </a:r>
            <a:r>
              <a:rPr lang="en-US" dirty="0" err="1" smtClean="0"/>
              <a:t>DHCPDecline</a:t>
            </a:r>
            <a:r>
              <a:rPr lang="en-US" dirty="0" smtClean="0"/>
              <a:t> message to the DHCP server. The DHCP server attaches a BAD_ADDRESS value to the IP address in the scope for the length of the lease. The client then begins the lease process again, and is offered the next available address in the scope.</a:t>
            </a:r>
          </a:p>
          <a:p>
            <a:r>
              <a:rPr lang="en-US" dirty="0" smtClean="0"/>
              <a:t>ARP requests do not traverse routers. Clients use ARP requests rather than pings (ICMP Echo messages) because pings require the sender to have an IP address.</a:t>
            </a:r>
          </a:p>
          <a:p>
            <a:endParaRPr lang="en-US" dirty="0" smtClean="0"/>
          </a:p>
          <a:p>
            <a:r>
              <a:rPr lang="en-US" b="1" dirty="0" smtClean="0"/>
              <a:t>Server conflict detection</a:t>
            </a:r>
          </a:p>
          <a:p>
            <a:r>
              <a:rPr lang="en-US" dirty="0" smtClean="0"/>
              <a:t>If your network includes older DHCP clients that do not perform conflict detection themselves, you can enable conflict detection on the DHCP server. By default, the Windows Server 2008 DHCP Server service does not perform any conflict detection.</a:t>
            </a:r>
          </a:p>
          <a:p>
            <a:r>
              <a:rPr lang="en-US" dirty="0" smtClean="0"/>
              <a:t>To detect conflicts, the DHCP server pings (sends an ICMP Echo message to) an IP address before offering that address to clients in a new lease. The DHCP server only pings addresses that have not been successfully and previously leased. If a client requests a lease on an IP address that it already had or is requesting a renewal, the DHCP server does not ping the IP address.</a:t>
            </a:r>
          </a:p>
          <a:p>
            <a:r>
              <a:rPr lang="en-US" dirty="0" smtClean="0"/>
              <a:t>If conflict detection is enabled, an administrator-defined number of pings are sent. The server waits 1 second for a reply. Because the time required for a client to obtain a lease is equal to the number of pings used, choose this value carefully because it directly impacts the overall performance of the server. In general, one ping is sufficient.</a:t>
            </a:r>
          </a:p>
          <a:p>
            <a:r>
              <a:rPr lang="en-US" dirty="0" smtClean="0"/>
              <a:t>If a response to the ping is received, a conflict is registered and that address is not offered to clients requesting a lease from the server. The DHCP server then attaches a BAD_ADDRESS value to that IP address in the scope. The DHCP server then tries to lease the next available address. If the duplicate address is removed from the network, the BAD_ADDRESS value attached to the IP address can be deleted from the scope’s list of active leases, and then the address returns to the pool. Addresses are marked as BAD_ADDRESS for the length of the lease for which the scope is configured. If the BAD_ADDRESS entry is not manually removed, it will automatically be removed after a period of time equal to the lease time for the scope.</a:t>
            </a:r>
          </a:p>
          <a:p>
            <a:r>
              <a:rPr lang="en-US" dirty="0" smtClean="0"/>
              <a:t>Note In general, use server conflict detection only as a troubleshooting aid when you suspect that duplicate IP addresses are in use on your network. Each additional conflict detection attempt adds to the time required to negotiate leases for DHCP clients.</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26</a:t>
            </a:fld>
            <a:endParaRPr lang="en-US" dirty="0"/>
          </a:p>
        </p:txBody>
      </p:sp>
    </p:spTree>
    <p:extLst>
      <p:ext uri="{BB962C8B-B14F-4D97-AF65-F5344CB8AC3E}">
        <p14:creationId xmlns:p14="http://schemas.microsoft.com/office/powerpoint/2010/main" val="1385827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To configure the IPv4 DHCP relay </a:t>
            </a:r>
            <a:r>
              <a:rPr lang="en-US" sz="1200" b="1" i="0" kern="1200" dirty="0" err="1" smtClean="0">
                <a:solidFill>
                  <a:schemeClr val="tx1"/>
                </a:solidFill>
                <a:effectLst/>
                <a:latin typeface="+mn-lt"/>
                <a:ea typeface="+mn-ea"/>
                <a:cs typeface="+mn-cs"/>
              </a:rPr>
              <a:t>agent</a:t>
            </a:r>
            <a:r>
              <a:rPr lang="en-US" sz="1200" b="0" i="0" u="none" strike="noStrike" kern="1200" dirty="0" err="1" smtClean="0">
                <a:solidFill>
                  <a:schemeClr val="tx1"/>
                </a:solidFill>
                <a:effectLst/>
                <a:latin typeface="+mn-lt"/>
                <a:ea typeface="+mn-ea"/>
                <a:cs typeface="+mn-cs"/>
                <a:hlinkClick r:id="rId3"/>
              </a:rPr>
              <a:t>Open</a:t>
            </a:r>
            <a:r>
              <a:rPr lang="en-US" sz="1200" b="0" i="0" u="none" strike="noStrike" kern="1200" dirty="0" smtClean="0">
                <a:solidFill>
                  <a:schemeClr val="tx1"/>
                </a:solidFill>
                <a:effectLst/>
                <a:latin typeface="+mn-lt"/>
                <a:ea typeface="+mn-ea"/>
                <a:cs typeface="+mn-cs"/>
                <a:hlinkClick r:id="rId3"/>
              </a:rPr>
              <a:t> the RRAS MMC Snap-in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Routing and Remote Access MMC snap-in, expand </a:t>
            </a:r>
            <a:r>
              <a:rPr lang="en-US" sz="1200" b="1" i="0" kern="1200" dirty="0" smtClean="0">
                <a:solidFill>
                  <a:schemeClr val="tx1"/>
                </a:solidFill>
                <a:effectLst/>
                <a:latin typeface="+mn-lt"/>
                <a:ea typeface="+mn-ea"/>
                <a:cs typeface="+mn-cs"/>
              </a:rPr>
              <a:t>IPv4</a:t>
            </a:r>
            <a:r>
              <a:rPr lang="en-US" sz="1200" b="0" i="0" kern="1200" dirty="0" smtClean="0">
                <a:solidFill>
                  <a:schemeClr val="tx1"/>
                </a:solidFill>
                <a:effectLst/>
                <a:latin typeface="+mn-lt"/>
                <a:ea typeface="+mn-ea"/>
                <a:cs typeface="+mn-cs"/>
              </a:rPr>
              <a:t>, and then click </a:t>
            </a:r>
            <a:r>
              <a:rPr lang="en-US" sz="1200" b="1" i="0" kern="1200" dirty="0" smtClean="0">
                <a:solidFill>
                  <a:schemeClr val="tx1"/>
                </a:solidFill>
                <a:effectLst/>
                <a:latin typeface="+mn-lt"/>
                <a:ea typeface="+mn-ea"/>
                <a:cs typeface="+mn-cs"/>
              </a:rPr>
              <a:t>DHCP Relay Agent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Add the network interfaces on which the server might receive DHCP requests that you want to send to the DHCP server. Right-click </a:t>
            </a:r>
            <a:r>
              <a:rPr lang="en-US" sz="1200" b="1" i="0" kern="1200" dirty="0" smtClean="0">
                <a:solidFill>
                  <a:schemeClr val="tx1"/>
                </a:solidFill>
                <a:effectLst/>
                <a:latin typeface="+mn-lt"/>
                <a:ea typeface="+mn-ea"/>
                <a:cs typeface="+mn-cs"/>
              </a:rPr>
              <a:t>DHCP Relay Agent</a:t>
            </a:r>
            <a:r>
              <a:rPr lang="en-US" sz="1200" b="0" i="0" kern="1200" dirty="0" smtClean="0">
                <a:solidFill>
                  <a:schemeClr val="tx1"/>
                </a:solidFill>
                <a:effectLst/>
                <a:latin typeface="+mn-lt"/>
                <a:ea typeface="+mn-ea"/>
                <a:cs typeface="+mn-cs"/>
              </a:rPr>
              <a:t>, click </a:t>
            </a:r>
            <a:r>
              <a:rPr lang="en-US" sz="1200" b="1" i="0" kern="1200" dirty="0" smtClean="0">
                <a:solidFill>
                  <a:schemeClr val="tx1"/>
                </a:solidFill>
                <a:effectLst/>
                <a:latin typeface="+mn-lt"/>
                <a:ea typeface="+mn-ea"/>
                <a:cs typeface="+mn-cs"/>
              </a:rPr>
              <a:t>New Interface</a:t>
            </a:r>
            <a:r>
              <a:rPr lang="en-US" sz="1200" b="0" i="0" kern="1200" dirty="0" smtClean="0">
                <a:solidFill>
                  <a:schemeClr val="tx1"/>
                </a:solidFill>
                <a:effectLst/>
                <a:latin typeface="+mn-lt"/>
                <a:ea typeface="+mn-ea"/>
                <a:cs typeface="+mn-cs"/>
              </a:rPr>
              <a:t>, select the appropriate network interface, and then click </a:t>
            </a:r>
            <a:r>
              <a:rPr lang="en-US" sz="1200" b="1" i="0" kern="1200" dirty="0" smtClean="0">
                <a:solidFill>
                  <a:schemeClr val="tx1"/>
                </a:solidFill>
                <a:effectLst/>
                <a:latin typeface="+mn-lt"/>
                <a:ea typeface="+mn-ea"/>
                <a:cs typeface="+mn-cs"/>
              </a:rPr>
              <a:t>OK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a:t>
            </a:r>
            <a:r>
              <a:rPr lang="en-US" sz="1200" b="1" i="0" kern="1200" dirty="0" smtClean="0">
                <a:solidFill>
                  <a:schemeClr val="tx1"/>
                </a:solidFill>
                <a:effectLst/>
                <a:latin typeface="+mn-lt"/>
                <a:ea typeface="+mn-ea"/>
                <a:cs typeface="+mn-cs"/>
              </a:rPr>
              <a:t>DHCP Relay Properties</a:t>
            </a:r>
            <a:r>
              <a:rPr lang="en-US" sz="1200" b="0" i="0" kern="1200" dirty="0" smtClean="0">
                <a:solidFill>
                  <a:schemeClr val="tx1"/>
                </a:solidFill>
                <a:effectLst/>
                <a:latin typeface="+mn-lt"/>
                <a:ea typeface="+mn-ea"/>
                <a:cs typeface="+mn-cs"/>
              </a:rPr>
              <a:t> dialog box, select </a:t>
            </a:r>
            <a:r>
              <a:rPr lang="en-US" sz="1200" b="1" i="0" kern="1200" dirty="0" smtClean="0">
                <a:solidFill>
                  <a:schemeClr val="tx1"/>
                </a:solidFill>
                <a:effectLst/>
                <a:latin typeface="+mn-lt"/>
                <a:ea typeface="+mn-ea"/>
                <a:cs typeface="+mn-cs"/>
              </a:rPr>
              <a:t>Relay DHCP packets</a:t>
            </a:r>
            <a:r>
              <a:rPr lang="en-US" sz="1200" b="0" i="0" kern="1200" dirty="0" smtClean="0">
                <a:solidFill>
                  <a:schemeClr val="tx1"/>
                </a:solidFill>
                <a:effectLst/>
                <a:latin typeface="+mn-lt"/>
                <a:ea typeface="+mn-ea"/>
                <a:cs typeface="+mn-cs"/>
              </a:rPr>
              <a:t>, and then click </a:t>
            </a:r>
            <a:r>
              <a:rPr lang="en-US" sz="1200" b="1" i="0" kern="1200" dirty="0" smtClean="0">
                <a:solidFill>
                  <a:schemeClr val="tx1"/>
                </a:solidFill>
                <a:effectLst/>
                <a:latin typeface="+mn-lt"/>
                <a:ea typeface="+mn-ea"/>
                <a:cs typeface="+mn-cs"/>
              </a:rPr>
              <a:t>OK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navigation pane, right-click </a:t>
            </a:r>
            <a:r>
              <a:rPr lang="en-US" sz="1200" b="1" i="0" kern="1200" dirty="0" smtClean="0">
                <a:solidFill>
                  <a:schemeClr val="tx1"/>
                </a:solidFill>
                <a:effectLst/>
                <a:latin typeface="+mn-lt"/>
                <a:ea typeface="+mn-ea"/>
                <a:cs typeface="+mn-cs"/>
              </a:rPr>
              <a:t>DHCP Relay Agent</a:t>
            </a:r>
            <a:r>
              <a:rPr lang="en-US" sz="1200" b="0" i="0" kern="1200" dirty="0" smtClean="0">
                <a:solidFill>
                  <a:schemeClr val="tx1"/>
                </a:solidFill>
                <a:effectLst/>
                <a:latin typeface="+mn-lt"/>
                <a:ea typeface="+mn-ea"/>
                <a:cs typeface="+mn-cs"/>
              </a:rPr>
              <a:t>, and then click </a:t>
            </a:r>
            <a:r>
              <a:rPr lang="en-US" sz="1200" b="1" i="0" kern="1200" dirty="0" smtClean="0">
                <a:solidFill>
                  <a:schemeClr val="tx1"/>
                </a:solidFill>
                <a:effectLst/>
                <a:latin typeface="+mn-lt"/>
                <a:ea typeface="+mn-ea"/>
                <a:cs typeface="+mn-cs"/>
              </a:rPr>
              <a:t>Properties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On the </a:t>
            </a:r>
            <a:r>
              <a:rPr lang="en-US" sz="1200" b="1" i="0" kern="1200" dirty="0" smtClean="0">
                <a:solidFill>
                  <a:schemeClr val="tx1"/>
                </a:solidFill>
                <a:effectLst/>
                <a:latin typeface="+mn-lt"/>
                <a:ea typeface="+mn-ea"/>
                <a:cs typeface="+mn-cs"/>
              </a:rPr>
              <a:t>General</a:t>
            </a:r>
            <a:r>
              <a:rPr lang="en-US" sz="1200" b="0" i="0" kern="1200" dirty="0" smtClean="0">
                <a:solidFill>
                  <a:schemeClr val="tx1"/>
                </a:solidFill>
                <a:effectLst/>
                <a:latin typeface="+mn-lt"/>
                <a:ea typeface="+mn-ea"/>
                <a:cs typeface="+mn-cs"/>
              </a:rPr>
              <a:t> tab, enter the IPv4 address of the DHCP servers that you want to provide DHCP services for the RRAS server’s clients, click </a:t>
            </a:r>
            <a:r>
              <a:rPr lang="en-US" sz="1200" b="1" i="0" kern="1200" dirty="0" smtClean="0">
                <a:solidFill>
                  <a:schemeClr val="tx1"/>
                </a:solidFill>
                <a:effectLst/>
                <a:latin typeface="+mn-lt"/>
                <a:ea typeface="+mn-ea"/>
                <a:cs typeface="+mn-cs"/>
              </a:rPr>
              <a:t>Add</a:t>
            </a:r>
            <a:r>
              <a:rPr lang="en-US" sz="1200" b="0" i="0" kern="1200" dirty="0" smtClean="0">
                <a:solidFill>
                  <a:schemeClr val="tx1"/>
                </a:solidFill>
                <a:effectLst/>
                <a:latin typeface="+mn-lt"/>
                <a:ea typeface="+mn-ea"/>
                <a:cs typeface="+mn-cs"/>
              </a:rPr>
              <a:t>, and then click </a:t>
            </a:r>
            <a:r>
              <a:rPr lang="en-US" sz="1200" b="1" i="0" kern="1200" dirty="0" smtClean="0">
                <a:solidFill>
                  <a:schemeClr val="tx1"/>
                </a:solidFill>
                <a:effectLst/>
                <a:latin typeface="+mn-lt"/>
                <a:ea typeface="+mn-ea"/>
                <a:cs typeface="+mn-cs"/>
              </a:rPr>
              <a:t>OK</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27</a:t>
            </a:fld>
            <a:endParaRPr lang="en-US" dirty="0"/>
          </a:p>
        </p:txBody>
      </p:sp>
    </p:spTree>
    <p:extLst>
      <p:ext uri="{BB962C8B-B14F-4D97-AF65-F5344CB8AC3E}">
        <p14:creationId xmlns:p14="http://schemas.microsoft.com/office/powerpoint/2010/main" val="50786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a:prstGeom prst="rect">
            <a:avLst/>
          </a:prstGeo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8117904" cy="4293024"/>
          </a:xfrm>
          <a:prstGeom prst="rect">
            <a:avLst/>
          </a:prstGeo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16781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13.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forums.academy.telerik.com/" TargetMode="External"/><Relationship Id="rId10" Type="http://schemas.openxmlformats.org/officeDocument/2006/relationships/image" Target="../media/image15.png"/><Relationship Id="rId4" Type="http://schemas.openxmlformats.org/officeDocument/2006/relationships/hyperlink" Target="http://www.facebook.com/telerikacademy" TargetMode="External"/><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5813"/>
            <a:ext cx="8229600" cy="1524000"/>
          </a:xfrm>
        </p:spPr>
        <p:txBody>
          <a:bodyPr/>
          <a:lstStyle/>
          <a:p>
            <a:r>
              <a:rPr lang="en-US" sz="4400" dirty="0" smtClean="0"/>
              <a:t>Windows</a:t>
            </a:r>
            <a:r>
              <a:rPr lang="bg-BG" sz="4400" dirty="0" smtClean="0"/>
              <a:t> </a:t>
            </a:r>
            <a:r>
              <a:rPr lang="en-US" sz="4400" dirty="0" smtClean="0"/>
              <a:t>System Administration</a:t>
            </a:r>
            <a:endParaRPr lang="en-US" sz="4400" dirty="0"/>
          </a:p>
        </p:txBody>
      </p:sp>
      <p:sp>
        <p:nvSpPr>
          <p:cNvPr id="3" name="Subtitle 2"/>
          <p:cNvSpPr>
            <a:spLocks noGrp="1"/>
          </p:cNvSpPr>
          <p:nvPr>
            <p:ph type="subTitle" idx="1"/>
          </p:nvPr>
        </p:nvSpPr>
        <p:spPr>
          <a:xfrm>
            <a:off x="563245" y="3525027"/>
            <a:ext cx="8229600" cy="569120"/>
          </a:xfrm>
        </p:spPr>
        <p:txBody>
          <a:bodyPr/>
          <a:lstStyle/>
          <a:p>
            <a:r>
              <a:rPr lang="en-US" dirty="0" smtClean="0"/>
              <a:t>DNS, DHCP and VPN</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Borislav Varadinov</a:t>
            </a:r>
            <a:endParaRPr lang="en-US" dirty="0"/>
          </a:p>
        </p:txBody>
      </p:sp>
      <p:sp>
        <p:nvSpPr>
          <p:cNvPr id="15" name="Text Placeholder 5"/>
          <p:cNvSpPr>
            <a:spLocks noGrp="1"/>
          </p:cNvSpPr>
          <p:nvPr>
            <p:ph type="body" sz="quarter" idx="11"/>
          </p:nvPr>
        </p:nvSpPr>
        <p:spPr>
          <a:xfrm rot="21145880">
            <a:off x="360590" y="1270200"/>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rot="21145880">
            <a:off x="436790" y="1555891"/>
            <a:ext cx="3810000" cy="338554"/>
          </a:xfrm>
        </p:spPr>
        <p:txBody>
          <a:bodyPr/>
          <a:lstStyle/>
          <a:p>
            <a:r>
              <a:rPr lang="en-US" dirty="0" smtClean="0">
                <a:hlinkClick r:id="rId3"/>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System Administrator</a:t>
            </a:r>
            <a:endParaRPr lang="en-US" dirty="0"/>
          </a:p>
        </p:txBody>
      </p:sp>
      <p:sp>
        <p:nvSpPr>
          <p:cNvPr id="18" name="Text Placeholder 3"/>
          <p:cNvSpPr>
            <a:spLocks noGrp="1"/>
          </p:cNvSpPr>
          <p:nvPr>
            <p:ph type="body" sz="quarter" idx="13"/>
          </p:nvPr>
        </p:nvSpPr>
        <p:spPr>
          <a:xfrm>
            <a:off x="478172" y="5391090"/>
            <a:ext cx="3838864" cy="461665"/>
          </a:xfrm>
        </p:spPr>
        <p:txBody>
          <a:bodyPr/>
          <a:lstStyle/>
          <a:p>
            <a:r>
              <a:rPr lang="en-US" sz="2400" dirty="0">
                <a:solidFill>
                  <a:srgbClr val="EBFFC2"/>
                </a:solidFill>
                <a:effectLst>
                  <a:outerShdw dist="17961" dir="2700000">
                    <a:scrgbClr r="0" g="0" b="0"/>
                  </a:outerShdw>
                </a:effectLst>
                <a:latin typeface="Liberation Sans" pitchFamily="34"/>
              </a:rPr>
              <a:t>bobi@itp.bg</a:t>
            </a:r>
          </a:p>
        </p:txBody>
      </p:sp>
    </p:spTree>
    <p:extLst>
      <p:ext uri="{BB962C8B-B14F-4D97-AF65-F5344CB8AC3E}">
        <p14:creationId xmlns:p14="http://schemas.microsoft.com/office/powerpoint/2010/main" val="1874038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Active Directory-integrated DNS</a:t>
            </a:r>
            <a:endParaRPr lang="en-US" sz="3600" dirty="0"/>
          </a:p>
        </p:txBody>
      </p:sp>
      <p:sp>
        <p:nvSpPr>
          <p:cNvPr id="3" name="Content Placeholder 2"/>
          <p:cNvSpPr>
            <a:spLocks noGrp="1"/>
          </p:cNvSpPr>
          <p:nvPr>
            <p:ph idx="1"/>
          </p:nvPr>
        </p:nvSpPr>
        <p:spPr/>
        <p:txBody>
          <a:bodyPr/>
          <a:lstStyle/>
          <a:p>
            <a:r>
              <a:rPr lang="en-US" dirty="0" smtClean="0"/>
              <a:t>Usually DNS Servers store their zones data as text files on the file system</a:t>
            </a:r>
          </a:p>
          <a:p>
            <a:r>
              <a:rPr lang="en-US" dirty="0" smtClean="0"/>
              <a:t>Active </a:t>
            </a:r>
            <a:r>
              <a:rPr lang="en-US" dirty="0"/>
              <a:t>Directory–integrated DNS </a:t>
            </a:r>
            <a:r>
              <a:rPr lang="en-US" dirty="0" smtClean="0"/>
              <a:t>enables to:</a:t>
            </a:r>
          </a:p>
          <a:p>
            <a:pPr lvl="1"/>
            <a:r>
              <a:rPr lang="en-US" b="0" dirty="0" smtClean="0"/>
              <a:t>Store zone data in AD database</a:t>
            </a:r>
          </a:p>
          <a:p>
            <a:pPr lvl="1"/>
            <a:r>
              <a:rPr lang="en-US" b="0" dirty="0"/>
              <a:t>Replicate DNS zone data through AD </a:t>
            </a:r>
            <a:r>
              <a:rPr lang="en-US" b="0" dirty="0" smtClean="0"/>
              <a:t>replication</a:t>
            </a:r>
          </a:p>
          <a:p>
            <a:pPr lvl="1"/>
            <a:r>
              <a:rPr lang="en-US" b="0" dirty="0" smtClean="0"/>
              <a:t>Secure Dynamic Updates</a:t>
            </a:r>
          </a:p>
          <a:p>
            <a:pPr lvl="1"/>
            <a:r>
              <a:rPr lang="en-US" b="0" dirty="0"/>
              <a:t>Allows </a:t>
            </a:r>
            <a:r>
              <a:rPr lang="en-US" b="0" dirty="0" err="1"/>
              <a:t>multimaster</a:t>
            </a:r>
            <a:r>
              <a:rPr lang="en-US" b="0" dirty="0"/>
              <a:t> writes to </a:t>
            </a:r>
            <a:r>
              <a:rPr lang="en-US" b="0" dirty="0" smtClean="0"/>
              <a:t>zone</a:t>
            </a:r>
          </a:p>
          <a:p>
            <a:r>
              <a:rPr lang="en-US" dirty="0" smtClean="0"/>
              <a:t>Available only on Domain Controllers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483607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Stub Zone</a:t>
            </a:r>
            <a:endParaRPr lang="en-US" dirty="0"/>
          </a:p>
        </p:txBody>
      </p:sp>
      <p:sp>
        <p:nvSpPr>
          <p:cNvPr id="3" name="Content Placeholder 2"/>
          <p:cNvSpPr>
            <a:spLocks noGrp="1"/>
          </p:cNvSpPr>
          <p:nvPr>
            <p:ph idx="1"/>
          </p:nvPr>
        </p:nvSpPr>
        <p:spPr/>
        <p:txBody>
          <a:bodyPr/>
          <a:lstStyle/>
          <a:p>
            <a:r>
              <a:rPr lang="en-US" dirty="0"/>
              <a:t> A stub zone is a copy of a zone that contains only those resource records that are necessary to identify the authoritative DNS servers for that zone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Tree>
    <p:extLst>
      <p:ext uri="{BB962C8B-B14F-4D97-AF65-F5344CB8AC3E}">
        <p14:creationId xmlns:p14="http://schemas.microsoft.com/office/powerpoint/2010/main" val="999216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effectLst/>
              </a:rPr>
              <a:t>Manageable Name Resolution</a:t>
            </a:r>
            <a:endParaRPr lang="en-US" dirty="0"/>
          </a:p>
        </p:txBody>
      </p:sp>
      <p:sp>
        <p:nvSpPr>
          <p:cNvPr id="3" name="Content Placeholder 2"/>
          <p:cNvSpPr>
            <a:spLocks noGrp="1"/>
          </p:cNvSpPr>
          <p:nvPr>
            <p:ph idx="1"/>
          </p:nvPr>
        </p:nvSpPr>
        <p:spPr>
          <a:xfrm>
            <a:off x="228600" y="609600"/>
            <a:ext cx="8686800" cy="5791200"/>
          </a:xfrm>
        </p:spPr>
        <p:txBody>
          <a:bodyPr/>
          <a:lstStyle/>
          <a:p>
            <a:r>
              <a:rPr lang="en-US" sz="2800" b="0" dirty="0"/>
              <a:t>Root </a:t>
            </a:r>
            <a:r>
              <a:rPr lang="en-US" sz="2800" b="0" dirty="0" smtClean="0"/>
              <a:t>Hints</a:t>
            </a:r>
          </a:p>
          <a:p>
            <a:pPr lvl="1"/>
            <a:r>
              <a:rPr lang="en-US" sz="2800" b="0" dirty="0" smtClean="0">
                <a:effectLst/>
              </a:rPr>
              <a:t>Root Hints is a list </a:t>
            </a:r>
            <a:r>
              <a:rPr lang="en-US" sz="2800" b="0" dirty="0">
                <a:effectLst/>
              </a:rPr>
              <a:t>of IP addresses of DNS servers that are </a:t>
            </a:r>
            <a:r>
              <a:rPr lang="en-US" sz="2800" b="0" dirty="0" smtClean="0">
                <a:effectLst/>
              </a:rPr>
              <a:t>authoritative </a:t>
            </a:r>
            <a:r>
              <a:rPr lang="en-US" sz="2800" b="0" dirty="0">
                <a:effectLst/>
              </a:rPr>
              <a:t>at the root level of the DNS </a:t>
            </a:r>
            <a:r>
              <a:rPr lang="en-US" sz="2800" b="0" dirty="0" smtClean="0">
                <a:effectLst/>
              </a:rPr>
              <a:t>hierarchy</a:t>
            </a:r>
            <a:endParaRPr lang="en-US" sz="2800" b="0" dirty="0" smtClean="0"/>
          </a:p>
          <a:p>
            <a:r>
              <a:rPr lang="en-US" sz="2800" b="0" dirty="0" smtClean="0"/>
              <a:t>Forwarders</a:t>
            </a:r>
          </a:p>
          <a:p>
            <a:pPr lvl="1"/>
            <a:r>
              <a:rPr lang="en-US" sz="2800" b="0" dirty="0" smtClean="0"/>
              <a:t>A </a:t>
            </a:r>
            <a:r>
              <a:rPr lang="en-US" sz="2800" b="0" dirty="0"/>
              <a:t>forwarder is a </a:t>
            </a:r>
            <a:r>
              <a:rPr lang="en-US" sz="2800" b="0" dirty="0" smtClean="0"/>
              <a:t>DNS server that </a:t>
            </a:r>
            <a:r>
              <a:rPr lang="en-US" sz="2800" b="0" dirty="0"/>
              <a:t>forwards DNS queries for external </a:t>
            </a:r>
            <a:r>
              <a:rPr lang="en-US" sz="2800" b="0" dirty="0" smtClean="0"/>
              <a:t>names </a:t>
            </a:r>
            <a:r>
              <a:rPr lang="en-US" sz="2800" b="0" dirty="0"/>
              <a:t>to DNS servers outside that </a:t>
            </a:r>
            <a:r>
              <a:rPr lang="en-US" sz="2800" b="0" dirty="0" smtClean="0"/>
              <a:t>network</a:t>
            </a:r>
          </a:p>
          <a:p>
            <a:r>
              <a:rPr lang="en-US" sz="2800" b="0" dirty="0" smtClean="0"/>
              <a:t>Conditional Forwarders</a:t>
            </a:r>
          </a:p>
          <a:p>
            <a:pPr lvl="1"/>
            <a:r>
              <a:rPr lang="en-US" sz="2800" b="0" dirty="0"/>
              <a:t>A conditional forwarder is a DNS server </a:t>
            </a:r>
            <a:r>
              <a:rPr lang="en-US" sz="2800" b="0" dirty="0" smtClean="0"/>
              <a:t>that </a:t>
            </a:r>
            <a:r>
              <a:rPr lang="en-US" sz="2800" b="0" dirty="0"/>
              <a:t>forwards DNS queries according to the DNS domain name in the </a:t>
            </a:r>
            <a:r>
              <a:rPr lang="en-US" sz="2800" b="0" dirty="0" smtClean="0"/>
              <a:t>query</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Tree>
    <p:extLst>
      <p:ext uri="{BB962C8B-B14F-4D97-AF65-F5344CB8AC3E}">
        <p14:creationId xmlns:p14="http://schemas.microsoft.com/office/powerpoint/2010/main" val="3514729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Zone Delegation</a:t>
            </a:r>
            <a:endParaRPr lang="en-US" dirty="0"/>
          </a:p>
        </p:txBody>
      </p:sp>
      <p:sp>
        <p:nvSpPr>
          <p:cNvPr id="3" name="Content Placeholder 2"/>
          <p:cNvSpPr>
            <a:spLocks noGrp="1"/>
          </p:cNvSpPr>
          <p:nvPr>
            <p:ph idx="1"/>
          </p:nvPr>
        </p:nvSpPr>
        <p:spPr/>
        <p:txBody>
          <a:bodyPr/>
          <a:lstStyle/>
          <a:p>
            <a:r>
              <a:rPr lang="en-US" b="0" dirty="0"/>
              <a:t>DNS provides the option of dividing up the namespace into one or more </a:t>
            </a:r>
            <a:r>
              <a:rPr lang="en-US" b="0" dirty="0" smtClean="0"/>
              <a:t>zones</a:t>
            </a:r>
            <a:endParaRPr lang="en-US" b="0" dirty="0"/>
          </a:p>
          <a:p>
            <a:r>
              <a:rPr lang="en-US" b="0" dirty="0" smtClean="0"/>
              <a:t>DNS delegations can be used to:</a:t>
            </a:r>
          </a:p>
          <a:p>
            <a:pPr lvl="1"/>
            <a:r>
              <a:rPr lang="en-US" b="0" dirty="0" smtClean="0"/>
              <a:t>Delegate </a:t>
            </a:r>
            <a:r>
              <a:rPr lang="en-US" b="0" dirty="0"/>
              <a:t>management of part of your DNS namespace to another location or </a:t>
            </a:r>
            <a:r>
              <a:rPr lang="en-US" b="0" dirty="0" smtClean="0"/>
              <a:t>department</a:t>
            </a:r>
          </a:p>
          <a:p>
            <a:pPr lvl="1"/>
            <a:r>
              <a:rPr lang="en-US" b="0" dirty="0" smtClean="0"/>
              <a:t>Divide large </a:t>
            </a:r>
            <a:r>
              <a:rPr lang="en-US" b="0" dirty="0"/>
              <a:t>zone into smaller zones to </a:t>
            </a:r>
            <a:r>
              <a:rPr lang="en-US" b="0" dirty="0" smtClean="0"/>
              <a:t>distribute </a:t>
            </a:r>
            <a:r>
              <a:rPr lang="en-US" b="0" dirty="0"/>
              <a:t>traffic loads among multiple </a:t>
            </a:r>
            <a:r>
              <a:rPr lang="en-US" b="0" dirty="0" smtClean="0"/>
              <a:t>servers</a:t>
            </a:r>
          </a:p>
          <a:p>
            <a:pPr lvl="1"/>
            <a:r>
              <a:rPr lang="en-US" b="0" dirty="0">
                <a:effectLst/>
              </a:rPr>
              <a:t>E</a:t>
            </a:r>
            <a:r>
              <a:rPr lang="en-US" b="0" dirty="0" smtClean="0">
                <a:effectLst/>
              </a:rPr>
              <a:t>xtend </a:t>
            </a:r>
            <a:r>
              <a:rPr lang="en-US" b="0" dirty="0">
                <a:effectLst/>
              </a:rPr>
              <a:t>the namespace by adding numerous </a:t>
            </a:r>
            <a:r>
              <a:rPr lang="en-US" b="0" dirty="0" smtClean="0">
                <a:effectLst/>
              </a:rPr>
              <a:t>subdomains</a:t>
            </a:r>
            <a:endParaRPr lang="en-US" b="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extLst>
      <p:ext uri="{BB962C8B-B14F-4D97-AF65-F5344CB8AC3E}">
        <p14:creationId xmlns:p14="http://schemas.microsoft.com/office/powerpoint/2010/main" val="1395878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Availability</a:t>
            </a:r>
            <a:endParaRPr lang="en-US" dirty="0"/>
          </a:p>
        </p:txBody>
      </p:sp>
      <p:sp>
        <p:nvSpPr>
          <p:cNvPr id="3" name="Content Placeholder 2"/>
          <p:cNvSpPr>
            <a:spLocks noGrp="1"/>
          </p:cNvSpPr>
          <p:nvPr>
            <p:ph idx="1"/>
          </p:nvPr>
        </p:nvSpPr>
        <p:spPr/>
        <p:txBody>
          <a:bodyPr/>
          <a:lstStyle/>
          <a:p>
            <a:r>
              <a:rPr lang="en-US" dirty="0" smtClean="0"/>
              <a:t>The DNS Services high availability is achieved by using multiple DNS Servers</a:t>
            </a:r>
          </a:p>
          <a:p>
            <a:pPr lvl="1"/>
            <a:r>
              <a:rPr lang="en-US" dirty="0" smtClean="0"/>
              <a:t>Use secondary DNS Servers</a:t>
            </a:r>
          </a:p>
          <a:p>
            <a:pPr lvl="1"/>
            <a:r>
              <a:rPr lang="en-US" dirty="0" smtClean="0"/>
              <a:t>Use Active Directory-integrated zones</a:t>
            </a:r>
          </a:p>
          <a:p>
            <a:r>
              <a:rPr lang="en-US" dirty="0" smtClean="0"/>
              <a:t>DNS Client chooses primary DNS Server and if it is no available, it asks the next server</a:t>
            </a:r>
          </a:p>
          <a:p>
            <a:r>
              <a:rPr lang="en-US" dirty="0" smtClean="0"/>
              <a:t>In domain infrastructure always put only Domain Controllers for primary and secondary</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2276949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Aging and Scavengin</a:t>
            </a:r>
            <a:r>
              <a:rPr lang="en-US" dirty="0"/>
              <a:t>g</a:t>
            </a:r>
          </a:p>
        </p:txBody>
      </p:sp>
      <p:sp>
        <p:nvSpPr>
          <p:cNvPr id="3" name="Content Placeholder 2"/>
          <p:cNvSpPr>
            <a:spLocks noGrp="1"/>
          </p:cNvSpPr>
          <p:nvPr>
            <p:ph idx="1"/>
          </p:nvPr>
        </p:nvSpPr>
        <p:spPr/>
        <p:txBody>
          <a:bodyPr/>
          <a:lstStyle/>
          <a:p>
            <a:r>
              <a:rPr lang="en-US" b="0" dirty="0" smtClean="0">
                <a:effectLst/>
              </a:rPr>
              <a:t>Provides </a:t>
            </a:r>
            <a:r>
              <a:rPr lang="en-US" b="0" dirty="0">
                <a:effectLst/>
              </a:rPr>
              <a:t>a mechanism for performing cleanup and </a:t>
            </a:r>
            <a:r>
              <a:rPr lang="en-US" b="0" dirty="0" smtClean="0">
                <a:effectLst/>
              </a:rPr>
              <a:t>removal </a:t>
            </a:r>
            <a:r>
              <a:rPr lang="en-US" b="0" dirty="0">
                <a:effectLst/>
              </a:rPr>
              <a:t>of stale resource records (RRs</a:t>
            </a:r>
            <a:r>
              <a:rPr lang="en-US" b="0" dirty="0" smtClean="0">
                <a:effectLst/>
              </a:rPr>
              <a:t>)</a:t>
            </a:r>
          </a:p>
          <a:p>
            <a:r>
              <a:rPr lang="en-US" dirty="0" smtClean="0"/>
              <a:t>Aging</a:t>
            </a:r>
          </a:p>
          <a:p>
            <a:endParaRPr lang="en-US" dirty="0" smtClean="0"/>
          </a:p>
          <a:p>
            <a:r>
              <a:rPr lang="en-US" dirty="0" smtClean="0"/>
              <a:t>Scavenging</a:t>
            </a:r>
          </a:p>
          <a:p>
            <a:pPr lvl="1"/>
            <a:r>
              <a:rPr lang="en-US" b="0" dirty="0" smtClean="0">
                <a:effectLst/>
              </a:rPr>
              <a:t>DNS </a:t>
            </a:r>
            <a:r>
              <a:rPr lang="en-US" b="0" dirty="0">
                <a:effectLst/>
              </a:rPr>
              <a:t>server </a:t>
            </a:r>
            <a:r>
              <a:rPr lang="en-US" b="0" dirty="0" smtClean="0">
                <a:effectLst/>
              </a:rPr>
              <a:t>can </a:t>
            </a:r>
            <a:r>
              <a:rPr lang="en-US" b="0" dirty="0">
                <a:effectLst/>
              </a:rPr>
              <a:t>determine that RRs have aged to the point of becoming stale and remove them from zone data</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3828468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Server Options</a:t>
            </a:r>
            <a:endParaRPr lang="en-US" dirty="0"/>
          </a:p>
        </p:txBody>
      </p:sp>
      <p:sp>
        <p:nvSpPr>
          <p:cNvPr id="3" name="Content Placeholder 2"/>
          <p:cNvSpPr>
            <a:spLocks noGrp="1"/>
          </p:cNvSpPr>
          <p:nvPr>
            <p:ph idx="1"/>
          </p:nvPr>
        </p:nvSpPr>
        <p:spPr/>
        <p:txBody>
          <a:bodyPr/>
          <a:lstStyle/>
          <a:p>
            <a:r>
              <a:rPr lang="en-US" dirty="0"/>
              <a:t>Round </a:t>
            </a:r>
            <a:r>
              <a:rPr lang="en-US" dirty="0" smtClean="0"/>
              <a:t>Robin</a:t>
            </a:r>
          </a:p>
          <a:p>
            <a:pPr lvl="1"/>
            <a:r>
              <a:rPr lang="en-US" b="0" dirty="0" smtClean="0">
                <a:effectLst/>
              </a:rPr>
              <a:t>Used </a:t>
            </a:r>
            <a:r>
              <a:rPr lang="en-US" b="0" dirty="0">
                <a:effectLst/>
              </a:rPr>
              <a:t>to randomize the results of a similar type of query to provide basic load-balancing </a:t>
            </a:r>
            <a:r>
              <a:rPr lang="en-US" b="0" dirty="0" smtClean="0">
                <a:effectLst/>
              </a:rPr>
              <a:t>functionality</a:t>
            </a:r>
            <a:endParaRPr lang="en-US" dirty="0" smtClean="0"/>
          </a:p>
          <a:p>
            <a:r>
              <a:rPr lang="en-US" dirty="0"/>
              <a:t>Netmask </a:t>
            </a:r>
            <a:r>
              <a:rPr lang="en-US" dirty="0" smtClean="0"/>
              <a:t>Ordering</a:t>
            </a:r>
          </a:p>
          <a:p>
            <a:pPr lvl="1"/>
            <a:r>
              <a:rPr lang="en-US" b="0" dirty="0" smtClean="0">
                <a:effectLst/>
              </a:rPr>
              <a:t>Used </a:t>
            </a:r>
            <a:r>
              <a:rPr lang="en-US" b="0" dirty="0">
                <a:effectLst/>
              </a:rPr>
              <a:t>to return addresses for type A DNS queries to prioritize local resources to the client</a:t>
            </a:r>
            <a:endParaRPr lang="en-US" dirty="0" smtClean="0"/>
          </a:p>
          <a:p>
            <a:r>
              <a:rPr lang="en-US" dirty="0" smtClean="0"/>
              <a:t>Disable Recursion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2119914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Management Tools</a:t>
            </a:r>
            <a:endParaRPr lang="en-US" dirty="0"/>
          </a:p>
        </p:txBody>
      </p:sp>
      <p:sp>
        <p:nvSpPr>
          <p:cNvPr id="3" name="Content Placeholder 2"/>
          <p:cNvSpPr>
            <a:spLocks noGrp="1"/>
          </p:cNvSpPr>
          <p:nvPr>
            <p:ph idx="1"/>
          </p:nvPr>
        </p:nvSpPr>
        <p:spPr/>
        <p:txBody>
          <a:bodyPr/>
          <a:lstStyle/>
          <a:p>
            <a:r>
              <a:rPr lang="en-US" b="0" dirty="0">
                <a:effectLst/>
              </a:rPr>
              <a:t>DNS </a:t>
            </a:r>
            <a:r>
              <a:rPr lang="en-US" b="0" dirty="0" smtClean="0">
                <a:effectLst/>
              </a:rPr>
              <a:t>Manager (</a:t>
            </a:r>
            <a:r>
              <a:rPr lang="en-US" b="0" dirty="0" err="1" smtClean="0">
                <a:effectLst/>
              </a:rPr>
              <a:t>DNSMgmt.msc</a:t>
            </a:r>
            <a:r>
              <a:rPr lang="en-US" b="0" dirty="0" smtClean="0">
                <a:effectLst/>
              </a:rPr>
              <a:t>)</a:t>
            </a:r>
          </a:p>
          <a:p>
            <a:r>
              <a:rPr lang="en-US" b="0" dirty="0">
                <a:effectLst/>
              </a:rPr>
              <a:t>DNSCMD.exe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3134534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sz="2800" dirty="0" smtClean="0"/>
              <a:t>Install DNS Role</a:t>
            </a:r>
          </a:p>
          <a:p>
            <a:r>
              <a:rPr lang="en-US" sz="2800" dirty="0" smtClean="0"/>
              <a:t>Create new forward and reverse lookup zones</a:t>
            </a:r>
          </a:p>
          <a:p>
            <a:r>
              <a:rPr lang="en-US" sz="2800" dirty="0" smtClean="0"/>
              <a:t>Configure Server and Zone settings</a:t>
            </a:r>
          </a:p>
          <a:p>
            <a:r>
              <a:rPr lang="en-US" sz="2800" dirty="0" smtClean="0"/>
              <a:t>Demonstrate DDNS</a:t>
            </a:r>
          </a:p>
          <a:p>
            <a:r>
              <a:rPr lang="en-US" sz="2800" dirty="0" smtClean="0"/>
              <a:t>Demonstrate Active Directory-Integrated replication</a:t>
            </a:r>
            <a:endParaRPr lang="en-US" sz="2800" dirty="0"/>
          </a:p>
          <a:p>
            <a:r>
              <a:rPr lang="en-US" sz="2800" dirty="0" smtClean="0"/>
              <a:t>Demonstrate Primary and Secondary DNS Server usage</a:t>
            </a:r>
          </a:p>
          <a:p>
            <a:r>
              <a:rPr lang="en-US" sz="2800" dirty="0" smtClean="0"/>
              <a:t>Demonstrate Forwarders and Conditional Forwarders</a:t>
            </a:r>
          </a:p>
          <a:p>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Tree>
    <p:extLst>
      <p:ext uri="{BB962C8B-B14F-4D97-AF65-F5344CB8AC3E}">
        <p14:creationId xmlns:p14="http://schemas.microsoft.com/office/powerpoint/2010/main" val="2338220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5" name="Rounded Rectangle 4"/>
          <p:cNvSpPr/>
          <p:nvPr/>
        </p:nvSpPr>
        <p:spPr>
          <a:xfrm>
            <a:off x="457200" y="205978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Dynamic Host Configuration Protocol (DHCP)</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3643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228600" y="914400"/>
            <a:ext cx="8686800" cy="5715000"/>
          </a:xfrm>
        </p:spPr>
        <p:txBody>
          <a:bodyPr/>
          <a:lstStyle/>
          <a:p>
            <a:r>
              <a:rPr lang="en-US" dirty="0" smtClean="0"/>
              <a:t>Domain Name System</a:t>
            </a:r>
            <a:r>
              <a:rPr lang="en-US" dirty="0"/>
              <a:t> </a:t>
            </a:r>
            <a:r>
              <a:rPr lang="en-US" dirty="0" smtClean="0"/>
              <a:t>(DNS)</a:t>
            </a:r>
          </a:p>
          <a:p>
            <a:r>
              <a:rPr lang="en-US" dirty="0" smtClean="0"/>
              <a:t>Dynamic Host Configuration Protocol  (DHCP)</a:t>
            </a:r>
          </a:p>
          <a:p>
            <a:r>
              <a:rPr lang="en-US" dirty="0" smtClean="0"/>
              <a:t>Virtual Private Network</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026" name="Picture 2" descr="books, read, school, study icon"/>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162800" y="3771900"/>
            <a:ext cx="1828800" cy="1828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DHCP?</a:t>
            </a:r>
            <a:endParaRPr lang="en-US" dirty="0"/>
          </a:p>
        </p:txBody>
      </p:sp>
      <p:sp>
        <p:nvSpPr>
          <p:cNvPr id="3" name="Content Placeholder 2"/>
          <p:cNvSpPr>
            <a:spLocks noGrp="1"/>
          </p:cNvSpPr>
          <p:nvPr>
            <p:ph idx="1"/>
          </p:nvPr>
        </p:nvSpPr>
        <p:spPr/>
        <p:txBody>
          <a:bodyPr/>
          <a:lstStyle/>
          <a:p>
            <a:r>
              <a:rPr lang="en-US" dirty="0" smtClean="0"/>
              <a:t>Widely used standardized protocol</a:t>
            </a:r>
          </a:p>
          <a:p>
            <a:r>
              <a:rPr lang="en-US" dirty="0"/>
              <a:t>Windows Server </a:t>
            </a:r>
            <a:r>
              <a:rPr lang="en-US" dirty="0" smtClean="0"/>
              <a:t>Role</a:t>
            </a:r>
          </a:p>
          <a:p>
            <a:r>
              <a:rPr lang="en-US" dirty="0" smtClean="0"/>
              <a:t>Client-Server architecture</a:t>
            </a:r>
          </a:p>
          <a:p>
            <a:r>
              <a:rPr lang="en-US" dirty="0" smtClean="0"/>
              <a:t>Integrated with Active Directory and DNS</a:t>
            </a:r>
          </a:p>
          <a:p>
            <a:pPr lvl="1"/>
            <a:r>
              <a:rPr lang="en-US" dirty="0" smtClean="0"/>
              <a:t>Authorization</a:t>
            </a:r>
          </a:p>
          <a:p>
            <a:pPr lvl="1"/>
            <a:r>
              <a:rPr lang="en-US" dirty="0" smtClean="0"/>
              <a:t>DNS Dynamic Update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3938430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Authorize DHCP Server</a:t>
            </a:r>
            <a:endParaRPr lang="en-US" dirty="0"/>
          </a:p>
        </p:txBody>
      </p:sp>
      <p:sp>
        <p:nvSpPr>
          <p:cNvPr id="3" name="Content Placeholder 2"/>
          <p:cNvSpPr>
            <a:spLocks noGrp="1"/>
          </p:cNvSpPr>
          <p:nvPr>
            <p:ph idx="1"/>
          </p:nvPr>
        </p:nvSpPr>
        <p:spPr/>
        <p:txBody>
          <a:bodyPr/>
          <a:lstStyle/>
          <a:p>
            <a:r>
              <a:rPr lang="en-US" dirty="0" smtClean="0"/>
              <a:t>DHCP Authorization is a process that:</a:t>
            </a:r>
          </a:p>
          <a:p>
            <a:pPr lvl="1"/>
            <a:r>
              <a:rPr lang="en-US" dirty="0" smtClean="0"/>
              <a:t>Register the DHCP Server IP address in Active Directory</a:t>
            </a:r>
          </a:p>
          <a:p>
            <a:pPr lvl="1"/>
            <a:r>
              <a:rPr lang="en-US" dirty="0" smtClean="0"/>
              <a:t>Prevent not authorized DHCP Servers to </a:t>
            </a:r>
            <a:r>
              <a:rPr lang="en-CA" dirty="0" smtClean="0"/>
              <a:t>lease IP </a:t>
            </a:r>
            <a:r>
              <a:rPr lang="en-CA" dirty="0"/>
              <a:t>addresses</a:t>
            </a:r>
            <a:r>
              <a:rPr lang="en-US" dirty="0" smtClean="0"/>
              <a:t> on the network </a:t>
            </a:r>
          </a:p>
          <a:p>
            <a:pPr lvl="1"/>
            <a:r>
              <a:rPr lang="en-US" dirty="0" smtClean="0"/>
              <a:t>Stand-alone DHCP Servers detects if an authorized server is working on the same network segment (Only for Windows Servers)</a:t>
            </a:r>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527621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dirty="0" smtClean="0"/>
              <a:t>Install DHCP Server Role</a:t>
            </a:r>
          </a:p>
          <a:p>
            <a:r>
              <a:rPr lang="en-US" dirty="0" smtClean="0"/>
              <a:t>Verify that DHCP Server is authorized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3477059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b="0" dirty="0" smtClean="0"/>
              <a:t>A </a:t>
            </a:r>
            <a:r>
              <a:rPr lang="en-US" b="0" dirty="0"/>
              <a:t>scope must be properly defined and activated before DHCP clients can use the DHCP server for automatic TCP/IP </a:t>
            </a:r>
            <a:r>
              <a:rPr lang="en-US" b="0" dirty="0" smtClean="0"/>
              <a:t>configuration</a:t>
            </a:r>
          </a:p>
          <a:p>
            <a:pPr>
              <a:spcBef>
                <a:spcPts val="0"/>
              </a:spcBef>
              <a:spcAft>
                <a:spcPts val="0"/>
              </a:spcAft>
            </a:pPr>
            <a:r>
              <a:rPr lang="en-US" b="0" dirty="0"/>
              <a:t>A scope has the following properties</a:t>
            </a:r>
            <a:r>
              <a:rPr lang="en-US" b="0" dirty="0" smtClean="0"/>
              <a:t>:</a:t>
            </a:r>
          </a:p>
          <a:p>
            <a:pPr lvl="1">
              <a:spcBef>
                <a:spcPts val="0"/>
              </a:spcBef>
              <a:spcAft>
                <a:spcPts val="0"/>
              </a:spcAft>
            </a:pPr>
            <a:r>
              <a:rPr lang="en-US" sz="2800" b="0" dirty="0" smtClean="0"/>
              <a:t>Scope name</a:t>
            </a:r>
          </a:p>
          <a:p>
            <a:pPr lvl="1">
              <a:spcBef>
                <a:spcPts val="0"/>
              </a:spcBef>
              <a:spcAft>
                <a:spcPts val="0"/>
              </a:spcAft>
            </a:pPr>
            <a:r>
              <a:rPr lang="en-US" sz="2800" b="0" dirty="0" smtClean="0"/>
              <a:t>Range </a:t>
            </a:r>
            <a:r>
              <a:rPr lang="en-US" sz="2800" b="0" dirty="0"/>
              <a:t>of possible IP </a:t>
            </a:r>
            <a:r>
              <a:rPr lang="en-US" sz="2800" b="0" dirty="0" smtClean="0"/>
              <a:t>addresses</a:t>
            </a:r>
          </a:p>
          <a:p>
            <a:pPr lvl="1">
              <a:spcBef>
                <a:spcPts val="0"/>
              </a:spcBef>
              <a:spcAft>
                <a:spcPts val="0"/>
              </a:spcAft>
            </a:pPr>
            <a:r>
              <a:rPr lang="en-US" sz="2800" b="0" dirty="0" smtClean="0"/>
              <a:t>Unique </a:t>
            </a:r>
            <a:r>
              <a:rPr lang="en-US" sz="2800" b="0" dirty="0"/>
              <a:t>subnet </a:t>
            </a:r>
            <a:r>
              <a:rPr lang="en-US" sz="2800" b="0" dirty="0" smtClean="0"/>
              <a:t>mask (which </a:t>
            </a:r>
            <a:r>
              <a:rPr lang="en-US" sz="2800" b="0" dirty="0"/>
              <a:t>determines the network ID </a:t>
            </a:r>
            <a:r>
              <a:rPr lang="en-US" sz="2800" b="0" dirty="0" smtClean="0"/>
              <a:t>for </a:t>
            </a:r>
            <a:r>
              <a:rPr lang="en-US" sz="2800" b="0" dirty="0"/>
              <a:t>the </a:t>
            </a:r>
            <a:r>
              <a:rPr lang="en-US" sz="2800" b="0" dirty="0" smtClean="0"/>
              <a:t>scope)</a:t>
            </a:r>
          </a:p>
          <a:p>
            <a:pPr lvl="1">
              <a:spcBef>
                <a:spcPts val="0"/>
              </a:spcBef>
              <a:spcAft>
                <a:spcPts val="0"/>
              </a:spcAft>
            </a:pPr>
            <a:r>
              <a:rPr lang="en-US" sz="2800" b="0" dirty="0" smtClean="0"/>
              <a:t>Lease </a:t>
            </a:r>
            <a:r>
              <a:rPr lang="en-US" sz="2800" b="0" dirty="0"/>
              <a:t>duration </a:t>
            </a:r>
            <a:r>
              <a:rPr lang="en-US" sz="2800" b="0" dirty="0" smtClean="0"/>
              <a:t>values</a:t>
            </a:r>
            <a:r>
              <a:rPr lang="en-US" dirty="0"/>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15896730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Options</a:t>
            </a:r>
            <a:endParaRPr lang="en-US" dirty="0"/>
          </a:p>
        </p:txBody>
      </p:sp>
      <p:sp>
        <p:nvSpPr>
          <p:cNvPr id="3" name="Content Placeholder 2"/>
          <p:cNvSpPr>
            <a:spLocks noGrp="1"/>
          </p:cNvSpPr>
          <p:nvPr>
            <p:ph idx="1"/>
          </p:nvPr>
        </p:nvSpPr>
        <p:spPr/>
        <p:txBody>
          <a:bodyPr/>
          <a:lstStyle/>
          <a:p>
            <a:r>
              <a:rPr lang="en-US" dirty="0" smtClean="0"/>
              <a:t>The DHCP options are various configuration settings that are passed to the DHCP Clients</a:t>
            </a:r>
          </a:p>
          <a:p>
            <a:r>
              <a:rPr lang="en-US" dirty="0" smtClean="0"/>
              <a:t>Common DHCP options</a:t>
            </a:r>
          </a:p>
          <a:p>
            <a:pPr lvl="1"/>
            <a:r>
              <a:rPr lang="en-US" dirty="0" smtClean="0"/>
              <a:t>DNS Servers</a:t>
            </a:r>
          </a:p>
          <a:p>
            <a:pPr lvl="1"/>
            <a:r>
              <a:rPr lang="en-US" dirty="0" smtClean="0"/>
              <a:t>DNS Domain Name</a:t>
            </a:r>
          </a:p>
          <a:p>
            <a:pPr lvl="1"/>
            <a:r>
              <a:rPr lang="en-US" dirty="0" smtClean="0"/>
              <a:t>Routers</a:t>
            </a:r>
          </a:p>
          <a:p>
            <a:pPr lvl="1"/>
            <a:r>
              <a:rPr lang="en-US" dirty="0" smtClean="0"/>
              <a:t>NTP Servers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3956908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Reservations</a:t>
            </a:r>
          </a:p>
        </p:txBody>
      </p:sp>
      <p:sp>
        <p:nvSpPr>
          <p:cNvPr id="3" name="Content Placeholder 2"/>
          <p:cNvSpPr>
            <a:spLocks noGrp="1"/>
          </p:cNvSpPr>
          <p:nvPr>
            <p:ph idx="1"/>
          </p:nvPr>
        </p:nvSpPr>
        <p:spPr/>
        <p:txBody>
          <a:bodyPr/>
          <a:lstStyle/>
          <a:p>
            <a:r>
              <a:rPr lang="en-US" dirty="0"/>
              <a:t>You can reserve IP addresses for assignment to specified computers or devices </a:t>
            </a:r>
            <a:endParaRPr lang="en-US" dirty="0" smtClean="0"/>
          </a:p>
          <a:p>
            <a:r>
              <a:rPr lang="en-US" dirty="0" smtClean="0"/>
              <a:t> </a:t>
            </a:r>
            <a:r>
              <a:rPr lang="en-US" dirty="0"/>
              <a:t>Reservations ensure that a specified </a:t>
            </a:r>
            <a:r>
              <a:rPr lang="en-US" dirty="0" smtClean="0"/>
              <a:t>devices always </a:t>
            </a:r>
            <a:r>
              <a:rPr lang="en-US" dirty="0"/>
              <a:t>receives the same IP </a:t>
            </a:r>
            <a:r>
              <a:rPr lang="en-US" dirty="0" smtClean="0"/>
              <a:t>address. </a:t>
            </a:r>
          </a:p>
          <a:p>
            <a:r>
              <a:rPr lang="en-US" dirty="0" smtClean="0"/>
              <a:t>Use </a:t>
            </a:r>
            <a:r>
              <a:rPr lang="en-US" dirty="0"/>
              <a:t>reservations for </a:t>
            </a:r>
            <a:r>
              <a:rPr lang="en-US" dirty="0" smtClean="0"/>
              <a:t>devices </a:t>
            </a:r>
            <a:r>
              <a:rPr lang="en-US" dirty="0"/>
              <a:t>that must always have the same IP </a:t>
            </a:r>
            <a:r>
              <a:rPr lang="en-US" dirty="0" smtClean="0"/>
              <a:t>address:</a:t>
            </a:r>
          </a:p>
          <a:p>
            <a:pPr lvl="1"/>
            <a:r>
              <a:rPr lang="en-US" dirty="0" smtClean="0"/>
              <a:t>such </a:t>
            </a:r>
            <a:r>
              <a:rPr lang="en-US" dirty="0"/>
              <a:t>as servers that do not support Domain Name System (DNS) dynamic update.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30675531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address conflicts</a:t>
            </a:r>
          </a:p>
        </p:txBody>
      </p:sp>
      <p:sp>
        <p:nvSpPr>
          <p:cNvPr id="3" name="Content Placeholder 2"/>
          <p:cNvSpPr>
            <a:spLocks noGrp="1"/>
          </p:cNvSpPr>
          <p:nvPr>
            <p:ph idx="1"/>
          </p:nvPr>
        </p:nvSpPr>
        <p:spPr/>
        <p:txBody>
          <a:bodyPr/>
          <a:lstStyle/>
          <a:p>
            <a:r>
              <a:rPr lang="en-US" dirty="0"/>
              <a:t>Windows Server 2008 DHCP has both server-side and client-side conflict detection to prevent duplicate IP addresses on your network</a:t>
            </a:r>
            <a:r>
              <a:rPr lang="en-US" dirty="0" smtClean="0"/>
              <a:t>.</a:t>
            </a:r>
          </a:p>
          <a:p>
            <a:r>
              <a:rPr lang="en-US" dirty="0" smtClean="0"/>
              <a:t>Client conflict detection</a:t>
            </a:r>
          </a:p>
          <a:p>
            <a:r>
              <a:rPr lang="en-US" dirty="0" smtClean="0"/>
              <a:t>Server conflict detection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2778270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 Agent</a:t>
            </a:r>
            <a:endParaRPr lang="en-US" dirty="0"/>
          </a:p>
        </p:txBody>
      </p:sp>
      <p:sp>
        <p:nvSpPr>
          <p:cNvPr id="3" name="Content Placeholder 2"/>
          <p:cNvSpPr>
            <a:spLocks noGrp="1"/>
          </p:cNvSpPr>
          <p:nvPr>
            <p:ph idx="1"/>
          </p:nvPr>
        </p:nvSpPr>
        <p:spPr/>
        <p:txBody>
          <a:bodyPr/>
          <a:lstStyle/>
          <a:p>
            <a:r>
              <a:rPr lang="en-US" b="0" dirty="0">
                <a:effectLst/>
              </a:rPr>
              <a:t>R</a:t>
            </a:r>
            <a:r>
              <a:rPr lang="en-US" b="0" dirty="0" smtClean="0">
                <a:effectLst/>
              </a:rPr>
              <a:t>elay </a:t>
            </a:r>
            <a:r>
              <a:rPr lang="en-US" b="0" dirty="0">
                <a:effectLst/>
              </a:rPr>
              <a:t>agent </a:t>
            </a:r>
            <a:r>
              <a:rPr lang="en-US" b="0" dirty="0" smtClean="0">
                <a:effectLst/>
              </a:rPr>
              <a:t>is a service that </a:t>
            </a:r>
            <a:r>
              <a:rPr lang="en-US" b="0" dirty="0">
                <a:effectLst/>
              </a:rPr>
              <a:t>relays </a:t>
            </a:r>
            <a:r>
              <a:rPr lang="en-US" b="0" dirty="0" smtClean="0">
                <a:effectLst/>
              </a:rPr>
              <a:t>DHCP messages </a:t>
            </a:r>
            <a:r>
              <a:rPr lang="en-US" b="0" dirty="0">
                <a:effectLst/>
              </a:rPr>
              <a:t>between </a:t>
            </a:r>
            <a:r>
              <a:rPr lang="en-US" b="0" dirty="0" smtClean="0">
                <a:effectLst/>
              </a:rPr>
              <a:t>DHCP clients </a:t>
            </a:r>
            <a:r>
              <a:rPr lang="en-US" b="0" dirty="0">
                <a:effectLst/>
              </a:rPr>
              <a:t>and DHCP servers on different IP networks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2639125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High Availability</a:t>
            </a:r>
            <a:endParaRPr lang="en-US" dirty="0"/>
          </a:p>
        </p:txBody>
      </p:sp>
      <p:sp>
        <p:nvSpPr>
          <p:cNvPr id="3" name="Content Placeholder 2"/>
          <p:cNvSpPr>
            <a:spLocks noGrp="1"/>
          </p:cNvSpPr>
          <p:nvPr>
            <p:ph idx="1"/>
          </p:nvPr>
        </p:nvSpPr>
        <p:spPr/>
        <p:txBody>
          <a:bodyPr/>
          <a:lstStyle/>
          <a:p>
            <a:r>
              <a:rPr lang="en-US" smtClean="0"/>
              <a:t>Split Scope</a:t>
            </a:r>
            <a:endParaRPr lang="en-US" dirty="0" smtClean="0"/>
          </a:p>
          <a:p>
            <a:r>
              <a:rPr lang="en-US" dirty="0" smtClean="0"/>
              <a:t>Failover Clustering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928019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Vendor and Users classes</a:t>
            </a:r>
            <a:endParaRPr lang="en-US" dirty="0"/>
          </a:p>
        </p:txBody>
      </p:sp>
      <p:sp>
        <p:nvSpPr>
          <p:cNvPr id="3" name="Content Placeholder 2"/>
          <p:cNvSpPr>
            <a:spLocks noGrp="1"/>
          </p:cNvSpPr>
          <p:nvPr>
            <p:ph idx="1"/>
          </p:nvPr>
        </p:nvSpPr>
        <p:spPr/>
        <p:txBody>
          <a:bodyPr/>
          <a:lstStyle/>
          <a:p>
            <a:r>
              <a:rPr lang="en-US" dirty="0" smtClean="0"/>
              <a:t>Vendor  Class</a:t>
            </a:r>
          </a:p>
          <a:p>
            <a:r>
              <a:rPr lang="en-US" dirty="0" smtClean="0"/>
              <a:t>User Class</a:t>
            </a:r>
          </a:p>
          <a:p>
            <a:pPr lvl="1"/>
            <a:r>
              <a:rPr lang="en-US" dirty="0" err="1" smtClean="0"/>
              <a:t>Ipconfig</a:t>
            </a:r>
            <a:r>
              <a:rPr lang="en-US" dirty="0" smtClean="0"/>
              <a:t> /</a:t>
            </a:r>
            <a:r>
              <a:rPr lang="en-US" dirty="0" err="1" smtClean="0"/>
              <a:t>setclassid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16914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5" name="Rounded Rectangle 4"/>
          <p:cNvSpPr/>
          <p:nvPr/>
        </p:nvSpPr>
        <p:spPr>
          <a:xfrm>
            <a:off x="457200" y="205978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Domain Name System (DNS)</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979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Server Management Tools</a:t>
            </a:r>
            <a:endParaRPr lang="en-US" dirty="0"/>
          </a:p>
        </p:txBody>
      </p:sp>
      <p:sp>
        <p:nvSpPr>
          <p:cNvPr id="3" name="Content Placeholder 2"/>
          <p:cNvSpPr>
            <a:spLocks noGrp="1"/>
          </p:cNvSpPr>
          <p:nvPr>
            <p:ph idx="1"/>
          </p:nvPr>
        </p:nvSpPr>
        <p:spPr/>
        <p:txBody>
          <a:bodyPr/>
          <a:lstStyle/>
          <a:p>
            <a:r>
              <a:rPr lang="en-US" dirty="0" smtClean="0"/>
              <a:t>DHCP MMC Console</a:t>
            </a:r>
          </a:p>
          <a:p>
            <a:r>
              <a:rPr lang="en-US" dirty="0" err="1" smtClean="0"/>
              <a:t>Netsh</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18619382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sz="2800" dirty="0" smtClean="0"/>
              <a:t>Install DHCP Role</a:t>
            </a:r>
          </a:p>
          <a:p>
            <a:r>
              <a:rPr lang="en-US" sz="2800" dirty="0" smtClean="0"/>
              <a:t>Create new scope</a:t>
            </a:r>
          </a:p>
          <a:p>
            <a:r>
              <a:rPr lang="en-US" sz="2800" dirty="0" smtClean="0"/>
              <a:t>Configure Server and Scope settings</a:t>
            </a:r>
          </a:p>
          <a:p>
            <a:endParaRPr lang="en-US"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3199230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
        <p:nvSpPr>
          <p:cNvPr id="5" name="Rounded Rectangle 4"/>
          <p:cNvSpPr/>
          <p:nvPr/>
        </p:nvSpPr>
        <p:spPr>
          <a:xfrm>
            <a:off x="457200" y="2059780"/>
            <a:ext cx="8229599" cy="2819400"/>
          </a:xfrm>
          <a:prstGeom prst="round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2700000" scaled="1"/>
            <a:tileRect/>
          </a:gradFill>
          <a:ln w="19050">
            <a:solidFill>
              <a:schemeClr val="tx1">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marR="0" lvl="0" algn="ctr" defTabSz="457200" eaLnBrk="0" latinLnBrk="0" hangingPunct="0">
              <a:lnSpc>
                <a:spcPct val="105000"/>
              </a:lnSpc>
              <a:spcBef>
                <a:spcPts val="600"/>
              </a:spcBef>
              <a:spcAft>
                <a:spcPts val="600"/>
              </a:spcAft>
              <a:buClr>
                <a:schemeClr val="accent5">
                  <a:lumMod val="40000"/>
                  <a:lumOff val="60000"/>
                </a:schemeClr>
              </a:buClr>
              <a:buSzPct val="70000"/>
              <a:tabLst>
                <a:tab pos="282575" algn="l"/>
              </a:tabLst>
              <a:defRPr/>
            </a:pPr>
            <a:r>
              <a:rPr lang="en-US" sz="4800" b="1" dirty="0" smtClean="0">
                <a:solidFill>
                  <a:srgbClr val="EBFFD2"/>
                </a:solidFill>
                <a:effectLst>
                  <a:outerShdw blurRad="38100" dist="38100" dir="2700000" algn="tl">
                    <a:srgbClr val="000000">
                      <a:alpha val="43137"/>
                    </a:srgbClr>
                  </a:outerShdw>
                </a:effectLst>
              </a:rPr>
              <a:t>VPN and </a:t>
            </a:r>
            <a:r>
              <a:rPr lang="en-US" sz="4800" b="1" dirty="0" err="1" smtClean="0">
                <a:solidFill>
                  <a:srgbClr val="EBFFD2"/>
                </a:solidFill>
                <a:effectLst>
                  <a:outerShdw blurRad="38100" dist="38100" dir="2700000" algn="tl">
                    <a:srgbClr val="000000">
                      <a:alpha val="43137"/>
                    </a:srgbClr>
                  </a:outerShdw>
                </a:effectLst>
              </a:rPr>
              <a:t>DirectAccess</a:t>
            </a:r>
            <a:endParaRPr lang="en-US" sz="4800" b="1" dirty="0">
              <a:solidFill>
                <a:srgbClr val="9ED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29176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What Is Routing and Remote </a:t>
            </a:r>
            <a:r>
              <a:rPr lang="en-US" sz="2800" dirty="0" smtClean="0"/>
              <a:t>Access (RRAS)</a:t>
            </a:r>
            <a:br>
              <a:rPr lang="en-US" sz="2800" dirty="0" smtClean="0"/>
            </a:br>
            <a:r>
              <a:rPr lang="en-US" sz="2800" dirty="0" smtClean="0"/>
              <a:t>?</a:t>
            </a:r>
            <a:endParaRPr lang="en-US" sz="2800" dirty="0"/>
          </a:p>
        </p:txBody>
      </p:sp>
      <p:sp>
        <p:nvSpPr>
          <p:cNvPr id="3" name="Content Placeholder 2"/>
          <p:cNvSpPr>
            <a:spLocks noGrp="1"/>
          </p:cNvSpPr>
          <p:nvPr>
            <p:ph idx="1"/>
          </p:nvPr>
        </p:nvSpPr>
        <p:spPr>
          <a:xfrm>
            <a:off x="228600" y="990600"/>
            <a:ext cx="8686800" cy="5562600"/>
          </a:xfrm>
        </p:spPr>
        <p:txBody>
          <a:bodyPr/>
          <a:lstStyle/>
          <a:p>
            <a:r>
              <a:rPr lang="en-US" dirty="0" smtClean="0"/>
              <a:t>Role Service </a:t>
            </a:r>
            <a:r>
              <a:rPr lang="en-US" dirty="0"/>
              <a:t>of </a:t>
            </a:r>
            <a:r>
              <a:rPr lang="en-US" dirty="0" smtClean="0"/>
              <a:t>Network Access </a:t>
            </a:r>
            <a:r>
              <a:rPr lang="en-US" dirty="0"/>
              <a:t>and </a:t>
            </a:r>
            <a:r>
              <a:rPr lang="en-US" dirty="0" smtClean="0"/>
              <a:t>Policy Services </a:t>
            </a:r>
          </a:p>
          <a:p>
            <a:r>
              <a:rPr lang="en-US" dirty="0" smtClean="0"/>
              <a:t>Provides </a:t>
            </a:r>
            <a:r>
              <a:rPr lang="en-US" dirty="0"/>
              <a:t>R</a:t>
            </a:r>
            <a:r>
              <a:rPr lang="en-US" dirty="0" smtClean="0"/>
              <a:t>outing and NAT functions</a:t>
            </a:r>
          </a:p>
          <a:p>
            <a:r>
              <a:rPr lang="en-US" dirty="0" smtClean="0"/>
              <a:t>Provides Dial-Up and VPN functions</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3952985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973" y="3058661"/>
            <a:ext cx="875257" cy="875257"/>
          </a:xfrm>
          <a:prstGeom prst="rect">
            <a:avLst/>
          </a:prstGeom>
        </p:spPr>
      </p:pic>
      <p:sp>
        <p:nvSpPr>
          <p:cNvPr id="30" name="Oval 29"/>
          <p:cNvSpPr/>
          <p:nvPr/>
        </p:nvSpPr>
        <p:spPr>
          <a:xfrm>
            <a:off x="6400800" y="2294301"/>
            <a:ext cx="2895099" cy="240398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32"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934" y="1615906"/>
            <a:ext cx="749523" cy="1158522"/>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9015" y="4096378"/>
            <a:ext cx="766385" cy="766385"/>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9850" y="4140102"/>
            <a:ext cx="766385" cy="766385"/>
          </a:xfrm>
          <a:prstGeom prst="rect">
            <a:avLst/>
          </a:prstGeom>
        </p:spPr>
      </p:pic>
      <p:pic>
        <p:nvPicPr>
          <p:cNvPr id="40"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9677" y="1544289"/>
            <a:ext cx="749523" cy="1158522"/>
          </a:xfrm>
          <a:prstGeom prst="rect">
            <a:avLst/>
          </a:prstGeom>
        </p:spPr>
      </p:pic>
      <p:sp>
        <p:nvSpPr>
          <p:cNvPr id="42" name="Rectangle 41"/>
          <p:cNvSpPr/>
          <p:nvPr/>
        </p:nvSpPr>
        <p:spPr>
          <a:xfrm rot="16200000">
            <a:off x="3730883" y="695419"/>
            <a:ext cx="500096" cy="5601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loud 40"/>
          <p:cNvSpPr/>
          <p:nvPr/>
        </p:nvSpPr>
        <p:spPr>
          <a:xfrm>
            <a:off x="1975281" y="1748000"/>
            <a:ext cx="4525190" cy="2996484"/>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Internet</a:t>
            </a:r>
            <a:endParaRPr lang="en-US" dirty="0"/>
          </a:p>
        </p:txBody>
      </p:sp>
      <p:sp>
        <p:nvSpPr>
          <p:cNvPr id="43" name="Down Arrow 44"/>
          <p:cNvSpPr/>
          <p:nvPr/>
        </p:nvSpPr>
        <p:spPr>
          <a:xfrm rot="14216396">
            <a:off x="7228998" y="2415620"/>
            <a:ext cx="346309" cy="1243281"/>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4" name="Down Arrow 44"/>
          <p:cNvSpPr/>
          <p:nvPr/>
        </p:nvSpPr>
        <p:spPr>
          <a:xfrm rot="17672993">
            <a:off x="7279136" y="3198460"/>
            <a:ext cx="346309" cy="1243281"/>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5"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1513" y="1254120"/>
            <a:ext cx="749523" cy="1158522"/>
          </a:xfrm>
          <a:prstGeom prst="rect">
            <a:avLst/>
          </a:prstGeom>
        </p:spPr>
      </p:pic>
      <p:pic>
        <p:nvPicPr>
          <p:cNvPr id="16"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1496" y="1249418"/>
            <a:ext cx="749523" cy="1158522"/>
          </a:xfrm>
          <a:prstGeom prst="rect">
            <a:avLst/>
          </a:prstGeom>
        </p:spPr>
      </p:pic>
      <p:sp>
        <p:nvSpPr>
          <p:cNvPr id="17" name="Down Arrow 44"/>
          <p:cNvSpPr/>
          <p:nvPr/>
        </p:nvSpPr>
        <p:spPr>
          <a:xfrm rot="14798052">
            <a:off x="1965963" y="1450399"/>
            <a:ext cx="346309" cy="2644291"/>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Down Arrow 44"/>
          <p:cNvSpPr/>
          <p:nvPr/>
        </p:nvSpPr>
        <p:spPr>
          <a:xfrm rot="15273130">
            <a:off x="2599466" y="971651"/>
            <a:ext cx="346309" cy="3784024"/>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Down Arrow 44"/>
          <p:cNvSpPr/>
          <p:nvPr/>
        </p:nvSpPr>
        <p:spPr>
          <a:xfrm rot="16200000">
            <a:off x="1398598" y="2834221"/>
            <a:ext cx="346309" cy="1243281"/>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19"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2274" y="2420410"/>
            <a:ext cx="749523" cy="1158522"/>
          </a:xfrm>
          <a:prstGeom prst="rect">
            <a:avLst/>
          </a:prstGeom>
        </p:spPr>
      </p:pic>
      <p:sp>
        <p:nvSpPr>
          <p:cNvPr id="20" name="Down Arrow 44"/>
          <p:cNvSpPr/>
          <p:nvPr/>
        </p:nvSpPr>
        <p:spPr>
          <a:xfrm rot="16200000">
            <a:off x="3199169" y="958495"/>
            <a:ext cx="346309" cy="4837756"/>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19155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Tunneling Protocols for VPN</a:t>
            </a:r>
            <a:endParaRPr lang="en-US" dirty="0"/>
          </a:p>
        </p:txBody>
      </p:sp>
      <p:sp>
        <p:nvSpPr>
          <p:cNvPr id="3" name="Content Placeholder 2"/>
          <p:cNvSpPr>
            <a:spLocks noGrp="1"/>
          </p:cNvSpPr>
          <p:nvPr>
            <p:ph idx="1"/>
          </p:nvPr>
        </p:nvSpPr>
        <p:spPr/>
        <p:txBody>
          <a:bodyPr/>
          <a:lstStyle/>
          <a:p>
            <a:r>
              <a:rPr lang="en-US" dirty="0" smtClean="0"/>
              <a:t>PPTP</a:t>
            </a:r>
          </a:p>
          <a:p>
            <a:r>
              <a:rPr lang="en-US" dirty="0" smtClean="0"/>
              <a:t>L2TP</a:t>
            </a:r>
          </a:p>
          <a:p>
            <a:r>
              <a:rPr lang="en-US" dirty="0" smtClean="0"/>
              <a:t>SSTP</a:t>
            </a:r>
          </a:p>
          <a:p>
            <a:r>
              <a:rPr lang="en-US" dirty="0" smtClean="0"/>
              <a:t>IKEv2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828964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 Server Requirements</a:t>
            </a:r>
            <a:endParaRPr lang="en-US" dirty="0"/>
          </a:p>
        </p:txBody>
      </p:sp>
      <p:sp>
        <p:nvSpPr>
          <p:cNvPr id="3" name="Content Placeholder 2"/>
          <p:cNvSpPr>
            <a:spLocks noGrp="1"/>
          </p:cNvSpPr>
          <p:nvPr>
            <p:ph idx="1"/>
          </p:nvPr>
        </p:nvSpPr>
        <p:spPr/>
        <p:txBody>
          <a:bodyPr/>
          <a:lstStyle/>
          <a:p>
            <a:r>
              <a:rPr lang="en-US" dirty="0" smtClean="0"/>
              <a:t>Two NICs</a:t>
            </a:r>
          </a:p>
          <a:p>
            <a:r>
              <a:rPr lang="en-US" dirty="0" smtClean="0"/>
              <a:t>IP Address allocation</a:t>
            </a:r>
          </a:p>
          <a:p>
            <a:r>
              <a:rPr lang="en-US" dirty="0" smtClean="0"/>
              <a:t>Local Administrator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25491614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CMAK Connection Profile</a:t>
            </a:r>
            <a:endParaRPr lang="en-US" dirty="0"/>
          </a:p>
        </p:txBody>
      </p:sp>
      <p:sp>
        <p:nvSpPr>
          <p:cNvPr id="3" name="Content Placeholder 2"/>
          <p:cNvSpPr>
            <a:spLocks noGrp="1"/>
          </p:cNvSpPr>
          <p:nvPr>
            <p:ph idx="1"/>
          </p:nvPr>
        </p:nvSpPr>
        <p:spPr/>
        <p:txBody>
          <a:bodyPr/>
          <a:lstStyle/>
          <a:p>
            <a:r>
              <a:rPr lang="en-US" b="0" dirty="0">
                <a:effectLst/>
              </a:rPr>
              <a:t>M</a:t>
            </a:r>
            <a:r>
              <a:rPr lang="en-US" b="0" dirty="0" smtClean="0">
                <a:effectLst/>
              </a:rPr>
              <a:t>anagement </a:t>
            </a:r>
            <a:r>
              <a:rPr lang="en-US" b="0" dirty="0">
                <a:effectLst/>
              </a:rPr>
              <a:t>software that simplifies and enhances the management of remote </a:t>
            </a:r>
            <a:r>
              <a:rPr lang="en-US" b="0" dirty="0" smtClean="0">
                <a:effectLst/>
              </a:rPr>
              <a:t>connections</a:t>
            </a:r>
          </a:p>
          <a:p>
            <a:r>
              <a:rPr lang="en-US" b="0" dirty="0">
                <a:effectLst/>
              </a:rPr>
              <a:t> </a:t>
            </a:r>
            <a:r>
              <a:rPr lang="en-US" b="0" dirty="0" smtClean="0">
                <a:effectLst/>
              </a:rPr>
              <a:t>Uses</a:t>
            </a:r>
            <a:r>
              <a:rPr lang="en-US" b="0" dirty="0">
                <a:effectLst/>
              </a:rPr>
              <a:t> </a:t>
            </a:r>
            <a:r>
              <a:rPr lang="en-US" b="0" i="1" dirty="0">
                <a:solidFill>
                  <a:srgbClr val="9BCC00"/>
                </a:solidFill>
                <a:effectLst/>
              </a:rPr>
              <a:t>profiles</a:t>
            </a:r>
            <a:r>
              <a:rPr lang="en-US" b="0" dirty="0">
                <a:effectLst/>
              </a:rPr>
              <a:t> made of connection settings that allow connections from the local computer to a remote </a:t>
            </a:r>
            <a:r>
              <a:rPr lang="en-US" b="0" dirty="0" smtClean="0">
                <a:effectLst/>
              </a:rPr>
              <a:t>network</a:t>
            </a:r>
          </a:p>
          <a:p>
            <a:r>
              <a:rPr lang="en-US" b="0" dirty="0" smtClean="0">
                <a:effectLst/>
              </a:rPr>
              <a:t>Profiles can be distributed to client computers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3669591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Network Policy Server (NPS)</a:t>
            </a:r>
            <a:endParaRPr lang="en-US" dirty="0"/>
          </a:p>
        </p:txBody>
      </p:sp>
      <p:sp>
        <p:nvSpPr>
          <p:cNvPr id="3" name="Content Placeholder 2"/>
          <p:cNvSpPr>
            <a:spLocks noGrp="1"/>
          </p:cNvSpPr>
          <p:nvPr>
            <p:ph idx="1"/>
          </p:nvPr>
        </p:nvSpPr>
        <p:spPr/>
        <p:txBody>
          <a:bodyPr/>
          <a:lstStyle/>
          <a:p>
            <a:r>
              <a:rPr lang="en-US" b="0" dirty="0">
                <a:effectLst/>
              </a:rPr>
              <a:t>Network Policy Server (NPS) can be used as a RADIUS </a:t>
            </a:r>
            <a:r>
              <a:rPr lang="en-US" b="0" dirty="0" smtClean="0">
                <a:effectLst/>
              </a:rPr>
              <a:t>server</a:t>
            </a:r>
          </a:p>
          <a:p>
            <a:r>
              <a:rPr lang="en-US" b="0" dirty="0" smtClean="0">
                <a:effectLst/>
              </a:rPr>
              <a:t>Performs (For </a:t>
            </a:r>
            <a:r>
              <a:rPr lang="en-US" b="0" dirty="0">
                <a:effectLst/>
              </a:rPr>
              <a:t>RADIUS </a:t>
            </a:r>
            <a:r>
              <a:rPr lang="en-US" b="0" dirty="0" smtClean="0">
                <a:effectLst/>
              </a:rPr>
              <a:t>clients):</a:t>
            </a:r>
          </a:p>
          <a:p>
            <a:pPr lvl="1"/>
            <a:r>
              <a:rPr lang="en-US" b="0" dirty="0">
                <a:effectLst/>
              </a:rPr>
              <a:t>A</a:t>
            </a:r>
            <a:r>
              <a:rPr lang="en-US" b="0" dirty="0" smtClean="0">
                <a:effectLst/>
              </a:rPr>
              <a:t>uthentication </a:t>
            </a:r>
          </a:p>
          <a:p>
            <a:pPr lvl="1"/>
            <a:r>
              <a:rPr lang="en-US" b="0" dirty="0" smtClean="0">
                <a:effectLst/>
              </a:rPr>
              <a:t>Authorization</a:t>
            </a:r>
          </a:p>
          <a:p>
            <a:pPr lvl="1"/>
            <a:r>
              <a:rPr lang="en-US" b="0" dirty="0" smtClean="0">
                <a:effectLst/>
              </a:rPr>
              <a:t>Accounting</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2345545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DirectAccess</a:t>
            </a:r>
            <a:endParaRPr lang="en-US" dirty="0"/>
          </a:p>
        </p:txBody>
      </p:sp>
      <p:sp>
        <p:nvSpPr>
          <p:cNvPr id="3" name="Content Placeholder 2"/>
          <p:cNvSpPr>
            <a:spLocks noGrp="1"/>
          </p:cNvSpPr>
          <p:nvPr>
            <p:ph idx="1"/>
          </p:nvPr>
        </p:nvSpPr>
        <p:spPr/>
        <p:txBody>
          <a:bodyPr/>
          <a:lstStyle/>
          <a:p>
            <a:r>
              <a:rPr lang="en-US" b="0" dirty="0" smtClean="0">
                <a:effectLst/>
              </a:rPr>
              <a:t>New </a:t>
            </a:r>
            <a:r>
              <a:rPr lang="en-US" b="0" dirty="0">
                <a:effectLst/>
              </a:rPr>
              <a:t>remote access feature </a:t>
            </a:r>
            <a:endParaRPr lang="en-US" b="0" dirty="0" smtClean="0">
              <a:effectLst/>
            </a:endParaRPr>
          </a:p>
          <a:p>
            <a:r>
              <a:rPr lang="en-US" b="0" dirty="0" smtClean="0">
                <a:effectLst/>
              </a:rPr>
              <a:t>Allows </a:t>
            </a:r>
            <a:r>
              <a:rPr lang="en-US" b="0" dirty="0">
                <a:effectLst/>
              </a:rPr>
              <a:t>connectivity to corporate network </a:t>
            </a:r>
            <a:endParaRPr lang="en-US" b="0" dirty="0" smtClean="0">
              <a:effectLst/>
            </a:endParaRPr>
          </a:p>
          <a:p>
            <a:r>
              <a:rPr lang="en-US" b="0" dirty="0" smtClean="0">
                <a:effectLst/>
              </a:rPr>
              <a:t>Differs from the </a:t>
            </a:r>
            <a:r>
              <a:rPr lang="en-US" b="0" dirty="0">
                <a:effectLst/>
              </a:rPr>
              <a:t>traditional </a:t>
            </a:r>
            <a:r>
              <a:rPr lang="en-US" b="0" smtClean="0">
                <a:effectLst/>
              </a:rPr>
              <a:t>VPN connections</a:t>
            </a:r>
            <a:endParaRPr lang="en-US" b="0" dirty="0">
              <a:effectLst/>
            </a:endParaRPr>
          </a:p>
          <a:p>
            <a:r>
              <a:rPr lang="en-US" b="0" dirty="0">
                <a:effectLst/>
              </a:rPr>
              <a:t>P</a:t>
            </a:r>
            <a:r>
              <a:rPr lang="en-US" b="0" dirty="0" smtClean="0">
                <a:effectLst/>
              </a:rPr>
              <a:t>rovides </a:t>
            </a:r>
            <a:r>
              <a:rPr lang="en-US" b="0" dirty="0">
                <a:effectLst/>
              </a:rPr>
              <a:t>support only for domain-joined Windows 7 </a:t>
            </a:r>
            <a:r>
              <a:rPr lang="en-US" b="0" dirty="0" smtClean="0">
                <a:effectLst/>
              </a:rPr>
              <a:t>and above</a:t>
            </a:r>
          </a:p>
          <a:p>
            <a:r>
              <a:rPr lang="en-US" b="0" dirty="0" smtClean="0">
                <a:effectLst/>
              </a:rPr>
              <a:t>Enables </a:t>
            </a:r>
            <a:r>
              <a:rPr lang="en-US" b="0" dirty="0">
                <a:effectLst/>
              </a:rPr>
              <a:t>seamless connectivity to </a:t>
            </a:r>
            <a:r>
              <a:rPr lang="en-US" b="0" dirty="0" smtClean="0">
                <a:effectLst/>
              </a:rPr>
              <a:t>corporate networks</a:t>
            </a:r>
          </a:p>
          <a:p>
            <a:endParaRPr lang="en-US" b="0" dirty="0">
              <a:effectLst/>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220193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Microsoft DNS Server?</a:t>
            </a:r>
            <a:endParaRPr lang="en-US" sz="3600" dirty="0"/>
          </a:p>
        </p:txBody>
      </p:sp>
      <p:sp>
        <p:nvSpPr>
          <p:cNvPr id="3" name="Content Placeholder 2"/>
          <p:cNvSpPr>
            <a:spLocks noGrp="1"/>
          </p:cNvSpPr>
          <p:nvPr>
            <p:ph idx="1"/>
          </p:nvPr>
        </p:nvSpPr>
        <p:spPr/>
        <p:txBody>
          <a:bodyPr/>
          <a:lstStyle/>
          <a:p>
            <a:r>
              <a:rPr lang="en-US" sz="2800" b="0" dirty="0" smtClean="0"/>
              <a:t>DNS is a widely used standardized protocol</a:t>
            </a:r>
          </a:p>
          <a:p>
            <a:r>
              <a:rPr lang="en-US" sz="2800" b="0" dirty="0"/>
              <a:t>A Request for Comments (RFC)-compliant DNS server</a:t>
            </a:r>
            <a:endParaRPr lang="en-US" sz="2800" b="0" dirty="0" smtClean="0"/>
          </a:p>
          <a:p>
            <a:r>
              <a:rPr lang="en-US" sz="2800" b="0" dirty="0"/>
              <a:t>Windows Server </a:t>
            </a:r>
            <a:r>
              <a:rPr lang="en-US" sz="2800" b="0" dirty="0" smtClean="0"/>
              <a:t>Role</a:t>
            </a:r>
          </a:p>
          <a:p>
            <a:r>
              <a:rPr lang="en-US" sz="2800" b="0" dirty="0" smtClean="0"/>
              <a:t>Used in TCP/IP networks for naming hosts </a:t>
            </a:r>
            <a:r>
              <a:rPr lang="en-US" sz="2800" b="0" dirty="0"/>
              <a:t>and network </a:t>
            </a:r>
            <a:r>
              <a:rPr lang="en-US" sz="2800" b="0" dirty="0" smtClean="0"/>
              <a:t>services</a:t>
            </a:r>
          </a:p>
          <a:p>
            <a:r>
              <a:rPr lang="en-US" sz="2800" b="0" dirty="0"/>
              <a:t>L</a:t>
            </a:r>
            <a:r>
              <a:rPr lang="en-US" sz="2800" b="0" dirty="0" smtClean="0"/>
              <a:t>ocates hosts and </a:t>
            </a:r>
            <a:r>
              <a:rPr lang="en-US" sz="2800" b="0" dirty="0"/>
              <a:t>services through user-friendly names</a:t>
            </a:r>
          </a:p>
          <a:p>
            <a:r>
              <a:rPr lang="en-US" sz="2800" b="0" dirty="0" smtClean="0"/>
              <a:t>Client-Server architecture service</a:t>
            </a:r>
          </a:p>
          <a:p>
            <a:r>
              <a:rPr lang="en-US" sz="2800" b="0" dirty="0"/>
              <a:t>Support for Active Directory </a:t>
            </a:r>
            <a:r>
              <a:rPr lang="en-US" sz="2800" b="0" dirty="0" smtClean="0"/>
              <a:t>integration</a:t>
            </a:r>
            <a:endParaRPr lang="en-US" sz="2800" b="0" dirty="0"/>
          </a:p>
          <a:p>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17336813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Policy</a:t>
            </a:r>
            <a:endParaRPr lang="en-US" dirty="0"/>
          </a:p>
        </p:txBody>
      </p:sp>
      <p:sp>
        <p:nvSpPr>
          <p:cNvPr id="3" name="Text Placeholder 2"/>
          <p:cNvSpPr>
            <a:spLocks noGrp="1"/>
          </p:cNvSpPr>
          <p:nvPr>
            <p:ph type="body" sz="quarter" idx="10"/>
          </p:nvPr>
        </p:nvSpPr>
        <p:spPr>
          <a:xfrm>
            <a:off x="6115980" y="6400800"/>
            <a:ext cx="2909707" cy="369332"/>
          </a:xfrm>
        </p:spPr>
        <p:txBody>
          <a:bodyPr/>
          <a:lstStyle/>
          <a:p>
            <a:r>
              <a:rPr lang="en-US" dirty="0">
                <a:hlinkClick r:id="rId2"/>
              </a:rPr>
              <a:t>http://academy.telerik.com</a:t>
            </a:r>
            <a:endParaRPr lang="en-US" dirty="0"/>
          </a:p>
        </p:txBody>
      </p:sp>
    </p:spTree>
    <p:extLst>
      <p:ext uri="{BB962C8B-B14F-4D97-AF65-F5344CB8AC3E}">
        <p14:creationId xmlns:p14="http://schemas.microsoft.com/office/powerpoint/2010/main" val="31331627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z="4000" dirty="0">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cs typeface="+mj-cs"/>
              </a:rPr>
              <a:t>DNS </a:t>
            </a:r>
            <a:r>
              <a:rPr lang="en-GB" sz="4000" dirty="0" smtClean="0">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cs typeface="+mj-cs"/>
              </a:rPr>
              <a:t>Resolution Process</a:t>
            </a:r>
            <a:endParaRPr lang="en-GB" sz="4000" dirty="0">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cs typeface="+mj-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9457" y="5595425"/>
            <a:ext cx="777411" cy="77741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0141" y="4426947"/>
            <a:ext cx="1049763" cy="1288053"/>
          </a:xfrm>
          <a:prstGeom prst="rect">
            <a:avLst/>
          </a:prstGeom>
        </p:spPr>
      </p:pic>
      <p:sp>
        <p:nvSpPr>
          <p:cNvPr id="12" name="Up Arrow 11"/>
          <p:cNvSpPr/>
          <p:nvPr/>
        </p:nvSpPr>
        <p:spPr>
          <a:xfrm rot="17432542">
            <a:off x="3205651" y="5077523"/>
            <a:ext cx="260510" cy="1229179"/>
          </a:xfrm>
          <a:custGeom>
            <a:avLst/>
            <a:gdLst>
              <a:gd name="connsiteX0" fmla="*/ 0 w 230112"/>
              <a:gd name="connsiteY0" fmla="*/ 115056 h 1064802"/>
              <a:gd name="connsiteX1" fmla="*/ 115056 w 230112"/>
              <a:gd name="connsiteY1" fmla="*/ 0 h 1064802"/>
              <a:gd name="connsiteX2" fmla="*/ 230112 w 230112"/>
              <a:gd name="connsiteY2" fmla="*/ 115056 h 1064802"/>
              <a:gd name="connsiteX3" fmla="*/ 172584 w 230112"/>
              <a:gd name="connsiteY3" fmla="*/ 115056 h 1064802"/>
              <a:gd name="connsiteX4" fmla="*/ 172584 w 230112"/>
              <a:gd name="connsiteY4" fmla="*/ 1064802 h 1064802"/>
              <a:gd name="connsiteX5" fmla="*/ 57528 w 230112"/>
              <a:gd name="connsiteY5" fmla="*/ 1064802 h 1064802"/>
              <a:gd name="connsiteX6" fmla="*/ 57528 w 230112"/>
              <a:gd name="connsiteY6" fmla="*/ 115056 h 1064802"/>
              <a:gd name="connsiteX7" fmla="*/ 0 w 230112"/>
              <a:gd name="connsiteY7" fmla="*/ 115056 h 1064802"/>
              <a:gd name="connsiteX0" fmla="*/ 0 w 230112"/>
              <a:gd name="connsiteY0" fmla="*/ 115056 h 1085322"/>
              <a:gd name="connsiteX1" fmla="*/ 115056 w 230112"/>
              <a:gd name="connsiteY1" fmla="*/ 0 h 1085322"/>
              <a:gd name="connsiteX2" fmla="*/ 230112 w 230112"/>
              <a:gd name="connsiteY2" fmla="*/ 115056 h 1085322"/>
              <a:gd name="connsiteX3" fmla="*/ 172584 w 230112"/>
              <a:gd name="connsiteY3" fmla="*/ 115056 h 1085322"/>
              <a:gd name="connsiteX4" fmla="*/ 172584 w 230112"/>
              <a:gd name="connsiteY4" fmla="*/ 1064802 h 1085322"/>
              <a:gd name="connsiteX5" fmla="*/ 89630 w 230112"/>
              <a:gd name="connsiteY5" fmla="*/ 1085322 h 1085322"/>
              <a:gd name="connsiteX6" fmla="*/ 57528 w 230112"/>
              <a:gd name="connsiteY6" fmla="*/ 115056 h 1085322"/>
              <a:gd name="connsiteX7" fmla="*/ 0 w 230112"/>
              <a:gd name="connsiteY7" fmla="*/ 115056 h 1085322"/>
              <a:gd name="connsiteX0" fmla="*/ 0 w 230112"/>
              <a:gd name="connsiteY0" fmla="*/ 115056 h 1085322"/>
              <a:gd name="connsiteX1" fmla="*/ 115056 w 230112"/>
              <a:gd name="connsiteY1" fmla="*/ 0 h 1085322"/>
              <a:gd name="connsiteX2" fmla="*/ 230112 w 230112"/>
              <a:gd name="connsiteY2" fmla="*/ 115056 h 1085322"/>
              <a:gd name="connsiteX3" fmla="*/ 172584 w 230112"/>
              <a:gd name="connsiteY3" fmla="*/ 115056 h 1085322"/>
              <a:gd name="connsiteX4" fmla="*/ 93208 w 230112"/>
              <a:gd name="connsiteY4" fmla="*/ 1070134 h 1085322"/>
              <a:gd name="connsiteX5" fmla="*/ 89630 w 230112"/>
              <a:gd name="connsiteY5" fmla="*/ 1085322 h 1085322"/>
              <a:gd name="connsiteX6" fmla="*/ 57528 w 230112"/>
              <a:gd name="connsiteY6" fmla="*/ 115056 h 1085322"/>
              <a:gd name="connsiteX7" fmla="*/ 0 w 230112"/>
              <a:gd name="connsiteY7" fmla="*/ 115056 h 108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112" h="1085322">
                <a:moveTo>
                  <a:pt x="0" y="115056"/>
                </a:moveTo>
                <a:lnTo>
                  <a:pt x="115056" y="0"/>
                </a:lnTo>
                <a:lnTo>
                  <a:pt x="230112" y="115056"/>
                </a:lnTo>
                <a:lnTo>
                  <a:pt x="172584" y="115056"/>
                </a:lnTo>
                <a:lnTo>
                  <a:pt x="93208" y="1070134"/>
                </a:lnTo>
                <a:lnTo>
                  <a:pt x="89630" y="1085322"/>
                </a:lnTo>
                <a:lnTo>
                  <a:pt x="57528" y="115056"/>
                </a:lnTo>
                <a:lnTo>
                  <a:pt x="0" y="115056"/>
                </a:lnTo>
                <a:close/>
              </a:path>
            </a:pathLst>
          </a:cu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5" name="TextBox 14"/>
          <p:cNvSpPr txBox="1"/>
          <p:nvPr/>
        </p:nvSpPr>
        <p:spPr>
          <a:xfrm>
            <a:off x="1385115" y="3698175"/>
            <a:ext cx="1266437" cy="523220"/>
          </a:xfrm>
          <a:prstGeom prst="rect">
            <a:avLst/>
          </a:prstGeom>
          <a:noFill/>
        </p:spPr>
        <p:txBody>
          <a:bodyPr wrap="square" rtlCol="0">
            <a:spAutoFit/>
          </a:bodyPr>
          <a:lstStyle/>
          <a:p>
            <a:r>
              <a:rPr lang="en-US" sz="1400" b="1" dirty="0" smtClean="0"/>
              <a:t>Local DNS Server</a:t>
            </a:r>
            <a:endParaRPr lang="en-US" sz="1400" b="1"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36868" y="1650030"/>
            <a:ext cx="886862" cy="1088174"/>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2594" y="2237213"/>
            <a:ext cx="886862" cy="1088174"/>
          </a:xfrm>
          <a:prstGeom prst="rect">
            <a:avLst/>
          </a:prstGeom>
        </p:spPr>
      </p:pic>
      <p:sp>
        <p:nvSpPr>
          <p:cNvPr id="2" name="Curved Up Arrow 1"/>
          <p:cNvSpPr/>
          <p:nvPr/>
        </p:nvSpPr>
        <p:spPr>
          <a:xfrm rot="10999766" flipH="1">
            <a:off x="1668029" y="4207364"/>
            <a:ext cx="651087" cy="639112"/>
          </a:xfrm>
          <a:custGeom>
            <a:avLst/>
            <a:gdLst>
              <a:gd name="connsiteX0" fmla="*/ 512468 w 672177"/>
              <a:gd name="connsiteY0" fmla="*/ 0 h 638837"/>
              <a:gd name="connsiteX1" fmla="*/ 665308 w 672177"/>
              <a:gd name="connsiteY1" fmla="*/ 159709 h 638837"/>
              <a:gd name="connsiteX2" fmla="*/ 585454 w 672177"/>
              <a:gd name="connsiteY2" fmla="*/ 159709 h 638837"/>
              <a:gd name="connsiteX3" fmla="*/ 296161 w 672177"/>
              <a:gd name="connsiteY3" fmla="*/ 593710 h 638837"/>
              <a:gd name="connsiteX4" fmla="*/ 425745 w 672177"/>
              <a:gd name="connsiteY4" fmla="*/ 159709 h 638837"/>
              <a:gd name="connsiteX5" fmla="*/ 345890 w 672177"/>
              <a:gd name="connsiteY5" fmla="*/ 159709 h 638837"/>
              <a:gd name="connsiteX6" fmla="*/ 512468 w 672177"/>
              <a:gd name="connsiteY6" fmla="*/ 0 h 638837"/>
              <a:gd name="connsiteX0" fmla="*/ 216307 w 672177"/>
              <a:gd name="connsiteY0" fmla="*/ 638837 h 638837"/>
              <a:gd name="connsiteX1" fmla="*/ 0 w 672177"/>
              <a:gd name="connsiteY1" fmla="*/ 0 h 638837"/>
              <a:gd name="connsiteX2" fmla="*/ 159709 w 672177"/>
              <a:gd name="connsiteY2" fmla="*/ 0 h 638837"/>
              <a:gd name="connsiteX3" fmla="*/ 376016 w 672177"/>
              <a:gd name="connsiteY3" fmla="*/ 638837 h 638837"/>
              <a:gd name="connsiteX4" fmla="*/ 216307 w 672177"/>
              <a:gd name="connsiteY4" fmla="*/ 638837 h 638837"/>
              <a:gd name="connsiteX0" fmla="*/ 296161 w 672177"/>
              <a:gd name="connsiteY0" fmla="*/ 593710 h 638837"/>
              <a:gd name="connsiteX1" fmla="*/ 425745 w 672177"/>
              <a:gd name="connsiteY1" fmla="*/ 159709 h 638837"/>
              <a:gd name="connsiteX2" fmla="*/ 345890 w 672177"/>
              <a:gd name="connsiteY2" fmla="*/ 159709 h 638837"/>
              <a:gd name="connsiteX3" fmla="*/ 512468 w 672177"/>
              <a:gd name="connsiteY3" fmla="*/ 0 h 638837"/>
              <a:gd name="connsiteX4" fmla="*/ 665308 w 672177"/>
              <a:gd name="connsiteY4" fmla="*/ 159709 h 638837"/>
              <a:gd name="connsiteX5" fmla="*/ 585454 w 672177"/>
              <a:gd name="connsiteY5" fmla="*/ 159709 h 638837"/>
              <a:gd name="connsiteX6" fmla="*/ 376016 w 672177"/>
              <a:gd name="connsiteY6" fmla="*/ 638836 h 638837"/>
              <a:gd name="connsiteX7" fmla="*/ 216307 w 672177"/>
              <a:gd name="connsiteY7" fmla="*/ 638837 h 638837"/>
              <a:gd name="connsiteX8" fmla="*/ 0 w 672177"/>
              <a:gd name="connsiteY8" fmla="*/ 0 h 638837"/>
              <a:gd name="connsiteX9" fmla="*/ 159709 w 672177"/>
              <a:gd name="connsiteY9" fmla="*/ 0 h 638837"/>
              <a:gd name="connsiteX10" fmla="*/ 376016 w 672177"/>
              <a:gd name="connsiteY10" fmla="*/ 638837 h 638837"/>
              <a:gd name="connsiteX0" fmla="*/ 512468 w 665308"/>
              <a:gd name="connsiteY0" fmla="*/ 0 h 639112"/>
              <a:gd name="connsiteX1" fmla="*/ 665308 w 665308"/>
              <a:gd name="connsiteY1" fmla="*/ 159709 h 639112"/>
              <a:gd name="connsiteX2" fmla="*/ 585454 w 665308"/>
              <a:gd name="connsiteY2" fmla="*/ 159709 h 639112"/>
              <a:gd name="connsiteX3" fmla="*/ 296161 w 665308"/>
              <a:gd name="connsiteY3" fmla="*/ 593710 h 639112"/>
              <a:gd name="connsiteX4" fmla="*/ 425745 w 665308"/>
              <a:gd name="connsiteY4" fmla="*/ 159709 h 639112"/>
              <a:gd name="connsiteX5" fmla="*/ 345890 w 665308"/>
              <a:gd name="connsiteY5" fmla="*/ 159709 h 639112"/>
              <a:gd name="connsiteX6" fmla="*/ 512468 w 665308"/>
              <a:gd name="connsiteY6" fmla="*/ 0 h 639112"/>
              <a:gd name="connsiteX0" fmla="*/ 216307 w 665308"/>
              <a:gd name="connsiteY0" fmla="*/ 638837 h 639112"/>
              <a:gd name="connsiteX1" fmla="*/ 0 w 665308"/>
              <a:gd name="connsiteY1" fmla="*/ 0 h 639112"/>
              <a:gd name="connsiteX2" fmla="*/ 159709 w 665308"/>
              <a:gd name="connsiteY2" fmla="*/ 0 h 639112"/>
              <a:gd name="connsiteX3" fmla="*/ 376016 w 665308"/>
              <a:gd name="connsiteY3" fmla="*/ 638837 h 639112"/>
              <a:gd name="connsiteX4" fmla="*/ 216307 w 665308"/>
              <a:gd name="connsiteY4" fmla="*/ 638837 h 639112"/>
              <a:gd name="connsiteX0" fmla="*/ 296161 w 665308"/>
              <a:gd name="connsiteY0" fmla="*/ 593710 h 639112"/>
              <a:gd name="connsiteX1" fmla="*/ 425745 w 665308"/>
              <a:gd name="connsiteY1" fmla="*/ 159709 h 639112"/>
              <a:gd name="connsiteX2" fmla="*/ 345890 w 665308"/>
              <a:gd name="connsiteY2" fmla="*/ 159709 h 639112"/>
              <a:gd name="connsiteX3" fmla="*/ 512468 w 665308"/>
              <a:gd name="connsiteY3" fmla="*/ 0 h 639112"/>
              <a:gd name="connsiteX4" fmla="*/ 665308 w 665308"/>
              <a:gd name="connsiteY4" fmla="*/ 159709 h 639112"/>
              <a:gd name="connsiteX5" fmla="*/ 585454 w 665308"/>
              <a:gd name="connsiteY5" fmla="*/ 159709 h 639112"/>
              <a:gd name="connsiteX6" fmla="*/ 376016 w 665308"/>
              <a:gd name="connsiteY6" fmla="*/ 638836 h 639112"/>
              <a:gd name="connsiteX7" fmla="*/ 216307 w 665308"/>
              <a:gd name="connsiteY7" fmla="*/ 638837 h 639112"/>
              <a:gd name="connsiteX8" fmla="*/ 15350 w 665308"/>
              <a:gd name="connsiteY8" fmla="*/ 182783 h 639112"/>
              <a:gd name="connsiteX9" fmla="*/ 159709 w 665308"/>
              <a:gd name="connsiteY9" fmla="*/ 0 h 639112"/>
              <a:gd name="connsiteX10" fmla="*/ 376016 w 665308"/>
              <a:gd name="connsiteY10" fmla="*/ 638837 h 639112"/>
              <a:gd name="connsiteX0" fmla="*/ 512468 w 665308"/>
              <a:gd name="connsiteY0" fmla="*/ 0 h 639112"/>
              <a:gd name="connsiteX1" fmla="*/ 665308 w 665308"/>
              <a:gd name="connsiteY1" fmla="*/ 159709 h 639112"/>
              <a:gd name="connsiteX2" fmla="*/ 585454 w 665308"/>
              <a:gd name="connsiteY2" fmla="*/ 159709 h 639112"/>
              <a:gd name="connsiteX3" fmla="*/ 296161 w 665308"/>
              <a:gd name="connsiteY3" fmla="*/ 593710 h 639112"/>
              <a:gd name="connsiteX4" fmla="*/ 425745 w 665308"/>
              <a:gd name="connsiteY4" fmla="*/ 159709 h 639112"/>
              <a:gd name="connsiteX5" fmla="*/ 345890 w 665308"/>
              <a:gd name="connsiteY5" fmla="*/ 159709 h 639112"/>
              <a:gd name="connsiteX6" fmla="*/ 512468 w 665308"/>
              <a:gd name="connsiteY6" fmla="*/ 0 h 639112"/>
              <a:gd name="connsiteX0" fmla="*/ 216307 w 665308"/>
              <a:gd name="connsiteY0" fmla="*/ 638837 h 639112"/>
              <a:gd name="connsiteX1" fmla="*/ 0 w 665308"/>
              <a:gd name="connsiteY1" fmla="*/ 0 h 639112"/>
              <a:gd name="connsiteX2" fmla="*/ 159709 w 665308"/>
              <a:gd name="connsiteY2" fmla="*/ 0 h 639112"/>
              <a:gd name="connsiteX3" fmla="*/ 376016 w 665308"/>
              <a:gd name="connsiteY3" fmla="*/ 638837 h 639112"/>
              <a:gd name="connsiteX4" fmla="*/ 216307 w 665308"/>
              <a:gd name="connsiteY4" fmla="*/ 638837 h 639112"/>
              <a:gd name="connsiteX0" fmla="*/ 296161 w 665308"/>
              <a:gd name="connsiteY0" fmla="*/ 593710 h 639112"/>
              <a:gd name="connsiteX1" fmla="*/ 425745 w 665308"/>
              <a:gd name="connsiteY1" fmla="*/ 159709 h 639112"/>
              <a:gd name="connsiteX2" fmla="*/ 345890 w 665308"/>
              <a:gd name="connsiteY2" fmla="*/ 159709 h 639112"/>
              <a:gd name="connsiteX3" fmla="*/ 512468 w 665308"/>
              <a:gd name="connsiteY3" fmla="*/ 0 h 639112"/>
              <a:gd name="connsiteX4" fmla="*/ 665308 w 665308"/>
              <a:gd name="connsiteY4" fmla="*/ 159709 h 639112"/>
              <a:gd name="connsiteX5" fmla="*/ 585454 w 665308"/>
              <a:gd name="connsiteY5" fmla="*/ 159709 h 639112"/>
              <a:gd name="connsiteX6" fmla="*/ 376016 w 665308"/>
              <a:gd name="connsiteY6" fmla="*/ 638836 h 639112"/>
              <a:gd name="connsiteX7" fmla="*/ 216307 w 665308"/>
              <a:gd name="connsiteY7" fmla="*/ 638837 h 639112"/>
              <a:gd name="connsiteX8" fmla="*/ 15350 w 665308"/>
              <a:gd name="connsiteY8" fmla="*/ 182783 h 639112"/>
              <a:gd name="connsiteX9" fmla="*/ 175813 w 665308"/>
              <a:gd name="connsiteY9" fmla="*/ 169835 h 639112"/>
              <a:gd name="connsiteX10" fmla="*/ 376016 w 665308"/>
              <a:gd name="connsiteY10" fmla="*/ 638837 h 639112"/>
              <a:gd name="connsiteX0" fmla="*/ 498247 w 651087"/>
              <a:gd name="connsiteY0" fmla="*/ 0 h 639112"/>
              <a:gd name="connsiteX1" fmla="*/ 651087 w 651087"/>
              <a:gd name="connsiteY1" fmla="*/ 159709 h 639112"/>
              <a:gd name="connsiteX2" fmla="*/ 571233 w 651087"/>
              <a:gd name="connsiteY2" fmla="*/ 159709 h 639112"/>
              <a:gd name="connsiteX3" fmla="*/ 281940 w 651087"/>
              <a:gd name="connsiteY3" fmla="*/ 593710 h 639112"/>
              <a:gd name="connsiteX4" fmla="*/ 411524 w 651087"/>
              <a:gd name="connsiteY4" fmla="*/ 159709 h 639112"/>
              <a:gd name="connsiteX5" fmla="*/ 331669 w 651087"/>
              <a:gd name="connsiteY5" fmla="*/ 159709 h 639112"/>
              <a:gd name="connsiteX6" fmla="*/ 498247 w 651087"/>
              <a:gd name="connsiteY6" fmla="*/ 0 h 639112"/>
              <a:gd name="connsiteX0" fmla="*/ 202086 w 651087"/>
              <a:gd name="connsiteY0" fmla="*/ 638837 h 639112"/>
              <a:gd name="connsiteX1" fmla="*/ 0 w 651087"/>
              <a:gd name="connsiteY1" fmla="*/ 202206 h 639112"/>
              <a:gd name="connsiteX2" fmla="*/ 145488 w 651087"/>
              <a:gd name="connsiteY2" fmla="*/ 0 h 639112"/>
              <a:gd name="connsiteX3" fmla="*/ 361795 w 651087"/>
              <a:gd name="connsiteY3" fmla="*/ 638837 h 639112"/>
              <a:gd name="connsiteX4" fmla="*/ 202086 w 651087"/>
              <a:gd name="connsiteY4" fmla="*/ 638837 h 639112"/>
              <a:gd name="connsiteX0" fmla="*/ 281940 w 651087"/>
              <a:gd name="connsiteY0" fmla="*/ 593710 h 639112"/>
              <a:gd name="connsiteX1" fmla="*/ 411524 w 651087"/>
              <a:gd name="connsiteY1" fmla="*/ 159709 h 639112"/>
              <a:gd name="connsiteX2" fmla="*/ 331669 w 651087"/>
              <a:gd name="connsiteY2" fmla="*/ 159709 h 639112"/>
              <a:gd name="connsiteX3" fmla="*/ 498247 w 651087"/>
              <a:gd name="connsiteY3" fmla="*/ 0 h 639112"/>
              <a:gd name="connsiteX4" fmla="*/ 651087 w 651087"/>
              <a:gd name="connsiteY4" fmla="*/ 159709 h 639112"/>
              <a:gd name="connsiteX5" fmla="*/ 571233 w 651087"/>
              <a:gd name="connsiteY5" fmla="*/ 159709 h 639112"/>
              <a:gd name="connsiteX6" fmla="*/ 361795 w 651087"/>
              <a:gd name="connsiteY6" fmla="*/ 638836 h 639112"/>
              <a:gd name="connsiteX7" fmla="*/ 202086 w 651087"/>
              <a:gd name="connsiteY7" fmla="*/ 638837 h 639112"/>
              <a:gd name="connsiteX8" fmla="*/ 1129 w 651087"/>
              <a:gd name="connsiteY8" fmla="*/ 182783 h 639112"/>
              <a:gd name="connsiteX9" fmla="*/ 161592 w 651087"/>
              <a:gd name="connsiteY9" fmla="*/ 169835 h 639112"/>
              <a:gd name="connsiteX10" fmla="*/ 361795 w 651087"/>
              <a:gd name="connsiteY10" fmla="*/ 638837 h 639112"/>
              <a:gd name="connsiteX0" fmla="*/ 498247 w 651087"/>
              <a:gd name="connsiteY0" fmla="*/ 0 h 639112"/>
              <a:gd name="connsiteX1" fmla="*/ 651087 w 651087"/>
              <a:gd name="connsiteY1" fmla="*/ 159709 h 639112"/>
              <a:gd name="connsiteX2" fmla="*/ 571233 w 651087"/>
              <a:gd name="connsiteY2" fmla="*/ 159709 h 639112"/>
              <a:gd name="connsiteX3" fmla="*/ 281940 w 651087"/>
              <a:gd name="connsiteY3" fmla="*/ 593710 h 639112"/>
              <a:gd name="connsiteX4" fmla="*/ 411524 w 651087"/>
              <a:gd name="connsiteY4" fmla="*/ 159709 h 639112"/>
              <a:gd name="connsiteX5" fmla="*/ 331669 w 651087"/>
              <a:gd name="connsiteY5" fmla="*/ 159709 h 639112"/>
              <a:gd name="connsiteX6" fmla="*/ 498247 w 651087"/>
              <a:gd name="connsiteY6" fmla="*/ 0 h 639112"/>
              <a:gd name="connsiteX0" fmla="*/ 202086 w 651087"/>
              <a:gd name="connsiteY0" fmla="*/ 638837 h 639112"/>
              <a:gd name="connsiteX1" fmla="*/ 0 w 651087"/>
              <a:gd name="connsiteY1" fmla="*/ 202206 h 639112"/>
              <a:gd name="connsiteX2" fmla="*/ 175294 w 651087"/>
              <a:gd name="connsiteY2" fmla="*/ 157640 h 639112"/>
              <a:gd name="connsiteX3" fmla="*/ 361795 w 651087"/>
              <a:gd name="connsiteY3" fmla="*/ 638837 h 639112"/>
              <a:gd name="connsiteX4" fmla="*/ 202086 w 651087"/>
              <a:gd name="connsiteY4" fmla="*/ 638837 h 639112"/>
              <a:gd name="connsiteX0" fmla="*/ 281940 w 651087"/>
              <a:gd name="connsiteY0" fmla="*/ 593710 h 639112"/>
              <a:gd name="connsiteX1" fmla="*/ 411524 w 651087"/>
              <a:gd name="connsiteY1" fmla="*/ 159709 h 639112"/>
              <a:gd name="connsiteX2" fmla="*/ 331669 w 651087"/>
              <a:gd name="connsiteY2" fmla="*/ 159709 h 639112"/>
              <a:gd name="connsiteX3" fmla="*/ 498247 w 651087"/>
              <a:gd name="connsiteY3" fmla="*/ 0 h 639112"/>
              <a:gd name="connsiteX4" fmla="*/ 651087 w 651087"/>
              <a:gd name="connsiteY4" fmla="*/ 159709 h 639112"/>
              <a:gd name="connsiteX5" fmla="*/ 571233 w 651087"/>
              <a:gd name="connsiteY5" fmla="*/ 159709 h 639112"/>
              <a:gd name="connsiteX6" fmla="*/ 361795 w 651087"/>
              <a:gd name="connsiteY6" fmla="*/ 638836 h 639112"/>
              <a:gd name="connsiteX7" fmla="*/ 202086 w 651087"/>
              <a:gd name="connsiteY7" fmla="*/ 638837 h 639112"/>
              <a:gd name="connsiteX8" fmla="*/ 1129 w 651087"/>
              <a:gd name="connsiteY8" fmla="*/ 182783 h 639112"/>
              <a:gd name="connsiteX9" fmla="*/ 161592 w 651087"/>
              <a:gd name="connsiteY9" fmla="*/ 169835 h 639112"/>
              <a:gd name="connsiteX10" fmla="*/ 361795 w 651087"/>
              <a:gd name="connsiteY10" fmla="*/ 638837 h 639112"/>
              <a:gd name="connsiteX0" fmla="*/ 498247 w 651087"/>
              <a:gd name="connsiteY0" fmla="*/ 0 h 639112"/>
              <a:gd name="connsiteX1" fmla="*/ 651087 w 651087"/>
              <a:gd name="connsiteY1" fmla="*/ 159709 h 639112"/>
              <a:gd name="connsiteX2" fmla="*/ 571233 w 651087"/>
              <a:gd name="connsiteY2" fmla="*/ 159709 h 639112"/>
              <a:gd name="connsiteX3" fmla="*/ 281940 w 651087"/>
              <a:gd name="connsiteY3" fmla="*/ 593710 h 639112"/>
              <a:gd name="connsiteX4" fmla="*/ 411524 w 651087"/>
              <a:gd name="connsiteY4" fmla="*/ 159709 h 639112"/>
              <a:gd name="connsiteX5" fmla="*/ 331669 w 651087"/>
              <a:gd name="connsiteY5" fmla="*/ 159709 h 639112"/>
              <a:gd name="connsiteX6" fmla="*/ 498247 w 651087"/>
              <a:gd name="connsiteY6" fmla="*/ 0 h 639112"/>
              <a:gd name="connsiteX0" fmla="*/ 202086 w 651087"/>
              <a:gd name="connsiteY0" fmla="*/ 638837 h 639112"/>
              <a:gd name="connsiteX1" fmla="*/ 0 w 651087"/>
              <a:gd name="connsiteY1" fmla="*/ 202206 h 639112"/>
              <a:gd name="connsiteX2" fmla="*/ 175294 w 651087"/>
              <a:gd name="connsiteY2" fmla="*/ 157640 h 639112"/>
              <a:gd name="connsiteX3" fmla="*/ 361795 w 651087"/>
              <a:gd name="connsiteY3" fmla="*/ 638837 h 639112"/>
              <a:gd name="connsiteX4" fmla="*/ 202086 w 651087"/>
              <a:gd name="connsiteY4" fmla="*/ 638837 h 639112"/>
              <a:gd name="connsiteX0" fmla="*/ 281940 w 651087"/>
              <a:gd name="connsiteY0" fmla="*/ 593710 h 639112"/>
              <a:gd name="connsiteX1" fmla="*/ 411524 w 651087"/>
              <a:gd name="connsiteY1" fmla="*/ 159709 h 639112"/>
              <a:gd name="connsiteX2" fmla="*/ 331669 w 651087"/>
              <a:gd name="connsiteY2" fmla="*/ 159709 h 639112"/>
              <a:gd name="connsiteX3" fmla="*/ 498247 w 651087"/>
              <a:gd name="connsiteY3" fmla="*/ 0 h 639112"/>
              <a:gd name="connsiteX4" fmla="*/ 651087 w 651087"/>
              <a:gd name="connsiteY4" fmla="*/ 159709 h 639112"/>
              <a:gd name="connsiteX5" fmla="*/ 571233 w 651087"/>
              <a:gd name="connsiteY5" fmla="*/ 159709 h 639112"/>
              <a:gd name="connsiteX6" fmla="*/ 361795 w 651087"/>
              <a:gd name="connsiteY6" fmla="*/ 638836 h 639112"/>
              <a:gd name="connsiteX7" fmla="*/ 202086 w 651087"/>
              <a:gd name="connsiteY7" fmla="*/ 638837 h 639112"/>
              <a:gd name="connsiteX8" fmla="*/ 10311 w 651087"/>
              <a:gd name="connsiteY8" fmla="*/ 248278 h 639112"/>
              <a:gd name="connsiteX9" fmla="*/ 161592 w 651087"/>
              <a:gd name="connsiteY9" fmla="*/ 169835 h 639112"/>
              <a:gd name="connsiteX10" fmla="*/ 361795 w 651087"/>
              <a:gd name="connsiteY10" fmla="*/ 638837 h 639112"/>
              <a:gd name="connsiteX0" fmla="*/ 498247 w 651087"/>
              <a:gd name="connsiteY0" fmla="*/ 0 h 639112"/>
              <a:gd name="connsiteX1" fmla="*/ 651087 w 651087"/>
              <a:gd name="connsiteY1" fmla="*/ 159709 h 639112"/>
              <a:gd name="connsiteX2" fmla="*/ 571233 w 651087"/>
              <a:gd name="connsiteY2" fmla="*/ 159709 h 639112"/>
              <a:gd name="connsiteX3" fmla="*/ 281940 w 651087"/>
              <a:gd name="connsiteY3" fmla="*/ 593710 h 639112"/>
              <a:gd name="connsiteX4" fmla="*/ 411524 w 651087"/>
              <a:gd name="connsiteY4" fmla="*/ 159709 h 639112"/>
              <a:gd name="connsiteX5" fmla="*/ 331669 w 651087"/>
              <a:gd name="connsiteY5" fmla="*/ 159709 h 639112"/>
              <a:gd name="connsiteX6" fmla="*/ 498247 w 651087"/>
              <a:gd name="connsiteY6" fmla="*/ 0 h 639112"/>
              <a:gd name="connsiteX0" fmla="*/ 202086 w 651087"/>
              <a:gd name="connsiteY0" fmla="*/ 638837 h 639112"/>
              <a:gd name="connsiteX1" fmla="*/ 0 w 651087"/>
              <a:gd name="connsiteY1" fmla="*/ 202206 h 639112"/>
              <a:gd name="connsiteX2" fmla="*/ 175294 w 651087"/>
              <a:gd name="connsiteY2" fmla="*/ 157640 h 639112"/>
              <a:gd name="connsiteX3" fmla="*/ 361795 w 651087"/>
              <a:gd name="connsiteY3" fmla="*/ 638837 h 639112"/>
              <a:gd name="connsiteX4" fmla="*/ 202086 w 651087"/>
              <a:gd name="connsiteY4" fmla="*/ 638837 h 639112"/>
              <a:gd name="connsiteX0" fmla="*/ 281940 w 651087"/>
              <a:gd name="connsiteY0" fmla="*/ 593710 h 639112"/>
              <a:gd name="connsiteX1" fmla="*/ 411524 w 651087"/>
              <a:gd name="connsiteY1" fmla="*/ 159709 h 639112"/>
              <a:gd name="connsiteX2" fmla="*/ 331669 w 651087"/>
              <a:gd name="connsiteY2" fmla="*/ 159709 h 639112"/>
              <a:gd name="connsiteX3" fmla="*/ 498247 w 651087"/>
              <a:gd name="connsiteY3" fmla="*/ 0 h 639112"/>
              <a:gd name="connsiteX4" fmla="*/ 651087 w 651087"/>
              <a:gd name="connsiteY4" fmla="*/ 159709 h 639112"/>
              <a:gd name="connsiteX5" fmla="*/ 571233 w 651087"/>
              <a:gd name="connsiteY5" fmla="*/ 159709 h 639112"/>
              <a:gd name="connsiteX6" fmla="*/ 361795 w 651087"/>
              <a:gd name="connsiteY6" fmla="*/ 638836 h 639112"/>
              <a:gd name="connsiteX7" fmla="*/ 202086 w 651087"/>
              <a:gd name="connsiteY7" fmla="*/ 638837 h 639112"/>
              <a:gd name="connsiteX8" fmla="*/ 10311 w 651087"/>
              <a:gd name="connsiteY8" fmla="*/ 248278 h 639112"/>
              <a:gd name="connsiteX9" fmla="*/ 178379 w 651087"/>
              <a:gd name="connsiteY9" fmla="*/ 216285 h 639112"/>
              <a:gd name="connsiteX10" fmla="*/ 361795 w 651087"/>
              <a:gd name="connsiteY10" fmla="*/ 638837 h 63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1087" h="639112" stroke="0" extrusionOk="0">
                <a:moveTo>
                  <a:pt x="498247" y="0"/>
                </a:moveTo>
                <a:lnTo>
                  <a:pt x="651087" y="159709"/>
                </a:lnTo>
                <a:lnTo>
                  <a:pt x="571233" y="159709"/>
                </a:lnTo>
                <a:cubicBezTo>
                  <a:pt x="538682" y="532035"/>
                  <a:pt x="402945" y="735670"/>
                  <a:pt x="281940" y="593710"/>
                </a:cubicBezTo>
                <a:cubicBezTo>
                  <a:pt x="346114" y="518422"/>
                  <a:pt x="394261" y="357170"/>
                  <a:pt x="411524" y="159709"/>
                </a:cubicBezTo>
                <a:lnTo>
                  <a:pt x="331669" y="159709"/>
                </a:lnTo>
                <a:lnTo>
                  <a:pt x="498247" y="0"/>
                </a:lnTo>
                <a:close/>
              </a:path>
              <a:path w="651087" h="639112" fill="darkenLess" stroke="0" extrusionOk="0">
                <a:moveTo>
                  <a:pt x="202086" y="638837"/>
                </a:moveTo>
                <a:cubicBezTo>
                  <a:pt x="82623" y="638837"/>
                  <a:pt x="0" y="555026"/>
                  <a:pt x="0" y="202206"/>
                </a:cubicBezTo>
                <a:lnTo>
                  <a:pt x="175294" y="157640"/>
                </a:lnTo>
                <a:cubicBezTo>
                  <a:pt x="175294" y="510460"/>
                  <a:pt x="242332" y="638837"/>
                  <a:pt x="361795" y="638837"/>
                </a:cubicBezTo>
                <a:lnTo>
                  <a:pt x="202086" y="638837"/>
                </a:lnTo>
                <a:close/>
              </a:path>
              <a:path w="651087" h="639112" fill="none" extrusionOk="0">
                <a:moveTo>
                  <a:pt x="281940" y="593710"/>
                </a:moveTo>
                <a:cubicBezTo>
                  <a:pt x="346114" y="518422"/>
                  <a:pt x="394261" y="357170"/>
                  <a:pt x="411524" y="159709"/>
                </a:cubicBezTo>
                <a:lnTo>
                  <a:pt x="331669" y="159709"/>
                </a:lnTo>
                <a:lnTo>
                  <a:pt x="498247" y="0"/>
                </a:lnTo>
                <a:lnTo>
                  <a:pt x="651087" y="159709"/>
                </a:lnTo>
                <a:lnTo>
                  <a:pt x="571233" y="159709"/>
                </a:lnTo>
                <a:cubicBezTo>
                  <a:pt x="546574" y="441767"/>
                  <a:pt x="460430" y="638836"/>
                  <a:pt x="361795" y="638836"/>
                </a:cubicBezTo>
                <a:lnTo>
                  <a:pt x="202086" y="638837"/>
                </a:lnTo>
                <a:cubicBezTo>
                  <a:pt x="82623" y="638837"/>
                  <a:pt x="10311" y="601098"/>
                  <a:pt x="10311" y="248278"/>
                </a:cubicBezTo>
                <a:cubicBezTo>
                  <a:pt x="63547" y="248278"/>
                  <a:pt x="125143" y="216285"/>
                  <a:pt x="178379" y="216285"/>
                </a:cubicBezTo>
                <a:cubicBezTo>
                  <a:pt x="178379" y="569105"/>
                  <a:pt x="242332" y="638837"/>
                  <a:pt x="361795" y="638837"/>
                </a:cubicBezTo>
              </a:path>
            </a:pathLst>
          </a:cu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
        <p:nvSpPr>
          <p:cNvPr id="26" name="TextBox 25"/>
          <p:cNvSpPr txBox="1"/>
          <p:nvPr/>
        </p:nvSpPr>
        <p:spPr>
          <a:xfrm>
            <a:off x="1818255" y="5207115"/>
            <a:ext cx="1118208" cy="253916"/>
          </a:xfrm>
          <a:prstGeom prst="rect">
            <a:avLst/>
          </a:prstGeom>
          <a:noFill/>
        </p:spPr>
        <p:txBody>
          <a:bodyPr wrap="square" rtlCol="0">
            <a:spAutoFit/>
          </a:bodyPr>
          <a:lstStyle/>
          <a:p>
            <a:r>
              <a:rPr lang="en-US" sz="1000" b="1" dirty="0" smtClean="0">
                <a:solidFill>
                  <a:srgbClr val="FFFFFF"/>
                </a:solidFill>
              </a:rPr>
              <a:t>Example.com</a:t>
            </a:r>
            <a:endParaRPr lang="en-US" sz="1000" b="1" dirty="0">
              <a:solidFill>
                <a:srgbClr val="FFFFFF"/>
              </a:solidFill>
            </a:endParaRPr>
          </a:p>
        </p:txBody>
      </p:sp>
      <p:sp>
        <p:nvSpPr>
          <p:cNvPr id="36" name="Rectangle 35"/>
          <p:cNvSpPr/>
          <p:nvPr/>
        </p:nvSpPr>
        <p:spPr>
          <a:xfrm>
            <a:off x="3258638" y="4885252"/>
            <a:ext cx="892557" cy="51861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00" b="1" dirty="0"/>
              <a:t>DNS Request</a:t>
            </a:r>
          </a:p>
          <a:p>
            <a:pPr algn="ctr"/>
            <a:r>
              <a:rPr lang="en-US" sz="900" b="1" dirty="0" smtClean="0"/>
              <a:t>Example.com</a:t>
            </a:r>
            <a:endParaRPr lang="en-US" sz="900" b="1" dirty="0"/>
          </a:p>
        </p:txBody>
      </p:sp>
      <p:sp>
        <p:nvSpPr>
          <p:cNvPr id="35" name="Freeform 37"/>
          <p:cNvSpPr>
            <a:spLocks/>
          </p:cNvSpPr>
          <p:nvPr/>
        </p:nvSpPr>
        <p:spPr bwMode="auto">
          <a:xfrm rot="12482619" flipH="1">
            <a:off x="2124643" y="5788500"/>
            <a:ext cx="1374760" cy="561013"/>
          </a:xfrm>
          <a:custGeom>
            <a:avLst/>
            <a:gdLst>
              <a:gd name="T0" fmla="*/ 2147483647 w 1631"/>
              <a:gd name="T1" fmla="*/ 2147483647 h 609"/>
              <a:gd name="T2" fmla="*/ 2147483647 w 1631"/>
              <a:gd name="T3" fmla="*/ 2147483647 h 609"/>
              <a:gd name="T4" fmla="*/ 2147483647 w 1631"/>
              <a:gd name="T5" fmla="*/ 2147483647 h 609"/>
              <a:gd name="T6" fmla="*/ 2147483647 w 1631"/>
              <a:gd name="T7" fmla="*/ 2147483647 h 609"/>
              <a:gd name="T8" fmla="*/ 2147483647 w 1631"/>
              <a:gd name="T9" fmla="*/ 2147483647 h 609"/>
              <a:gd name="T10" fmla="*/ 2147483647 w 1631"/>
              <a:gd name="T11" fmla="*/ 2147483647 h 609"/>
              <a:gd name="T12" fmla="*/ 2147483647 w 1631"/>
              <a:gd name="T13" fmla="*/ 2147483647 h 609"/>
              <a:gd name="T14" fmla="*/ 2147483647 w 1631"/>
              <a:gd name="T15" fmla="*/ 2147483647 h 609"/>
              <a:gd name="T16" fmla="*/ 2147483647 w 1631"/>
              <a:gd name="T17" fmla="*/ 2147483647 h 609"/>
              <a:gd name="T18" fmla="*/ 2147483647 w 1631"/>
              <a:gd name="T19" fmla="*/ 2147483647 h 609"/>
              <a:gd name="T20" fmla="*/ 2147483647 w 1631"/>
              <a:gd name="T21" fmla="*/ 2147483647 h 609"/>
              <a:gd name="T22" fmla="*/ 2147483647 w 1631"/>
              <a:gd name="T23" fmla="*/ 2147483647 h 609"/>
              <a:gd name="T24" fmla="*/ 2147483647 w 1631"/>
              <a:gd name="T25" fmla="*/ 2147483647 h 609"/>
              <a:gd name="T26" fmla="*/ 2147483647 w 1631"/>
              <a:gd name="T27" fmla="*/ 2147483647 h 609"/>
              <a:gd name="T28" fmla="*/ 2147483647 w 1631"/>
              <a:gd name="T29" fmla="*/ 2147483647 h 609"/>
              <a:gd name="T30" fmla="*/ 2147483647 w 1631"/>
              <a:gd name="T31" fmla="*/ 2147483647 h 609"/>
              <a:gd name="T32" fmla="*/ 2147483647 w 1631"/>
              <a:gd name="T33" fmla="*/ 2147483647 h 609"/>
              <a:gd name="T34" fmla="*/ 2147483647 w 1631"/>
              <a:gd name="T35" fmla="*/ 2147483647 h 609"/>
              <a:gd name="T36" fmla="*/ 2147483647 w 1631"/>
              <a:gd name="T37" fmla="*/ 2147483647 h 609"/>
              <a:gd name="T38" fmla="*/ 2147483647 w 1631"/>
              <a:gd name="T39" fmla="*/ 2147483647 h 609"/>
              <a:gd name="T40" fmla="*/ 2147483647 w 1631"/>
              <a:gd name="T41" fmla="*/ 2147483647 h 609"/>
              <a:gd name="T42" fmla="*/ 2147483647 w 1631"/>
              <a:gd name="T43" fmla="*/ 2147483647 h 609"/>
              <a:gd name="T44" fmla="*/ 2147483647 w 1631"/>
              <a:gd name="T45" fmla="*/ 2147483647 h 609"/>
              <a:gd name="T46" fmla="*/ 2147483647 w 1631"/>
              <a:gd name="T47" fmla="*/ 2147483647 h 609"/>
              <a:gd name="T48" fmla="*/ 2147483647 w 1631"/>
              <a:gd name="T49" fmla="*/ 2147483647 h 609"/>
              <a:gd name="T50" fmla="*/ 2147483647 w 1631"/>
              <a:gd name="T51" fmla="*/ 2147483647 h 609"/>
              <a:gd name="T52" fmla="*/ 2147483647 w 1631"/>
              <a:gd name="T53" fmla="*/ 2147483647 h 609"/>
              <a:gd name="T54" fmla="*/ 2147483647 w 1631"/>
              <a:gd name="T55" fmla="*/ 2147483647 h 609"/>
              <a:gd name="T56" fmla="*/ 2147483647 w 1631"/>
              <a:gd name="T57" fmla="*/ 2147483647 h 609"/>
              <a:gd name="T58" fmla="*/ 2147483647 w 1631"/>
              <a:gd name="T59" fmla="*/ 2147483647 h 609"/>
              <a:gd name="T60" fmla="*/ 2147483647 w 1631"/>
              <a:gd name="T61" fmla="*/ 2147483647 h 609"/>
              <a:gd name="T62" fmla="*/ 2147483647 w 1631"/>
              <a:gd name="T63" fmla="*/ 2147483647 h 609"/>
              <a:gd name="T64" fmla="*/ 2147483647 w 1631"/>
              <a:gd name="T65" fmla="*/ 2147483647 h 609"/>
              <a:gd name="T66" fmla="*/ 2147483647 w 1631"/>
              <a:gd name="T67" fmla="*/ 2147483647 h 609"/>
              <a:gd name="T68" fmla="*/ 2147483647 w 1631"/>
              <a:gd name="T69" fmla="*/ 2147483647 h 609"/>
              <a:gd name="T70" fmla="*/ 2147483647 w 1631"/>
              <a:gd name="T71" fmla="*/ 2147483647 h 609"/>
              <a:gd name="T72" fmla="*/ 2147483647 w 1631"/>
              <a:gd name="T73" fmla="*/ 2147483647 h 609"/>
              <a:gd name="T74" fmla="*/ 2147483647 w 1631"/>
              <a:gd name="T75" fmla="*/ 2147483647 h 609"/>
              <a:gd name="T76" fmla="*/ 2147483647 w 1631"/>
              <a:gd name="T77" fmla="*/ 2147483647 h 609"/>
              <a:gd name="T78" fmla="*/ 2147483647 w 1631"/>
              <a:gd name="T79" fmla="*/ 2147483647 h 609"/>
              <a:gd name="T80" fmla="*/ 2147483647 w 1631"/>
              <a:gd name="T81" fmla="*/ 2147483647 h 609"/>
              <a:gd name="T82" fmla="*/ 2147483647 w 1631"/>
              <a:gd name="T83" fmla="*/ 2147483647 h 609"/>
              <a:gd name="T84" fmla="*/ 2147483647 w 1631"/>
              <a:gd name="T85" fmla="*/ 2147483647 h 609"/>
              <a:gd name="T86" fmla="*/ 2147483647 w 1631"/>
              <a:gd name="T87" fmla="*/ 2147483647 h 609"/>
              <a:gd name="T88" fmla="*/ 2147483647 w 1631"/>
              <a:gd name="T89" fmla="*/ 2147483647 h 609"/>
              <a:gd name="T90" fmla="*/ 2147483647 w 1631"/>
              <a:gd name="T91" fmla="*/ 2147483647 h 609"/>
              <a:gd name="T92" fmla="*/ 2147483647 w 1631"/>
              <a:gd name="T93" fmla="*/ 2147483647 h 609"/>
              <a:gd name="T94" fmla="*/ 2147483647 w 1631"/>
              <a:gd name="T95" fmla="*/ 2147483647 h 609"/>
              <a:gd name="T96" fmla="*/ 2147483647 w 1631"/>
              <a:gd name="T97" fmla="*/ 2147483647 h 609"/>
              <a:gd name="T98" fmla="*/ 2147483647 w 1631"/>
              <a:gd name="T99" fmla="*/ 2147483647 h 609"/>
              <a:gd name="T100" fmla="*/ 2147483647 w 1631"/>
              <a:gd name="T101" fmla="*/ 2147483647 h 609"/>
              <a:gd name="T102" fmla="*/ 2147483647 w 1631"/>
              <a:gd name="T103" fmla="*/ 2147483647 h 609"/>
              <a:gd name="T104" fmla="*/ 2147483647 w 1631"/>
              <a:gd name="T105" fmla="*/ 2147483647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ln/>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37" name="Rectangle 36"/>
          <p:cNvSpPr/>
          <p:nvPr/>
        </p:nvSpPr>
        <p:spPr>
          <a:xfrm>
            <a:off x="3258638" y="4885252"/>
            <a:ext cx="892557" cy="518610"/>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900" b="1" dirty="0"/>
              <a:t>DNS Request</a:t>
            </a:r>
          </a:p>
          <a:p>
            <a:pPr algn="ctr"/>
            <a:r>
              <a:rPr lang="en-US" sz="900" b="1" dirty="0" smtClean="0"/>
              <a:t>News.com</a:t>
            </a:r>
            <a:endParaRPr lang="en-US" sz="900" b="1" dirty="0"/>
          </a:p>
        </p:txBody>
      </p:sp>
      <p:sp>
        <p:nvSpPr>
          <p:cNvPr id="38" name="TextBox 37"/>
          <p:cNvSpPr txBox="1"/>
          <p:nvPr/>
        </p:nvSpPr>
        <p:spPr>
          <a:xfrm>
            <a:off x="3169979" y="3333646"/>
            <a:ext cx="1266437" cy="523220"/>
          </a:xfrm>
          <a:prstGeom prst="rect">
            <a:avLst/>
          </a:prstGeom>
          <a:noFill/>
        </p:spPr>
        <p:txBody>
          <a:bodyPr wrap="square" rtlCol="0">
            <a:spAutoFit/>
          </a:bodyPr>
          <a:lstStyle/>
          <a:p>
            <a:r>
              <a:rPr lang="en-US" sz="1400" b="1" dirty="0" smtClean="0"/>
              <a:t>Root DNS Server</a:t>
            </a:r>
            <a:endParaRPr lang="en-US" sz="1400" b="1" dirty="0"/>
          </a:p>
        </p:txBody>
      </p:sp>
      <p:sp>
        <p:nvSpPr>
          <p:cNvPr id="39" name="TextBox 38"/>
          <p:cNvSpPr txBox="1"/>
          <p:nvPr/>
        </p:nvSpPr>
        <p:spPr>
          <a:xfrm>
            <a:off x="4800600" y="2738204"/>
            <a:ext cx="1103166" cy="523220"/>
          </a:xfrm>
          <a:prstGeom prst="rect">
            <a:avLst/>
          </a:prstGeom>
          <a:noFill/>
        </p:spPr>
        <p:txBody>
          <a:bodyPr wrap="square" rtlCol="0">
            <a:spAutoFit/>
          </a:bodyPr>
          <a:lstStyle/>
          <a:p>
            <a:r>
              <a:rPr lang="en-US" sz="1400" b="1" dirty="0" smtClean="0"/>
              <a:t>.com DNS Server</a:t>
            </a:r>
            <a:endParaRPr lang="en-US" sz="1400" b="1" dirty="0"/>
          </a:p>
        </p:txBody>
      </p: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3200" y="1180577"/>
            <a:ext cx="886862" cy="1088174"/>
          </a:xfrm>
          <a:prstGeom prst="rect">
            <a:avLst/>
          </a:prstGeom>
        </p:spPr>
      </p:pic>
      <p:sp>
        <p:nvSpPr>
          <p:cNvPr id="41" name="TextBox 40"/>
          <p:cNvSpPr txBox="1"/>
          <p:nvPr/>
        </p:nvSpPr>
        <p:spPr>
          <a:xfrm>
            <a:off x="6705600" y="2336378"/>
            <a:ext cx="1103166" cy="523220"/>
          </a:xfrm>
          <a:prstGeom prst="rect">
            <a:avLst/>
          </a:prstGeom>
          <a:noFill/>
        </p:spPr>
        <p:txBody>
          <a:bodyPr wrap="square" rtlCol="0">
            <a:spAutoFit/>
          </a:bodyPr>
          <a:lstStyle/>
          <a:p>
            <a:r>
              <a:rPr lang="en-US" sz="1400" b="1" dirty="0" smtClean="0"/>
              <a:t>News.com DNS Server</a:t>
            </a:r>
            <a:endParaRPr lang="en-US" sz="1400" b="1" dirty="0"/>
          </a:p>
        </p:txBody>
      </p:sp>
      <p:sp>
        <p:nvSpPr>
          <p:cNvPr id="42" name="Freeform 37"/>
          <p:cNvSpPr>
            <a:spLocks/>
          </p:cNvSpPr>
          <p:nvPr/>
        </p:nvSpPr>
        <p:spPr bwMode="auto">
          <a:xfrm rot="9665903" flipH="1">
            <a:off x="2322649" y="4024637"/>
            <a:ext cx="1534504" cy="434768"/>
          </a:xfrm>
          <a:custGeom>
            <a:avLst/>
            <a:gdLst>
              <a:gd name="T0" fmla="*/ 2147483647 w 1631"/>
              <a:gd name="T1" fmla="*/ 2147483647 h 609"/>
              <a:gd name="T2" fmla="*/ 2147483647 w 1631"/>
              <a:gd name="T3" fmla="*/ 2147483647 h 609"/>
              <a:gd name="T4" fmla="*/ 2147483647 w 1631"/>
              <a:gd name="T5" fmla="*/ 2147483647 h 609"/>
              <a:gd name="T6" fmla="*/ 2147483647 w 1631"/>
              <a:gd name="T7" fmla="*/ 2147483647 h 609"/>
              <a:gd name="T8" fmla="*/ 2147483647 w 1631"/>
              <a:gd name="T9" fmla="*/ 2147483647 h 609"/>
              <a:gd name="T10" fmla="*/ 2147483647 w 1631"/>
              <a:gd name="T11" fmla="*/ 2147483647 h 609"/>
              <a:gd name="T12" fmla="*/ 2147483647 w 1631"/>
              <a:gd name="T13" fmla="*/ 2147483647 h 609"/>
              <a:gd name="T14" fmla="*/ 2147483647 w 1631"/>
              <a:gd name="T15" fmla="*/ 2147483647 h 609"/>
              <a:gd name="T16" fmla="*/ 2147483647 w 1631"/>
              <a:gd name="T17" fmla="*/ 2147483647 h 609"/>
              <a:gd name="T18" fmla="*/ 2147483647 w 1631"/>
              <a:gd name="T19" fmla="*/ 2147483647 h 609"/>
              <a:gd name="T20" fmla="*/ 2147483647 w 1631"/>
              <a:gd name="T21" fmla="*/ 2147483647 h 609"/>
              <a:gd name="T22" fmla="*/ 2147483647 w 1631"/>
              <a:gd name="T23" fmla="*/ 2147483647 h 609"/>
              <a:gd name="T24" fmla="*/ 2147483647 w 1631"/>
              <a:gd name="T25" fmla="*/ 2147483647 h 609"/>
              <a:gd name="T26" fmla="*/ 2147483647 w 1631"/>
              <a:gd name="T27" fmla="*/ 2147483647 h 609"/>
              <a:gd name="T28" fmla="*/ 2147483647 w 1631"/>
              <a:gd name="T29" fmla="*/ 2147483647 h 609"/>
              <a:gd name="T30" fmla="*/ 2147483647 w 1631"/>
              <a:gd name="T31" fmla="*/ 2147483647 h 609"/>
              <a:gd name="T32" fmla="*/ 2147483647 w 1631"/>
              <a:gd name="T33" fmla="*/ 2147483647 h 609"/>
              <a:gd name="T34" fmla="*/ 2147483647 w 1631"/>
              <a:gd name="T35" fmla="*/ 2147483647 h 609"/>
              <a:gd name="T36" fmla="*/ 2147483647 w 1631"/>
              <a:gd name="T37" fmla="*/ 2147483647 h 609"/>
              <a:gd name="T38" fmla="*/ 2147483647 w 1631"/>
              <a:gd name="T39" fmla="*/ 2147483647 h 609"/>
              <a:gd name="T40" fmla="*/ 2147483647 w 1631"/>
              <a:gd name="T41" fmla="*/ 2147483647 h 609"/>
              <a:gd name="T42" fmla="*/ 2147483647 w 1631"/>
              <a:gd name="T43" fmla="*/ 2147483647 h 609"/>
              <a:gd name="T44" fmla="*/ 2147483647 w 1631"/>
              <a:gd name="T45" fmla="*/ 2147483647 h 609"/>
              <a:gd name="T46" fmla="*/ 2147483647 w 1631"/>
              <a:gd name="T47" fmla="*/ 2147483647 h 609"/>
              <a:gd name="T48" fmla="*/ 2147483647 w 1631"/>
              <a:gd name="T49" fmla="*/ 2147483647 h 609"/>
              <a:gd name="T50" fmla="*/ 2147483647 w 1631"/>
              <a:gd name="T51" fmla="*/ 2147483647 h 609"/>
              <a:gd name="T52" fmla="*/ 2147483647 w 1631"/>
              <a:gd name="T53" fmla="*/ 2147483647 h 609"/>
              <a:gd name="T54" fmla="*/ 2147483647 w 1631"/>
              <a:gd name="T55" fmla="*/ 2147483647 h 609"/>
              <a:gd name="T56" fmla="*/ 2147483647 w 1631"/>
              <a:gd name="T57" fmla="*/ 2147483647 h 609"/>
              <a:gd name="T58" fmla="*/ 2147483647 w 1631"/>
              <a:gd name="T59" fmla="*/ 2147483647 h 609"/>
              <a:gd name="T60" fmla="*/ 2147483647 w 1631"/>
              <a:gd name="T61" fmla="*/ 2147483647 h 609"/>
              <a:gd name="T62" fmla="*/ 2147483647 w 1631"/>
              <a:gd name="T63" fmla="*/ 2147483647 h 609"/>
              <a:gd name="T64" fmla="*/ 2147483647 w 1631"/>
              <a:gd name="T65" fmla="*/ 2147483647 h 609"/>
              <a:gd name="T66" fmla="*/ 2147483647 w 1631"/>
              <a:gd name="T67" fmla="*/ 2147483647 h 609"/>
              <a:gd name="T68" fmla="*/ 2147483647 w 1631"/>
              <a:gd name="T69" fmla="*/ 2147483647 h 609"/>
              <a:gd name="T70" fmla="*/ 2147483647 w 1631"/>
              <a:gd name="T71" fmla="*/ 2147483647 h 609"/>
              <a:gd name="T72" fmla="*/ 2147483647 w 1631"/>
              <a:gd name="T73" fmla="*/ 2147483647 h 609"/>
              <a:gd name="T74" fmla="*/ 2147483647 w 1631"/>
              <a:gd name="T75" fmla="*/ 2147483647 h 609"/>
              <a:gd name="T76" fmla="*/ 2147483647 w 1631"/>
              <a:gd name="T77" fmla="*/ 2147483647 h 609"/>
              <a:gd name="T78" fmla="*/ 2147483647 w 1631"/>
              <a:gd name="T79" fmla="*/ 2147483647 h 609"/>
              <a:gd name="T80" fmla="*/ 2147483647 w 1631"/>
              <a:gd name="T81" fmla="*/ 2147483647 h 609"/>
              <a:gd name="T82" fmla="*/ 2147483647 w 1631"/>
              <a:gd name="T83" fmla="*/ 2147483647 h 609"/>
              <a:gd name="T84" fmla="*/ 2147483647 w 1631"/>
              <a:gd name="T85" fmla="*/ 2147483647 h 609"/>
              <a:gd name="T86" fmla="*/ 2147483647 w 1631"/>
              <a:gd name="T87" fmla="*/ 2147483647 h 609"/>
              <a:gd name="T88" fmla="*/ 2147483647 w 1631"/>
              <a:gd name="T89" fmla="*/ 2147483647 h 609"/>
              <a:gd name="T90" fmla="*/ 2147483647 w 1631"/>
              <a:gd name="T91" fmla="*/ 2147483647 h 609"/>
              <a:gd name="T92" fmla="*/ 2147483647 w 1631"/>
              <a:gd name="T93" fmla="*/ 2147483647 h 609"/>
              <a:gd name="T94" fmla="*/ 2147483647 w 1631"/>
              <a:gd name="T95" fmla="*/ 2147483647 h 609"/>
              <a:gd name="T96" fmla="*/ 2147483647 w 1631"/>
              <a:gd name="T97" fmla="*/ 2147483647 h 609"/>
              <a:gd name="T98" fmla="*/ 2147483647 w 1631"/>
              <a:gd name="T99" fmla="*/ 2147483647 h 609"/>
              <a:gd name="T100" fmla="*/ 2147483647 w 1631"/>
              <a:gd name="T101" fmla="*/ 2147483647 h 609"/>
              <a:gd name="T102" fmla="*/ 2147483647 w 1631"/>
              <a:gd name="T103" fmla="*/ 2147483647 h 609"/>
              <a:gd name="T104" fmla="*/ 2147483647 w 1631"/>
              <a:gd name="T105" fmla="*/ 2147483647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ln/>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45" name="Freeform 37"/>
          <p:cNvSpPr>
            <a:spLocks/>
          </p:cNvSpPr>
          <p:nvPr/>
        </p:nvSpPr>
        <p:spPr bwMode="auto">
          <a:xfrm rot="9665903" flipH="1">
            <a:off x="2323022" y="3711574"/>
            <a:ext cx="2985947" cy="671550"/>
          </a:xfrm>
          <a:custGeom>
            <a:avLst/>
            <a:gdLst>
              <a:gd name="T0" fmla="*/ 2147483647 w 1631"/>
              <a:gd name="T1" fmla="*/ 2147483647 h 609"/>
              <a:gd name="T2" fmla="*/ 2147483647 w 1631"/>
              <a:gd name="T3" fmla="*/ 2147483647 h 609"/>
              <a:gd name="T4" fmla="*/ 2147483647 w 1631"/>
              <a:gd name="T5" fmla="*/ 2147483647 h 609"/>
              <a:gd name="T6" fmla="*/ 2147483647 w 1631"/>
              <a:gd name="T7" fmla="*/ 2147483647 h 609"/>
              <a:gd name="T8" fmla="*/ 2147483647 w 1631"/>
              <a:gd name="T9" fmla="*/ 2147483647 h 609"/>
              <a:gd name="T10" fmla="*/ 2147483647 w 1631"/>
              <a:gd name="T11" fmla="*/ 2147483647 h 609"/>
              <a:gd name="T12" fmla="*/ 2147483647 w 1631"/>
              <a:gd name="T13" fmla="*/ 2147483647 h 609"/>
              <a:gd name="T14" fmla="*/ 2147483647 w 1631"/>
              <a:gd name="T15" fmla="*/ 2147483647 h 609"/>
              <a:gd name="T16" fmla="*/ 2147483647 w 1631"/>
              <a:gd name="T17" fmla="*/ 2147483647 h 609"/>
              <a:gd name="T18" fmla="*/ 2147483647 w 1631"/>
              <a:gd name="T19" fmla="*/ 2147483647 h 609"/>
              <a:gd name="T20" fmla="*/ 2147483647 w 1631"/>
              <a:gd name="T21" fmla="*/ 2147483647 h 609"/>
              <a:gd name="T22" fmla="*/ 2147483647 w 1631"/>
              <a:gd name="T23" fmla="*/ 2147483647 h 609"/>
              <a:gd name="T24" fmla="*/ 2147483647 w 1631"/>
              <a:gd name="T25" fmla="*/ 2147483647 h 609"/>
              <a:gd name="T26" fmla="*/ 2147483647 w 1631"/>
              <a:gd name="T27" fmla="*/ 2147483647 h 609"/>
              <a:gd name="T28" fmla="*/ 2147483647 w 1631"/>
              <a:gd name="T29" fmla="*/ 2147483647 h 609"/>
              <a:gd name="T30" fmla="*/ 2147483647 w 1631"/>
              <a:gd name="T31" fmla="*/ 2147483647 h 609"/>
              <a:gd name="T32" fmla="*/ 2147483647 w 1631"/>
              <a:gd name="T33" fmla="*/ 2147483647 h 609"/>
              <a:gd name="T34" fmla="*/ 2147483647 w 1631"/>
              <a:gd name="T35" fmla="*/ 2147483647 h 609"/>
              <a:gd name="T36" fmla="*/ 2147483647 w 1631"/>
              <a:gd name="T37" fmla="*/ 2147483647 h 609"/>
              <a:gd name="T38" fmla="*/ 2147483647 w 1631"/>
              <a:gd name="T39" fmla="*/ 2147483647 h 609"/>
              <a:gd name="T40" fmla="*/ 2147483647 w 1631"/>
              <a:gd name="T41" fmla="*/ 2147483647 h 609"/>
              <a:gd name="T42" fmla="*/ 2147483647 w 1631"/>
              <a:gd name="T43" fmla="*/ 2147483647 h 609"/>
              <a:gd name="T44" fmla="*/ 2147483647 w 1631"/>
              <a:gd name="T45" fmla="*/ 2147483647 h 609"/>
              <a:gd name="T46" fmla="*/ 2147483647 w 1631"/>
              <a:gd name="T47" fmla="*/ 2147483647 h 609"/>
              <a:gd name="T48" fmla="*/ 2147483647 w 1631"/>
              <a:gd name="T49" fmla="*/ 2147483647 h 609"/>
              <a:gd name="T50" fmla="*/ 2147483647 w 1631"/>
              <a:gd name="T51" fmla="*/ 2147483647 h 609"/>
              <a:gd name="T52" fmla="*/ 2147483647 w 1631"/>
              <a:gd name="T53" fmla="*/ 2147483647 h 609"/>
              <a:gd name="T54" fmla="*/ 2147483647 w 1631"/>
              <a:gd name="T55" fmla="*/ 2147483647 h 609"/>
              <a:gd name="T56" fmla="*/ 2147483647 w 1631"/>
              <a:gd name="T57" fmla="*/ 2147483647 h 609"/>
              <a:gd name="T58" fmla="*/ 2147483647 w 1631"/>
              <a:gd name="T59" fmla="*/ 2147483647 h 609"/>
              <a:gd name="T60" fmla="*/ 2147483647 w 1631"/>
              <a:gd name="T61" fmla="*/ 2147483647 h 609"/>
              <a:gd name="T62" fmla="*/ 2147483647 w 1631"/>
              <a:gd name="T63" fmla="*/ 2147483647 h 609"/>
              <a:gd name="T64" fmla="*/ 2147483647 w 1631"/>
              <a:gd name="T65" fmla="*/ 2147483647 h 609"/>
              <a:gd name="T66" fmla="*/ 2147483647 w 1631"/>
              <a:gd name="T67" fmla="*/ 2147483647 h 609"/>
              <a:gd name="T68" fmla="*/ 2147483647 w 1631"/>
              <a:gd name="T69" fmla="*/ 2147483647 h 609"/>
              <a:gd name="T70" fmla="*/ 2147483647 w 1631"/>
              <a:gd name="T71" fmla="*/ 2147483647 h 609"/>
              <a:gd name="T72" fmla="*/ 2147483647 w 1631"/>
              <a:gd name="T73" fmla="*/ 2147483647 h 609"/>
              <a:gd name="T74" fmla="*/ 2147483647 w 1631"/>
              <a:gd name="T75" fmla="*/ 2147483647 h 609"/>
              <a:gd name="T76" fmla="*/ 2147483647 w 1631"/>
              <a:gd name="T77" fmla="*/ 2147483647 h 609"/>
              <a:gd name="T78" fmla="*/ 2147483647 w 1631"/>
              <a:gd name="T79" fmla="*/ 2147483647 h 609"/>
              <a:gd name="T80" fmla="*/ 2147483647 w 1631"/>
              <a:gd name="T81" fmla="*/ 2147483647 h 609"/>
              <a:gd name="T82" fmla="*/ 2147483647 w 1631"/>
              <a:gd name="T83" fmla="*/ 2147483647 h 609"/>
              <a:gd name="T84" fmla="*/ 2147483647 w 1631"/>
              <a:gd name="T85" fmla="*/ 2147483647 h 609"/>
              <a:gd name="T86" fmla="*/ 2147483647 w 1631"/>
              <a:gd name="T87" fmla="*/ 2147483647 h 609"/>
              <a:gd name="T88" fmla="*/ 2147483647 w 1631"/>
              <a:gd name="T89" fmla="*/ 2147483647 h 609"/>
              <a:gd name="T90" fmla="*/ 2147483647 w 1631"/>
              <a:gd name="T91" fmla="*/ 2147483647 h 609"/>
              <a:gd name="T92" fmla="*/ 2147483647 w 1631"/>
              <a:gd name="T93" fmla="*/ 2147483647 h 609"/>
              <a:gd name="T94" fmla="*/ 2147483647 w 1631"/>
              <a:gd name="T95" fmla="*/ 2147483647 h 609"/>
              <a:gd name="T96" fmla="*/ 2147483647 w 1631"/>
              <a:gd name="T97" fmla="*/ 2147483647 h 609"/>
              <a:gd name="T98" fmla="*/ 2147483647 w 1631"/>
              <a:gd name="T99" fmla="*/ 2147483647 h 609"/>
              <a:gd name="T100" fmla="*/ 2147483647 w 1631"/>
              <a:gd name="T101" fmla="*/ 2147483647 h 609"/>
              <a:gd name="T102" fmla="*/ 2147483647 w 1631"/>
              <a:gd name="T103" fmla="*/ 2147483647 h 609"/>
              <a:gd name="T104" fmla="*/ 2147483647 w 1631"/>
              <a:gd name="T105" fmla="*/ 2147483647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ln/>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46" name="Freeform 37"/>
          <p:cNvSpPr>
            <a:spLocks/>
          </p:cNvSpPr>
          <p:nvPr/>
        </p:nvSpPr>
        <p:spPr bwMode="auto">
          <a:xfrm rot="9665903" flipH="1">
            <a:off x="2356758" y="3540395"/>
            <a:ext cx="4798368" cy="671550"/>
          </a:xfrm>
          <a:custGeom>
            <a:avLst/>
            <a:gdLst>
              <a:gd name="T0" fmla="*/ 2147483647 w 1631"/>
              <a:gd name="T1" fmla="*/ 2147483647 h 609"/>
              <a:gd name="T2" fmla="*/ 2147483647 w 1631"/>
              <a:gd name="T3" fmla="*/ 2147483647 h 609"/>
              <a:gd name="T4" fmla="*/ 2147483647 w 1631"/>
              <a:gd name="T5" fmla="*/ 2147483647 h 609"/>
              <a:gd name="T6" fmla="*/ 2147483647 w 1631"/>
              <a:gd name="T7" fmla="*/ 2147483647 h 609"/>
              <a:gd name="T8" fmla="*/ 2147483647 w 1631"/>
              <a:gd name="T9" fmla="*/ 2147483647 h 609"/>
              <a:gd name="T10" fmla="*/ 2147483647 w 1631"/>
              <a:gd name="T11" fmla="*/ 2147483647 h 609"/>
              <a:gd name="T12" fmla="*/ 2147483647 w 1631"/>
              <a:gd name="T13" fmla="*/ 2147483647 h 609"/>
              <a:gd name="T14" fmla="*/ 2147483647 w 1631"/>
              <a:gd name="T15" fmla="*/ 2147483647 h 609"/>
              <a:gd name="T16" fmla="*/ 2147483647 w 1631"/>
              <a:gd name="T17" fmla="*/ 2147483647 h 609"/>
              <a:gd name="T18" fmla="*/ 2147483647 w 1631"/>
              <a:gd name="T19" fmla="*/ 2147483647 h 609"/>
              <a:gd name="T20" fmla="*/ 2147483647 w 1631"/>
              <a:gd name="T21" fmla="*/ 2147483647 h 609"/>
              <a:gd name="T22" fmla="*/ 2147483647 w 1631"/>
              <a:gd name="T23" fmla="*/ 2147483647 h 609"/>
              <a:gd name="T24" fmla="*/ 2147483647 w 1631"/>
              <a:gd name="T25" fmla="*/ 2147483647 h 609"/>
              <a:gd name="T26" fmla="*/ 2147483647 w 1631"/>
              <a:gd name="T27" fmla="*/ 2147483647 h 609"/>
              <a:gd name="T28" fmla="*/ 2147483647 w 1631"/>
              <a:gd name="T29" fmla="*/ 2147483647 h 609"/>
              <a:gd name="T30" fmla="*/ 2147483647 w 1631"/>
              <a:gd name="T31" fmla="*/ 2147483647 h 609"/>
              <a:gd name="T32" fmla="*/ 2147483647 w 1631"/>
              <a:gd name="T33" fmla="*/ 2147483647 h 609"/>
              <a:gd name="T34" fmla="*/ 2147483647 w 1631"/>
              <a:gd name="T35" fmla="*/ 2147483647 h 609"/>
              <a:gd name="T36" fmla="*/ 2147483647 w 1631"/>
              <a:gd name="T37" fmla="*/ 2147483647 h 609"/>
              <a:gd name="T38" fmla="*/ 2147483647 w 1631"/>
              <a:gd name="T39" fmla="*/ 2147483647 h 609"/>
              <a:gd name="T40" fmla="*/ 2147483647 w 1631"/>
              <a:gd name="T41" fmla="*/ 2147483647 h 609"/>
              <a:gd name="T42" fmla="*/ 2147483647 w 1631"/>
              <a:gd name="T43" fmla="*/ 2147483647 h 609"/>
              <a:gd name="T44" fmla="*/ 2147483647 w 1631"/>
              <a:gd name="T45" fmla="*/ 2147483647 h 609"/>
              <a:gd name="T46" fmla="*/ 2147483647 w 1631"/>
              <a:gd name="T47" fmla="*/ 2147483647 h 609"/>
              <a:gd name="T48" fmla="*/ 2147483647 w 1631"/>
              <a:gd name="T49" fmla="*/ 2147483647 h 609"/>
              <a:gd name="T50" fmla="*/ 2147483647 w 1631"/>
              <a:gd name="T51" fmla="*/ 2147483647 h 609"/>
              <a:gd name="T52" fmla="*/ 2147483647 w 1631"/>
              <a:gd name="T53" fmla="*/ 2147483647 h 609"/>
              <a:gd name="T54" fmla="*/ 2147483647 w 1631"/>
              <a:gd name="T55" fmla="*/ 2147483647 h 609"/>
              <a:gd name="T56" fmla="*/ 2147483647 w 1631"/>
              <a:gd name="T57" fmla="*/ 2147483647 h 609"/>
              <a:gd name="T58" fmla="*/ 2147483647 w 1631"/>
              <a:gd name="T59" fmla="*/ 2147483647 h 609"/>
              <a:gd name="T60" fmla="*/ 2147483647 w 1631"/>
              <a:gd name="T61" fmla="*/ 2147483647 h 609"/>
              <a:gd name="T62" fmla="*/ 2147483647 w 1631"/>
              <a:gd name="T63" fmla="*/ 2147483647 h 609"/>
              <a:gd name="T64" fmla="*/ 2147483647 w 1631"/>
              <a:gd name="T65" fmla="*/ 2147483647 h 609"/>
              <a:gd name="T66" fmla="*/ 2147483647 w 1631"/>
              <a:gd name="T67" fmla="*/ 2147483647 h 609"/>
              <a:gd name="T68" fmla="*/ 2147483647 w 1631"/>
              <a:gd name="T69" fmla="*/ 2147483647 h 609"/>
              <a:gd name="T70" fmla="*/ 2147483647 w 1631"/>
              <a:gd name="T71" fmla="*/ 2147483647 h 609"/>
              <a:gd name="T72" fmla="*/ 2147483647 w 1631"/>
              <a:gd name="T73" fmla="*/ 2147483647 h 609"/>
              <a:gd name="T74" fmla="*/ 2147483647 w 1631"/>
              <a:gd name="T75" fmla="*/ 2147483647 h 609"/>
              <a:gd name="T76" fmla="*/ 2147483647 w 1631"/>
              <a:gd name="T77" fmla="*/ 2147483647 h 609"/>
              <a:gd name="T78" fmla="*/ 2147483647 w 1631"/>
              <a:gd name="T79" fmla="*/ 2147483647 h 609"/>
              <a:gd name="T80" fmla="*/ 2147483647 w 1631"/>
              <a:gd name="T81" fmla="*/ 2147483647 h 609"/>
              <a:gd name="T82" fmla="*/ 2147483647 w 1631"/>
              <a:gd name="T83" fmla="*/ 2147483647 h 609"/>
              <a:gd name="T84" fmla="*/ 2147483647 w 1631"/>
              <a:gd name="T85" fmla="*/ 2147483647 h 609"/>
              <a:gd name="T86" fmla="*/ 2147483647 w 1631"/>
              <a:gd name="T87" fmla="*/ 2147483647 h 609"/>
              <a:gd name="T88" fmla="*/ 2147483647 w 1631"/>
              <a:gd name="T89" fmla="*/ 2147483647 h 609"/>
              <a:gd name="T90" fmla="*/ 2147483647 w 1631"/>
              <a:gd name="T91" fmla="*/ 2147483647 h 609"/>
              <a:gd name="T92" fmla="*/ 2147483647 w 1631"/>
              <a:gd name="T93" fmla="*/ 2147483647 h 609"/>
              <a:gd name="T94" fmla="*/ 2147483647 w 1631"/>
              <a:gd name="T95" fmla="*/ 2147483647 h 609"/>
              <a:gd name="T96" fmla="*/ 2147483647 w 1631"/>
              <a:gd name="T97" fmla="*/ 2147483647 h 609"/>
              <a:gd name="T98" fmla="*/ 2147483647 w 1631"/>
              <a:gd name="T99" fmla="*/ 2147483647 h 609"/>
              <a:gd name="T100" fmla="*/ 2147483647 w 1631"/>
              <a:gd name="T101" fmla="*/ 2147483647 h 609"/>
              <a:gd name="T102" fmla="*/ 2147483647 w 1631"/>
              <a:gd name="T103" fmla="*/ 2147483647 h 609"/>
              <a:gd name="T104" fmla="*/ 2147483647 w 1631"/>
              <a:gd name="T105" fmla="*/ 2147483647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ln/>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48" name="Freeform 37"/>
          <p:cNvSpPr>
            <a:spLocks/>
          </p:cNvSpPr>
          <p:nvPr/>
        </p:nvSpPr>
        <p:spPr bwMode="auto">
          <a:xfrm rot="9665903" flipV="1">
            <a:off x="1647146" y="1789723"/>
            <a:ext cx="4874180" cy="1008140"/>
          </a:xfrm>
          <a:custGeom>
            <a:avLst/>
            <a:gdLst>
              <a:gd name="T0" fmla="*/ 2147483647 w 1631"/>
              <a:gd name="T1" fmla="*/ 2147483647 h 609"/>
              <a:gd name="T2" fmla="*/ 2147483647 w 1631"/>
              <a:gd name="T3" fmla="*/ 2147483647 h 609"/>
              <a:gd name="T4" fmla="*/ 2147483647 w 1631"/>
              <a:gd name="T5" fmla="*/ 2147483647 h 609"/>
              <a:gd name="T6" fmla="*/ 2147483647 w 1631"/>
              <a:gd name="T7" fmla="*/ 2147483647 h 609"/>
              <a:gd name="T8" fmla="*/ 2147483647 w 1631"/>
              <a:gd name="T9" fmla="*/ 2147483647 h 609"/>
              <a:gd name="T10" fmla="*/ 2147483647 w 1631"/>
              <a:gd name="T11" fmla="*/ 2147483647 h 609"/>
              <a:gd name="T12" fmla="*/ 2147483647 w 1631"/>
              <a:gd name="T13" fmla="*/ 2147483647 h 609"/>
              <a:gd name="T14" fmla="*/ 2147483647 w 1631"/>
              <a:gd name="T15" fmla="*/ 2147483647 h 609"/>
              <a:gd name="T16" fmla="*/ 2147483647 w 1631"/>
              <a:gd name="T17" fmla="*/ 2147483647 h 609"/>
              <a:gd name="T18" fmla="*/ 2147483647 w 1631"/>
              <a:gd name="T19" fmla="*/ 2147483647 h 609"/>
              <a:gd name="T20" fmla="*/ 2147483647 w 1631"/>
              <a:gd name="T21" fmla="*/ 2147483647 h 609"/>
              <a:gd name="T22" fmla="*/ 2147483647 w 1631"/>
              <a:gd name="T23" fmla="*/ 2147483647 h 609"/>
              <a:gd name="T24" fmla="*/ 2147483647 w 1631"/>
              <a:gd name="T25" fmla="*/ 2147483647 h 609"/>
              <a:gd name="T26" fmla="*/ 2147483647 w 1631"/>
              <a:gd name="T27" fmla="*/ 2147483647 h 609"/>
              <a:gd name="T28" fmla="*/ 2147483647 w 1631"/>
              <a:gd name="T29" fmla="*/ 2147483647 h 609"/>
              <a:gd name="T30" fmla="*/ 2147483647 w 1631"/>
              <a:gd name="T31" fmla="*/ 2147483647 h 609"/>
              <a:gd name="T32" fmla="*/ 2147483647 w 1631"/>
              <a:gd name="T33" fmla="*/ 2147483647 h 609"/>
              <a:gd name="T34" fmla="*/ 2147483647 w 1631"/>
              <a:gd name="T35" fmla="*/ 2147483647 h 609"/>
              <a:gd name="T36" fmla="*/ 2147483647 w 1631"/>
              <a:gd name="T37" fmla="*/ 2147483647 h 609"/>
              <a:gd name="T38" fmla="*/ 2147483647 w 1631"/>
              <a:gd name="T39" fmla="*/ 2147483647 h 609"/>
              <a:gd name="T40" fmla="*/ 2147483647 w 1631"/>
              <a:gd name="T41" fmla="*/ 2147483647 h 609"/>
              <a:gd name="T42" fmla="*/ 2147483647 w 1631"/>
              <a:gd name="T43" fmla="*/ 2147483647 h 609"/>
              <a:gd name="T44" fmla="*/ 2147483647 w 1631"/>
              <a:gd name="T45" fmla="*/ 2147483647 h 609"/>
              <a:gd name="T46" fmla="*/ 2147483647 w 1631"/>
              <a:gd name="T47" fmla="*/ 2147483647 h 609"/>
              <a:gd name="T48" fmla="*/ 2147483647 w 1631"/>
              <a:gd name="T49" fmla="*/ 2147483647 h 609"/>
              <a:gd name="T50" fmla="*/ 2147483647 w 1631"/>
              <a:gd name="T51" fmla="*/ 2147483647 h 609"/>
              <a:gd name="T52" fmla="*/ 2147483647 w 1631"/>
              <a:gd name="T53" fmla="*/ 2147483647 h 609"/>
              <a:gd name="T54" fmla="*/ 2147483647 w 1631"/>
              <a:gd name="T55" fmla="*/ 2147483647 h 609"/>
              <a:gd name="T56" fmla="*/ 2147483647 w 1631"/>
              <a:gd name="T57" fmla="*/ 2147483647 h 609"/>
              <a:gd name="T58" fmla="*/ 2147483647 w 1631"/>
              <a:gd name="T59" fmla="*/ 2147483647 h 609"/>
              <a:gd name="T60" fmla="*/ 2147483647 w 1631"/>
              <a:gd name="T61" fmla="*/ 2147483647 h 609"/>
              <a:gd name="T62" fmla="*/ 2147483647 w 1631"/>
              <a:gd name="T63" fmla="*/ 2147483647 h 609"/>
              <a:gd name="T64" fmla="*/ 2147483647 w 1631"/>
              <a:gd name="T65" fmla="*/ 2147483647 h 609"/>
              <a:gd name="T66" fmla="*/ 2147483647 w 1631"/>
              <a:gd name="T67" fmla="*/ 2147483647 h 609"/>
              <a:gd name="T68" fmla="*/ 2147483647 w 1631"/>
              <a:gd name="T69" fmla="*/ 2147483647 h 609"/>
              <a:gd name="T70" fmla="*/ 2147483647 w 1631"/>
              <a:gd name="T71" fmla="*/ 2147483647 h 609"/>
              <a:gd name="T72" fmla="*/ 2147483647 w 1631"/>
              <a:gd name="T73" fmla="*/ 2147483647 h 609"/>
              <a:gd name="T74" fmla="*/ 2147483647 w 1631"/>
              <a:gd name="T75" fmla="*/ 2147483647 h 609"/>
              <a:gd name="T76" fmla="*/ 2147483647 w 1631"/>
              <a:gd name="T77" fmla="*/ 2147483647 h 609"/>
              <a:gd name="T78" fmla="*/ 2147483647 w 1631"/>
              <a:gd name="T79" fmla="*/ 2147483647 h 609"/>
              <a:gd name="T80" fmla="*/ 2147483647 w 1631"/>
              <a:gd name="T81" fmla="*/ 2147483647 h 609"/>
              <a:gd name="T82" fmla="*/ 2147483647 w 1631"/>
              <a:gd name="T83" fmla="*/ 2147483647 h 609"/>
              <a:gd name="T84" fmla="*/ 2147483647 w 1631"/>
              <a:gd name="T85" fmla="*/ 2147483647 h 609"/>
              <a:gd name="T86" fmla="*/ 2147483647 w 1631"/>
              <a:gd name="T87" fmla="*/ 2147483647 h 609"/>
              <a:gd name="T88" fmla="*/ 2147483647 w 1631"/>
              <a:gd name="T89" fmla="*/ 2147483647 h 609"/>
              <a:gd name="T90" fmla="*/ 2147483647 w 1631"/>
              <a:gd name="T91" fmla="*/ 2147483647 h 609"/>
              <a:gd name="T92" fmla="*/ 2147483647 w 1631"/>
              <a:gd name="T93" fmla="*/ 2147483647 h 609"/>
              <a:gd name="T94" fmla="*/ 2147483647 w 1631"/>
              <a:gd name="T95" fmla="*/ 2147483647 h 609"/>
              <a:gd name="T96" fmla="*/ 2147483647 w 1631"/>
              <a:gd name="T97" fmla="*/ 2147483647 h 609"/>
              <a:gd name="T98" fmla="*/ 2147483647 w 1631"/>
              <a:gd name="T99" fmla="*/ 2147483647 h 609"/>
              <a:gd name="T100" fmla="*/ 2147483647 w 1631"/>
              <a:gd name="T101" fmla="*/ 2147483647 h 609"/>
              <a:gd name="T102" fmla="*/ 2147483647 w 1631"/>
              <a:gd name="T103" fmla="*/ 2147483647 h 609"/>
              <a:gd name="T104" fmla="*/ 2147483647 w 1631"/>
              <a:gd name="T105" fmla="*/ 2147483647 h 6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1"/>
              <a:gd name="T160" fmla="*/ 0 h 609"/>
              <a:gd name="T161" fmla="*/ 1631 w 1631"/>
              <a:gd name="T162" fmla="*/ 609 h 60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1" h="609">
                <a:moveTo>
                  <a:pt x="1556" y="379"/>
                </a:moveTo>
                <a:lnTo>
                  <a:pt x="1544" y="358"/>
                </a:lnTo>
                <a:lnTo>
                  <a:pt x="1537" y="348"/>
                </a:lnTo>
                <a:lnTo>
                  <a:pt x="1531" y="338"/>
                </a:lnTo>
                <a:lnTo>
                  <a:pt x="1516" y="319"/>
                </a:lnTo>
                <a:lnTo>
                  <a:pt x="1500" y="299"/>
                </a:lnTo>
                <a:lnTo>
                  <a:pt x="1483" y="282"/>
                </a:lnTo>
                <a:lnTo>
                  <a:pt x="1466" y="263"/>
                </a:lnTo>
                <a:lnTo>
                  <a:pt x="1445" y="245"/>
                </a:lnTo>
                <a:lnTo>
                  <a:pt x="1425" y="228"/>
                </a:lnTo>
                <a:lnTo>
                  <a:pt x="1403" y="211"/>
                </a:lnTo>
                <a:lnTo>
                  <a:pt x="1382" y="195"/>
                </a:lnTo>
                <a:lnTo>
                  <a:pt x="1357" y="179"/>
                </a:lnTo>
                <a:lnTo>
                  <a:pt x="1332" y="163"/>
                </a:lnTo>
                <a:lnTo>
                  <a:pt x="1308" y="148"/>
                </a:lnTo>
                <a:lnTo>
                  <a:pt x="1280" y="134"/>
                </a:lnTo>
                <a:lnTo>
                  <a:pt x="1253" y="121"/>
                </a:lnTo>
                <a:lnTo>
                  <a:pt x="1225" y="108"/>
                </a:lnTo>
                <a:lnTo>
                  <a:pt x="1195" y="96"/>
                </a:lnTo>
                <a:lnTo>
                  <a:pt x="1164" y="85"/>
                </a:lnTo>
                <a:lnTo>
                  <a:pt x="1134" y="73"/>
                </a:lnTo>
                <a:lnTo>
                  <a:pt x="1102" y="63"/>
                </a:lnTo>
                <a:lnTo>
                  <a:pt x="1070" y="54"/>
                </a:lnTo>
                <a:lnTo>
                  <a:pt x="1037" y="44"/>
                </a:lnTo>
                <a:lnTo>
                  <a:pt x="1002" y="37"/>
                </a:lnTo>
                <a:lnTo>
                  <a:pt x="967" y="29"/>
                </a:lnTo>
                <a:lnTo>
                  <a:pt x="932" y="22"/>
                </a:lnTo>
                <a:lnTo>
                  <a:pt x="896" y="18"/>
                </a:lnTo>
                <a:lnTo>
                  <a:pt x="860" y="12"/>
                </a:lnTo>
                <a:lnTo>
                  <a:pt x="824" y="8"/>
                </a:lnTo>
                <a:lnTo>
                  <a:pt x="786" y="5"/>
                </a:lnTo>
                <a:lnTo>
                  <a:pt x="767" y="3"/>
                </a:lnTo>
                <a:lnTo>
                  <a:pt x="748" y="3"/>
                </a:lnTo>
                <a:lnTo>
                  <a:pt x="709" y="2"/>
                </a:lnTo>
                <a:lnTo>
                  <a:pt x="671" y="0"/>
                </a:lnTo>
                <a:lnTo>
                  <a:pt x="622" y="2"/>
                </a:lnTo>
                <a:lnTo>
                  <a:pt x="597" y="3"/>
                </a:lnTo>
                <a:lnTo>
                  <a:pt x="573" y="3"/>
                </a:lnTo>
                <a:lnTo>
                  <a:pt x="525" y="8"/>
                </a:lnTo>
                <a:lnTo>
                  <a:pt x="479" y="12"/>
                </a:lnTo>
                <a:lnTo>
                  <a:pt x="455" y="16"/>
                </a:lnTo>
                <a:lnTo>
                  <a:pt x="432" y="19"/>
                </a:lnTo>
                <a:lnTo>
                  <a:pt x="387" y="27"/>
                </a:lnTo>
                <a:lnTo>
                  <a:pt x="344" y="35"/>
                </a:lnTo>
                <a:lnTo>
                  <a:pt x="300" y="45"/>
                </a:lnTo>
                <a:lnTo>
                  <a:pt x="258" y="57"/>
                </a:lnTo>
                <a:lnTo>
                  <a:pt x="218" y="70"/>
                </a:lnTo>
                <a:lnTo>
                  <a:pt x="177" y="85"/>
                </a:lnTo>
                <a:lnTo>
                  <a:pt x="139" y="99"/>
                </a:lnTo>
                <a:lnTo>
                  <a:pt x="102" y="115"/>
                </a:lnTo>
                <a:lnTo>
                  <a:pt x="67" y="131"/>
                </a:lnTo>
                <a:lnTo>
                  <a:pt x="32" y="150"/>
                </a:lnTo>
                <a:lnTo>
                  <a:pt x="0" y="169"/>
                </a:lnTo>
                <a:lnTo>
                  <a:pt x="31" y="154"/>
                </a:lnTo>
                <a:lnTo>
                  <a:pt x="63" y="141"/>
                </a:lnTo>
                <a:lnTo>
                  <a:pt x="95" y="129"/>
                </a:lnTo>
                <a:lnTo>
                  <a:pt x="128" y="118"/>
                </a:lnTo>
                <a:lnTo>
                  <a:pt x="163" y="106"/>
                </a:lnTo>
                <a:lnTo>
                  <a:pt x="180" y="102"/>
                </a:lnTo>
                <a:lnTo>
                  <a:pt x="197" y="96"/>
                </a:lnTo>
                <a:lnTo>
                  <a:pt x="232" y="87"/>
                </a:lnTo>
                <a:lnTo>
                  <a:pt x="270" y="80"/>
                </a:lnTo>
                <a:lnTo>
                  <a:pt x="306" y="71"/>
                </a:lnTo>
                <a:lnTo>
                  <a:pt x="345" y="66"/>
                </a:lnTo>
                <a:lnTo>
                  <a:pt x="383" y="60"/>
                </a:lnTo>
                <a:lnTo>
                  <a:pt x="422" y="56"/>
                </a:lnTo>
                <a:lnTo>
                  <a:pt x="463" y="53"/>
                </a:lnTo>
                <a:lnTo>
                  <a:pt x="503" y="50"/>
                </a:lnTo>
                <a:lnTo>
                  <a:pt x="544" y="48"/>
                </a:lnTo>
                <a:lnTo>
                  <a:pt x="584" y="47"/>
                </a:lnTo>
                <a:lnTo>
                  <a:pt x="624" y="48"/>
                </a:lnTo>
                <a:lnTo>
                  <a:pt x="661" y="50"/>
                </a:lnTo>
                <a:lnTo>
                  <a:pt x="699" y="51"/>
                </a:lnTo>
                <a:lnTo>
                  <a:pt x="735" y="54"/>
                </a:lnTo>
                <a:lnTo>
                  <a:pt x="773" y="58"/>
                </a:lnTo>
                <a:lnTo>
                  <a:pt x="808" y="63"/>
                </a:lnTo>
                <a:lnTo>
                  <a:pt x="844" y="69"/>
                </a:lnTo>
                <a:lnTo>
                  <a:pt x="879" y="74"/>
                </a:lnTo>
                <a:lnTo>
                  <a:pt x="913" y="82"/>
                </a:lnTo>
                <a:lnTo>
                  <a:pt x="947" y="90"/>
                </a:lnTo>
                <a:lnTo>
                  <a:pt x="980" y="99"/>
                </a:lnTo>
                <a:lnTo>
                  <a:pt x="1012" y="108"/>
                </a:lnTo>
                <a:lnTo>
                  <a:pt x="1044" y="118"/>
                </a:lnTo>
                <a:lnTo>
                  <a:pt x="1074" y="128"/>
                </a:lnTo>
                <a:lnTo>
                  <a:pt x="1105" y="140"/>
                </a:lnTo>
                <a:lnTo>
                  <a:pt x="1134" y="153"/>
                </a:lnTo>
                <a:lnTo>
                  <a:pt x="1161" y="164"/>
                </a:lnTo>
                <a:lnTo>
                  <a:pt x="1189" y="177"/>
                </a:lnTo>
                <a:lnTo>
                  <a:pt x="1216" y="192"/>
                </a:lnTo>
                <a:lnTo>
                  <a:pt x="1241" y="206"/>
                </a:lnTo>
                <a:lnTo>
                  <a:pt x="1266" y="221"/>
                </a:lnTo>
                <a:lnTo>
                  <a:pt x="1290" y="237"/>
                </a:lnTo>
                <a:lnTo>
                  <a:pt x="1312" y="253"/>
                </a:lnTo>
                <a:lnTo>
                  <a:pt x="1334" y="269"/>
                </a:lnTo>
                <a:lnTo>
                  <a:pt x="1354" y="286"/>
                </a:lnTo>
                <a:lnTo>
                  <a:pt x="1374" y="303"/>
                </a:lnTo>
                <a:lnTo>
                  <a:pt x="1392" y="322"/>
                </a:lnTo>
                <a:lnTo>
                  <a:pt x="1409" y="340"/>
                </a:lnTo>
                <a:lnTo>
                  <a:pt x="1425" y="358"/>
                </a:lnTo>
                <a:lnTo>
                  <a:pt x="1440" y="379"/>
                </a:lnTo>
                <a:lnTo>
                  <a:pt x="1453" y="398"/>
                </a:lnTo>
                <a:lnTo>
                  <a:pt x="1466" y="418"/>
                </a:lnTo>
                <a:lnTo>
                  <a:pt x="1437" y="422"/>
                </a:lnTo>
                <a:lnTo>
                  <a:pt x="1409" y="427"/>
                </a:lnTo>
                <a:lnTo>
                  <a:pt x="1631" y="609"/>
                </a:lnTo>
                <a:lnTo>
                  <a:pt x="1599" y="338"/>
                </a:lnTo>
                <a:lnTo>
                  <a:pt x="1556" y="379"/>
                </a:lnTo>
                <a:close/>
              </a:path>
            </a:pathLst>
          </a:custGeom>
          <a:ln/>
        </p:spPr>
        <p:style>
          <a:lnRef idx="1">
            <a:schemeClr val="accent5"/>
          </a:lnRef>
          <a:fillRef idx="2">
            <a:schemeClr val="accent5"/>
          </a:fillRef>
          <a:effectRef idx="1">
            <a:schemeClr val="accent5"/>
          </a:effectRef>
          <a:fontRef idx="minor">
            <a:schemeClr val="dk1"/>
          </a:fontRef>
        </p:style>
        <p:txBody>
          <a:bodyPr/>
          <a:lstStyle/>
          <a:p>
            <a:endParaRPr lang="en-US"/>
          </a:p>
        </p:txBody>
      </p:sp>
    </p:spTree>
    <p:extLst>
      <p:ext uri="{BB962C8B-B14F-4D97-AF65-F5344CB8AC3E}">
        <p14:creationId xmlns:p14="http://schemas.microsoft.com/office/powerpoint/2010/main" val="300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grpId="0" nodeType="clickEffect">
                                  <p:stCondLst>
                                    <p:cond delay="0"/>
                                  </p:stCondLst>
                                  <p:childTnLst>
                                    <p:animMotion origin="layout" path="M 1.66667E-6 -0.00046 C 0.0125 0.00556 -0.01146 -0.00648 0.00139 -0.00046 C 0.0092 0.00347 0.00573 0.00023 0.00139 0.00023 C -0.00278 0.00023 -0.03212 0.00301 -0.02413 -0.00069 C -0.02865 -0.00301 -0.03177 -0.0544 -0.02847 -0.06181 C -0.02761 -0.06667 -0.05295 -0.04097 -0.04948 -0.04491 C -0.05695 -0.04954 -0.07066 -0.04306 -0.07587 -0.04699 C -0.06771 -0.04653 -0.10087 -0.04792 -0.08941 -0.04699 C -0.07795 -0.04606 -0.09202 -0.02963 -0.10886 -0.03958 C -0.09809 -0.04954 -0.24358 -0.05255 -0.24358 -0.05231 " pathEditMode="relative" rAng="0" ptsTypes="AAAAAAAAAA">
                                      <p:cBhvr>
                                        <p:cTn id="10" dur="5000" fill="hold"/>
                                        <p:tgtEl>
                                          <p:spTgt spid="36"/>
                                        </p:tgtEl>
                                        <p:attrNameLst>
                                          <p:attrName>ppt_x</p:attrName>
                                          <p:attrName>ppt_y</p:attrName>
                                        </p:attrNameLst>
                                      </p:cBhvr>
                                      <p:rCtr x="-11875" y="-2986"/>
                                    </p:animMotion>
                                  </p:childTnLst>
                                </p:cTn>
                              </p:par>
                              <p:par>
                                <p:cTn id="11" presetID="27" presetClass="emph" presetSubtype="0" fill="remove" grpId="3" nodeType="withEffect">
                                  <p:stCondLst>
                                    <p:cond delay="2600"/>
                                  </p:stCondLst>
                                  <p:childTnLst>
                                    <p:animClr clrSpc="rgb" dir="cw">
                                      <p:cBhvr override="childStyle">
                                        <p:cTn id="12" dur="1200" autoRev="1" fill="remove"/>
                                        <p:tgtEl>
                                          <p:spTgt spid="36"/>
                                        </p:tgtEl>
                                        <p:attrNameLst>
                                          <p:attrName>style.color</p:attrName>
                                        </p:attrNameLst>
                                      </p:cBhvr>
                                      <p:to>
                                        <a:schemeClr val="bg1"/>
                                      </p:to>
                                    </p:animClr>
                                    <p:animClr clrSpc="rgb" dir="cw">
                                      <p:cBhvr>
                                        <p:cTn id="13" dur="1200" autoRev="1" fill="remove"/>
                                        <p:tgtEl>
                                          <p:spTgt spid="36"/>
                                        </p:tgtEl>
                                        <p:attrNameLst>
                                          <p:attrName>fillcolor</p:attrName>
                                        </p:attrNameLst>
                                      </p:cBhvr>
                                      <p:to>
                                        <a:schemeClr val="bg1"/>
                                      </p:to>
                                    </p:animClr>
                                    <p:set>
                                      <p:cBhvr>
                                        <p:cTn id="14" dur="1200" autoRev="1" fill="remove"/>
                                        <p:tgtEl>
                                          <p:spTgt spid="36"/>
                                        </p:tgtEl>
                                        <p:attrNameLst>
                                          <p:attrName>fill.type</p:attrName>
                                        </p:attrNameLst>
                                      </p:cBhvr>
                                      <p:to>
                                        <p:strVal val="solid"/>
                                      </p:to>
                                    </p:set>
                                    <p:set>
                                      <p:cBhvr>
                                        <p:cTn id="15" dur="1200" autoRev="1" fill="remove"/>
                                        <p:tgtEl>
                                          <p:spTgt spid="36"/>
                                        </p:tgtEl>
                                        <p:attrNameLst>
                                          <p:attrName>fill.on</p:attrName>
                                        </p:attrNameLst>
                                      </p:cBhvr>
                                      <p:to>
                                        <p:strVal val="true"/>
                                      </p:to>
                                    </p:set>
                                  </p:childTnLst>
                                </p:cTn>
                              </p:par>
                              <p:par>
                                <p:cTn id="16" presetID="10" presetClass="entr" presetSubtype="0" fill="hold" grpId="0" nodeType="withEffect">
                                  <p:stCondLst>
                                    <p:cond delay="39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xit" presetSubtype="0" fill="hold" grpId="1" nodeType="withEffect">
                                  <p:stCondLst>
                                    <p:cond delay="4800"/>
                                  </p:stCondLst>
                                  <p:childTnLst>
                                    <p:animEffect transition="out" filter="fade">
                                      <p:cBhvr>
                                        <p:cTn id="20" dur="2300"/>
                                        <p:tgtEl>
                                          <p:spTgt spid="2"/>
                                        </p:tgtEl>
                                      </p:cBhvr>
                                    </p:animEffect>
                                    <p:set>
                                      <p:cBhvr>
                                        <p:cTn id="21" dur="1" fill="hold">
                                          <p:stCondLst>
                                            <p:cond delay="2299"/>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36"/>
                                        </p:tgtEl>
                                      </p:cBhvr>
                                    </p:animEffect>
                                    <p:set>
                                      <p:cBhvr>
                                        <p:cTn id="26" dur="1" fill="hold">
                                          <p:stCondLst>
                                            <p:cond delay="499"/>
                                          </p:stCondLst>
                                        </p:cTn>
                                        <p:tgtEl>
                                          <p:spTgt spid="36"/>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0" nodeType="clickEffect">
                                  <p:stCondLst>
                                    <p:cond delay="0"/>
                                  </p:stCondLst>
                                  <p:childTnLst>
                                    <p:animMotion origin="layout" path="M 1.66667E-6 -0.00093 C 0.01232 0.00509 -0.01146 -0.00694 0.00139 -0.00093 C 0.00937 0.00301 0.00573 -0.00023 0.00139 -0.00023 C -0.00295 -0.00023 -0.03195 0.00255 -0.02396 -0.00116 C -0.0283 -0.00347 -0.03177 -0.05486 -0.0283 -0.06227 C -0.02743 -0.06713 -0.05278 -0.04144 -0.04913 -0.04537 C -0.05695 -0.05 -0.07083 -0.04352 -0.07587 -0.04745 C -0.06788 -0.04699 -0.10122 -0.04838 -0.08958 -0.04745 C -0.07795 -0.04653 -0.09184 -0.03009 -0.1092 -0.04005 C -0.09827 -0.05 -0.24271 -0.05417 -0.24271 -0.05394 C -0.25278 -0.05556 -0.11424 -0.28634 -0.10347 -0.33403 C -0.09323 -0.38125 -0.05052 -0.45648 -0.03924 -0.48171 C -0.0283 -0.50694 0.09444 -0.53519 0.12205 -0.54606 L 0.29253 -0.57708 " pathEditMode="relative" rAng="0" ptsTypes="AAAAAAAAAAAAAA">
                                      <p:cBhvr>
                                        <p:cTn id="36" dur="13400" fill="hold"/>
                                        <p:tgtEl>
                                          <p:spTgt spid="37"/>
                                        </p:tgtEl>
                                        <p:attrNameLst>
                                          <p:attrName>ppt_x</p:attrName>
                                          <p:attrName>ppt_y</p:attrName>
                                        </p:attrNameLst>
                                      </p:cBhvr>
                                      <p:rCtr x="2465" y="-28704"/>
                                    </p:animMotion>
                                  </p:childTnLst>
                                </p:cTn>
                              </p:par>
                              <p:par>
                                <p:cTn id="37" presetID="1" presetClass="entr" presetSubtype="0" fill="hold" grpId="0" nodeType="withEffect">
                                  <p:stCondLst>
                                    <p:cond delay="7500"/>
                                  </p:stCondLst>
                                  <p:childTnLst>
                                    <p:set>
                                      <p:cBhvr>
                                        <p:cTn id="38"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par>
                                <p:cTn id="39" presetID="1" presetClass="entr" presetSubtype="0" fill="hold" grpId="0" nodeType="withEffect">
                                  <p:stCondLst>
                                    <p:cond delay="10000"/>
                                  </p:stCondLst>
                                  <p:childTnLst>
                                    <p:set>
                                      <p:cBhvr>
                                        <p:cTn id="40"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par>
                                <p:cTn id="41" presetID="1" presetClass="entr" presetSubtype="0" fill="hold" grpId="0" nodeType="withEffect">
                                  <p:stCondLst>
                                    <p:cond delay="12700"/>
                                  </p:stCondLst>
                                  <p:childTnLst>
                                    <p:set>
                                      <p:cBhvr>
                                        <p:cTn id="42"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par>
                                <p:cTn id="43" presetID="1" presetClass="entr" presetSubtype="0" fill="hold" grpId="0" nodeType="withEffect">
                                  <p:stCondLst>
                                    <p:cond delay="13800"/>
                                  </p:stCondLst>
                                  <p:childTnLst>
                                    <p:set>
                                      <p:cBhvr>
                                        <p:cTn id="44"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37"/>
                                        </p:tgtEl>
                                      </p:cBhvr>
                                    </p:animEffect>
                                    <p:set>
                                      <p:cBhvr>
                                        <p:cTn id="49"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6" grpId="0" animBg="1"/>
      <p:bldP spid="36" grpId="1" animBg="1"/>
      <p:bldP spid="36" grpId="2" animBg="1"/>
      <p:bldP spid="36" grpId="3" animBg="1"/>
      <p:bldP spid="35" grpId="0" animBg="1"/>
      <p:bldP spid="37" grpId="0" animBg="1"/>
      <p:bldP spid="37" grpId="1" animBg="1"/>
      <p:bldP spid="37" grpId="2" animBg="1"/>
      <p:bldP spid="42" grpId="0" animBg="1"/>
      <p:bldP spid="45" grpId="0" animBg="1"/>
      <p:bldP spid="46"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forward and reverse zones?</a:t>
            </a:r>
            <a:endParaRPr lang="en-US" dirty="0"/>
          </a:p>
        </p:txBody>
      </p:sp>
      <p:sp>
        <p:nvSpPr>
          <p:cNvPr id="3" name="Content Placeholder 2"/>
          <p:cNvSpPr>
            <a:spLocks noGrp="1"/>
          </p:cNvSpPr>
          <p:nvPr>
            <p:ph idx="1"/>
          </p:nvPr>
        </p:nvSpPr>
        <p:spPr/>
        <p:txBody>
          <a:bodyPr/>
          <a:lstStyle/>
          <a:p>
            <a:r>
              <a:rPr lang="en-US" dirty="0" smtClean="0"/>
              <a:t>Forward Lookup Zone</a:t>
            </a:r>
          </a:p>
          <a:p>
            <a:pPr lvl="1"/>
            <a:r>
              <a:rPr lang="en-US" dirty="0" smtClean="0"/>
              <a:t>Supports </a:t>
            </a:r>
            <a:r>
              <a:rPr lang="en-US" dirty="0"/>
              <a:t>the primary function of </a:t>
            </a:r>
            <a:r>
              <a:rPr lang="en-US" dirty="0" smtClean="0"/>
              <a:t>DNS, the  </a:t>
            </a:r>
            <a:r>
              <a:rPr lang="en-US" dirty="0"/>
              <a:t>resolution of host names to IP addresses</a:t>
            </a:r>
          </a:p>
          <a:p>
            <a:r>
              <a:rPr lang="en-US" dirty="0"/>
              <a:t>Reverse Lookup </a:t>
            </a:r>
            <a:r>
              <a:rPr lang="en-US" dirty="0" smtClean="0"/>
              <a:t>Zone</a:t>
            </a:r>
          </a:p>
          <a:p>
            <a:pPr lvl="1"/>
            <a:r>
              <a:rPr lang="en-US" dirty="0" smtClean="0"/>
              <a:t>Supports </a:t>
            </a:r>
            <a:r>
              <a:rPr lang="en-US" dirty="0"/>
              <a:t>the resolution of IP addresses to host names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2891028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Records</a:t>
            </a:r>
            <a:endParaRPr lang="en-US" dirty="0"/>
          </a:p>
        </p:txBody>
      </p:sp>
      <p:sp>
        <p:nvSpPr>
          <p:cNvPr id="3" name="Content Placeholder 2"/>
          <p:cNvSpPr>
            <a:spLocks noGrp="1"/>
          </p:cNvSpPr>
          <p:nvPr>
            <p:ph idx="1"/>
          </p:nvPr>
        </p:nvSpPr>
        <p:spPr/>
        <p:txBody>
          <a:bodyPr/>
          <a:lstStyle/>
          <a:p>
            <a:r>
              <a:rPr lang="en-US" dirty="0" smtClean="0"/>
              <a:t>There </a:t>
            </a:r>
            <a:r>
              <a:rPr lang="en-US" dirty="0"/>
              <a:t>are many different types of DNS </a:t>
            </a:r>
            <a:r>
              <a:rPr lang="en-US" dirty="0" smtClean="0"/>
              <a:t>records</a:t>
            </a:r>
          </a:p>
          <a:p>
            <a:r>
              <a:rPr lang="en-US" dirty="0" smtClean="0"/>
              <a:t>Most common:</a:t>
            </a:r>
          </a:p>
          <a:p>
            <a:pPr lvl="1"/>
            <a:r>
              <a:rPr lang="en-US" dirty="0" smtClean="0"/>
              <a:t>A</a:t>
            </a:r>
          </a:p>
          <a:p>
            <a:pPr lvl="1"/>
            <a:r>
              <a:rPr lang="en-US" dirty="0" smtClean="0"/>
              <a:t>CNAME</a:t>
            </a:r>
          </a:p>
          <a:p>
            <a:pPr lvl="1"/>
            <a:r>
              <a:rPr lang="en-US" dirty="0" smtClean="0"/>
              <a:t>MX</a:t>
            </a:r>
          </a:p>
          <a:p>
            <a:pPr lvl="1"/>
            <a:r>
              <a:rPr lang="en-US" dirty="0" smtClean="0"/>
              <a:t>NS</a:t>
            </a:r>
          </a:p>
          <a:p>
            <a:pPr lvl="1"/>
            <a:r>
              <a:rPr lang="en-US" dirty="0" smtClean="0"/>
              <a:t>PTR</a:t>
            </a:r>
          </a:p>
          <a:p>
            <a:pPr lvl="1"/>
            <a:r>
              <a:rPr lang="en-US" dirty="0" smtClean="0"/>
              <a:t>SOA</a:t>
            </a:r>
          </a:p>
          <a:p>
            <a:pPr lvl="1"/>
            <a:r>
              <a:rPr lang="en-US" dirty="0" smtClean="0"/>
              <a:t>SRV</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1370069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Update</a:t>
            </a:r>
            <a:endParaRPr lang="en-US" dirty="0"/>
          </a:p>
        </p:txBody>
      </p:sp>
      <p:sp>
        <p:nvSpPr>
          <p:cNvPr id="3" name="Content Placeholder 2"/>
          <p:cNvSpPr>
            <a:spLocks noGrp="1"/>
          </p:cNvSpPr>
          <p:nvPr>
            <p:ph idx="1"/>
          </p:nvPr>
        </p:nvSpPr>
        <p:spPr/>
        <p:txBody>
          <a:bodyPr/>
          <a:lstStyle/>
          <a:p>
            <a:r>
              <a:rPr lang="en-US" dirty="0"/>
              <a:t>Dynamic update enables DNS client computers </a:t>
            </a:r>
            <a:r>
              <a:rPr lang="en-US" dirty="0" smtClean="0"/>
              <a:t>to:</a:t>
            </a:r>
          </a:p>
          <a:p>
            <a:pPr lvl="1"/>
            <a:r>
              <a:rPr lang="en-US" dirty="0"/>
              <a:t>R</a:t>
            </a:r>
            <a:r>
              <a:rPr lang="en-US" dirty="0" smtClean="0"/>
              <a:t>egister their </a:t>
            </a:r>
            <a:r>
              <a:rPr lang="en-US" dirty="0"/>
              <a:t>resource </a:t>
            </a:r>
            <a:r>
              <a:rPr lang="en-US" dirty="0" smtClean="0"/>
              <a:t>records</a:t>
            </a:r>
          </a:p>
          <a:p>
            <a:pPr lvl="1"/>
            <a:r>
              <a:rPr lang="en-US" dirty="0" smtClean="0"/>
              <a:t>Dynamically update </a:t>
            </a:r>
            <a:r>
              <a:rPr lang="en-US" dirty="0"/>
              <a:t>their resource </a:t>
            </a:r>
            <a:r>
              <a:rPr lang="en-US" dirty="0" smtClean="0"/>
              <a:t>records</a:t>
            </a:r>
          </a:p>
          <a:p>
            <a:r>
              <a:rPr lang="en-US" dirty="0" smtClean="0"/>
              <a:t>Dynamic </a:t>
            </a:r>
            <a:r>
              <a:rPr lang="en-US" dirty="0"/>
              <a:t>update is </a:t>
            </a:r>
            <a:r>
              <a:rPr lang="en-US" dirty="0" smtClean="0"/>
              <a:t>additional </a:t>
            </a:r>
            <a:r>
              <a:rPr lang="en-US" dirty="0"/>
              <a:t>DNS standard </a:t>
            </a:r>
            <a:r>
              <a:rPr lang="en-US" dirty="0" smtClean="0"/>
              <a:t>specification</a:t>
            </a:r>
            <a:r>
              <a:rPr lang="en-US" dirty="0"/>
              <a:t> </a:t>
            </a:r>
            <a:r>
              <a:rPr lang="en-US" dirty="0" smtClean="0"/>
              <a:t>(RFC 2136)</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1144683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DNS Zone Types?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6" name="Content Placeholder 5"/>
          <p:cNvSpPr>
            <a:spLocks noGrp="1"/>
          </p:cNvSpPr>
          <p:nvPr>
            <p:ph idx="1"/>
          </p:nvPr>
        </p:nvSpPr>
        <p:spPr/>
        <p:txBody>
          <a:bodyPr/>
          <a:lstStyle/>
          <a:p>
            <a:r>
              <a:rPr lang="en-US" dirty="0" smtClean="0"/>
              <a:t>Primary</a:t>
            </a:r>
          </a:p>
          <a:p>
            <a:r>
              <a:rPr lang="en-US" dirty="0" smtClean="0"/>
              <a:t>Secondary</a:t>
            </a:r>
          </a:p>
          <a:p>
            <a:r>
              <a:rPr lang="en-US" dirty="0" smtClean="0"/>
              <a:t>Stub</a:t>
            </a:r>
          </a:p>
          <a:p>
            <a:r>
              <a:rPr lang="en-US" dirty="0" smtClean="0"/>
              <a:t>Active Directory-Integrated</a:t>
            </a:r>
            <a:endParaRPr lang="en-US" dirty="0"/>
          </a:p>
        </p:txBody>
      </p:sp>
    </p:spTree>
    <p:extLst>
      <p:ext uri="{BB962C8B-B14F-4D97-AF65-F5344CB8AC3E}">
        <p14:creationId xmlns:p14="http://schemas.microsoft.com/office/powerpoint/2010/main" val="32127429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3742</TotalTime>
  <Words>1160</Words>
  <Application>Microsoft Office PowerPoint</Application>
  <PresentationFormat>On-screen Show (4:3)</PresentationFormat>
  <Paragraphs>270</Paragraphs>
  <Slides>41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Calibri</vt:lpstr>
      <vt:lpstr>Cambria</vt:lpstr>
      <vt:lpstr>Consolas</vt:lpstr>
      <vt:lpstr>Corbel</vt:lpstr>
      <vt:lpstr>HP Simplified</vt:lpstr>
      <vt:lpstr>Liberation Sans</vt:lpstr>
      <vt:lpstr>Wingdings 2</vt:lpstr>
      <vt:lpstr>Telerik Academy</vt:lpstr>
      <vt:lpstr>Windows System Administration</vt:lpstr>
      <vt:lpstr>Table of Contents</vt:lpstr>
      <vt:lpstr>PowerPoint Presentation</vt:lpstr>
      <vt:lpstr>What is Microsoft DNS Server?</vt:lpstr>
      <vt:lpstr>DNS Resolution Process</vt:lpstr>
      <vt:lpstr>What are forward and reverse zones?</vt:lpstr>
      <vt:lpstr>DNS Records</vt:lpstr>
      <vt:lpstr>Dynamic Update</vt:lpstr>
      <vt:lpstr>What Are the DNS Zone Types?</vt:lpstr>
      <vt:lpstr>Active Directory-integrated DNS</vt:lpstr>
      <vt:lpstr>Stub Zone</vt:lpstr>
      <vt:lpstr>Manageable Name Resolution</vt:lpstr>
      <vt:lpstr>Zone Delegation</vt:lpstr>
      <vt:lpstr>High Availability</vt:lpstr>
      <vt:lpstr>Aging and Scavenging</vt:lpstr>
      <vt:lpstr>Advanced Server Options</vt:lpstr>
      <vt:lpstr>DNS Management Tools</vt:lpstr>
      <vt:lpstr>Demonstration</vt:lpstr>
      <vt:lpstr>PowerPoint Presentation</vt:lpstr>
      <vt:lpstr>What is DHCP?</vt:lpstr>
      <vt:lpstr>Authorize DHCP Server</vt:lpstr>
      <vt:lpstr>Demonstration</vt:lpstr>
      <vt:lpstr>Scope</vt:lpstr>
      <vt:lpstr>DHCP Options</vt:lpstr>
      <vt:lpstr>Reservations</vt:lpstr>
      <vt:lpstr>Preventing address conflicts</vt:lpstr>
      <vt:lpstr>Relay Agent</vt:lpstr>
      <vt:lpstr>DHCP High Availability</vt:lpstr>
      <vt:lpstr>Vendor and Users classes</vt:lpstr>
      <vt:lpstr>DHCP Server Management Tools</vt:lpstr>
      <vt:lpstr>Demonstration</vt:lpstr>
      <vt:lpstr>PowerPoint Presentation</vt:lpstr>
      <vt:lpstr>What Is Routing and Remote Access (RRAS) ?</vt:lpstr>
      <vt:lpstr>VPN</vt:lpstr>
      <vt:lpstr>Tunneling Protocols for VPN</vt:lpstr>
      <vt:lpstr>VPN Server Requirements</vt:lpstr>
      <vt:lpstr>CMAK Connection Profile</vt:lpstr>
      <vt:lpstr>Network Policy Server (NPS)</vt:lpstr>
      <vt:lpstr>DirectAccess</vt:lpstr>
      <vt:lpstr>Group Policy</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 Windows Directory Structure</dc:title>
  <dc:subject>Telerik Software Academy</dc:subject>
  <dc:creator>borislav.varadinov@hp.com</dc:creator>
  <cp:keywords>telerik software academy, free courses for developers</cp:keywords>
  <cp:lastModifiedBy>Borislav Varadinov</cp:lastModifiedBy>
  <cp:revision>617</cp:revision>
  <dcterms:created xsi:type="dcterms:W3CDTF">2007-12-08T16:03:35Z</dcterms:created>
  <dcterms:modified xsi:type="dcterms:W3CDTF">2014-02-23T08:38:29Z</dcterms:modified>
  <cp:category>Operating Systems; Windows; Server;</cp:category>
</cp:coreProperties>
</file>