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6" r:id="rId3"/>
    <p:sldId id="258" r:id="rId4"/>
    <p:sldId id="259" r:id="rId5"/>
    <p:sldId id="261" r:id="rId6"/>
    <p:sldId id="267" r:id="rId7"/>
    <p:sldId id="269" r:id="rId8"/>
    <p:sldId id="270" r:id="rId9"/>
    <p:sldId id="271" r:id="rId10"/>
    <p:sldId id="268" r:id="rId11"/>
    <p:sldId id="260" r:id="rId12"/>
    <p:sldId id="262" r:id="rId13"/>
    <p:sldId id="263" r:id="rId14"/>
    <p:sldId id="266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47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8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913-608B-4499-B727-7E45F01F4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GStore</a:t>
            </a:r>
            <a:r>
              <a:rPr lang="en-US" dirty="0"/>
              <a:t> User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5F36-C340-4A3C-B797-167ABAF32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4277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3DAC-B2E6-471A-9B5A-0E7059A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C7BA-0742-42B7-9D1F-EF1EC306F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55% of the ‘keyword’ column is null</a:t>
            </a:r>
          </a:p>
          <a:p>
            <a:pPr lvl="1"/>
            <a:r>
              <a:rPr lang="en-US" dirty="0"/>
              <a:t>Of keyword searches 99% occurred on Google</a:t>
            </a:r>
          </a:p>
          <a:p>
            <a:r>
              <a:rPr lang="en-US" dirty="0"/>
              <a:t>Tokens extracted from searches and plotted in word clouds </a:t>
            </a:r>
          </a:p>
          <a:p>
            <a:r>
              <a:rPr lang="en-US" dirty="0"/>
              <a:t>Created 7 binary columns representing most common search tokens from visits that resulted in a purchase</a:t>
            </a:r>
          </a:p>
          <a:p>
            <a:r>
              <a:rPr lang="en-US" dirty="0"/>
              <a:t>Unfortunately keyword searches that did not result in a purchase are similar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F1492A-F831-4A48-90C9-FC7EBBCC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85" y="1833618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D1B07BC-0F0D-4A4C-A1CF-6AD5D760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5" y="4260865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FB868-2FB7-4007-9335-0B20A29DBBB5}"/>
              </a:ext>
            </a:extLst>
          </p:cNvPr>
          <p:cNvSpPr txBox="1"/>
          <p:nvPr/>
        </p:nvSpPr>
        <p:spPr>
          <a:xfrm>
            <a:off x="9273041" y="2294313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resulted in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CC87F-79FB-4EB2-8C95-69ADD697FBBB}"/>
              </a:ext>
            </a:extLst>
          </p:cNvPr>
          <p:cNvSpPr txBox="1"/>
          <p:nvPr/>
        </p:nvSpPr>
        <p:spPr>
          <a:xfrm>
            <a:off x="5871666" y="4771379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did NOT result in purchases</a:t>
            </a:r>
          </a:p>
        </p:txBody>
      </p:sp>
    </p:spTree>
    <p:extLst>
      <p:ext uri="{BB962C8B-B14F-4D97-AF65-F5344CB8AC3E}">
        <p14:creationId xmlns:p14="http://schemas.microsoft.com/office/powerpoint/2010/main" val="137355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visits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631,804 of the 722,668 unique users in the data only visited the store once.  </a:t>
            </a:r>
          </a:p>
          <a:p>
            <a:r>
              <a:rPr lang="en-US" dirty="0"/>
              <a:t>Of those users who returned to the store at least once, the average number of visits is 2.97</a:t>
            </a:r>
          </a:p>
          <a:p>
            <a:r>
              <a:rPr lang="en-US" dirty="0"/>
              <a:t>The average user revenue tends to increase until a user exceeds 15 visits to the site.  </a:t>
            </a:r>
          </a:p>
          <a:p>
            <a:r>
              <a:rPr lang="en-US" dirty="0"/>
              <a:t>Beyond 15 or so visits user revenue is weakly correlated with visit count.   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5A60B917-739A-4FE6-B242-76F2219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3471458"/>
            <a:ext cx="3893013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5F8C7D0-8445-414E-A4EC-D2604DDF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609386"/>
            <a:ext cx="3807137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level data aggregated to user level</a:t>
            </a:r>
          </a:p>
          <a:p>
            <a:pPr lvl="1"/>
            <a:r>
              <a:rPr lang="en-US" dirty="0"/>
              <a:t>Created summary statistics for numeric columns (mean, median, max, min, std)</a:t>
            </a:r>
          </a:p>
          <a:p>
            <a:pPr lvl="1"/>
            <a:r>
              <a:rPr lang="en-US" dirty="0"/>
              <a:t>Mean for binary columns to capture any changes (e.g. </a:t>
            </a:r>
            <a:r>
              <a:rPr lang="en-US" dirty="0" err="1"/>
              <a:t>isMobile</a:t>
            </a:r>
            <a:r>
              <a:rPr lang="en-US" dirty="0"/>
              <a:t> or bounces)</a:t>
            </a:r>
          </a:p>
          <a:p>
            <a:pPr lvl="1"/>
            <a:r>
              <a:rPr lang="en-US" dirty="0"/>
              <a:t>Resulted in 358 features for 722,668 unique users</a:t>
            </a:r>
          </a:p>
          <a:p>
            <a:r>
              <a:rPr lang="en-US" dirty="0"/>
              <a:t>Removed 68 predictors due to multi-collinearity (for interpretability of final model)</a:t>
            </a:r>
          </a:p>
          <a:p>
            <a:r>
              <a:rPr lang="en-US" dirty="0"/>
              <a:t>Split data into 70-20-10, train-validation-test sets</a:t>
            </a:r>
          </a:p>
          <a:p>
            <a:r>
              <a:rPr lang="en-US" dirty="0"/>
              <a:t>Trained standard scaler on training predictors and applied to validation and test sets</a:t>
            </a:r>
          </a:p>
          <a:p>
            <a:r>
              <a:rPr lang="en-US" dirty="0"/>
              <a:t>Data ready for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 case mean model RMSE: 2.08</a:t>
            </a:r>
          </a:p>
          <a:p>
            <a:r>
              <a:rPr lang="en-US" dirty="0" err="1"/>
              <a:t>Keras</a:t>
            </a:r>
            <a:r>
              <a:rPr lang="en-US" dirty="0"/>
              <a:t> NN chosen for high accuracy and customizability</a:t>
            </a:r>
          </a:p>
          <a:p>
            <a:r>
              <a:rPr lang="en-US" dirty="0"/>
              <a:t>Model with 3 32-node dense layers with rectified linear (</a:t>
            </a:r>
            <a:r>
              <a:rPr lang="en-US" dirty="0" err="1"/>
              <a:t>ReLU</a:t>
            </a:r>
            <a:r>
              <a:rPr lang="en-US" dirty="0"/>
              <a:t>) activation functions</a:t>
            </a:r>
          </a:p>
          <a:p>
            <a:r>
              <a:rPr lang="en-US" dirty="0"/>
              <a:t>20% Dropout of first layer for regularization</a:t>
            </a:r>
          </a:p>
          <a:p>
            <a:r>
              <a:rPr lang="en-US" dirty="0"/>
              <a:t>Used ‘Adam’ optimizer and mean squared error loss function</a:t>
            </a:r>
          </a:p>
          <a:p>
            <a:r>
              <a:rPr lang="en-US" dirty="0"/>
              <a:t>Early stopping criteria applied during training to prevent overfitting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B3E85A-741F-4839-9783-5B0B24B3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36794"/>
              </p:ext>
            </p:extLst>
          </p:nvPr>
        </p:nvGraphicFramePr>
        <p:xfrm>
          <a:off x="6416319" y="4796539"/>
          <a:ext cx="42247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57">
                  <a:extLst>
                    <a:ext uri="{9D8B030D-6E8A-4147-A177-3AD203B41FA5}">
                      <a16:colId xmlns:a16="http://schemas.microsoft.com/office/drawing/2014/main" val="2162500072"/>
                    </a:ext>
                  </a:extLst>
                </a:gridCol>
                <a:gridCol w="2112357">
                  <a:extLst>
                    <a:ext uri="{9D8B030D-6E8A-4147-A177-3AD203B41FA5}">
                      <a16:colId xmlns:a16="http://schemas.microsoft.com/office/drawing/2014/main" val="303358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4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7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3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9012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8DC5AEEC-DA19-493E-A2DF-0F6450D6D3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68" y="1681127"/>
            <a:ext cx="4074102" cy="29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211128" cy="4351337"/>
          </a:xfrm>
        </p:spPr>
        <p:txBody>
          <a:bodyPr>
            <a:normAutofit/>
          </a:bodyPr>
          <a:lstStyle/>
          <a:p>
            <a:r>
              <a:rPr lang="en-US" dirty="0"/>
              <a:t>Additional attempts were made at improving model performance</a:t>
            </a:r>
          </a:p>
          <a:p>
            <a:r>
              <a:rPr lang="en-US" dirty="0"/>
              <a:t>Classifier for purchase then used as input into regression</a:t>
            </a:r>
          </a:p>
          <a:p>
            <a:r>
              <a:rPr lang="en-US" dirty="0"/>
              <a:t>Multi-output neural network that classifies purchases and performs regression</a:t>
            </a:r>
          </a:p>
          <a:p>
            <a:r>
              <a:rPr lang="en-US" dirty="0"/>
              <a:t>Segmentation models:</a:t>
            </a:r>
          </a:p>
          <a:p>
            <a:pPr lvl="1"/>
            <a:r>
              <a:rPr lang="en-US" dirty="0"/>
              <a:t>USA &amp; International</a:t>
            </a:r>
          </a:p>
          <a:p>
            <a:pPr lvl="1"/>
            <a:r>
              <a:rPr lang="en-US" dirty="0"/>
              <a:t>Weekend &amp; Weekday</a:t>
            </a:r>
          </a:p>
          <a:p>
            <a:pPr lvl="1"/>
            <a:r>
              <a:rPr lang="en-US" dirty="0"/>
              <a:t>Single-visit users &amp; multi-visit users</a:t>
            </a:r>
          </a:p>
          <a:p>
            <a:pPr lvl="1"/>
            <a:r>
              <a:rPr lang="en-US" dirty="0"/>
              <a:t>Mobile &amp; non-mobile</a:t>
            </a:r>
          </a:p>
          <a:p>
            <a:r>
              <a:rPr lang="en-US" dirty="0"/>
              <a:t>None provided improvement over base 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BB78E-0AC1-4CCB-A519-613157F845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04" y="724202"/>
            <a:ext cx="4481512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F00059-7662-49A1-8B08-424079DE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76" y="3429000"/>
            <a:ext cx="2919368" cy="31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961FF-77C6-4B94-BAB0-AC8763252AE2}"/>
              </a:ext>
            </a:extLst>
          </p:cNvPr>
          <p:cNvSpPr txBox="1"/>
          <p:nvPr/>
        </p:nvSpPr>
        <p:spPr>
          <a:xfrm>
            <a:off x="6894100" y="360315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NN Classifier for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26AF-4237-4B90-9B74-2F752C45B53D}"/>
              </a:ext>
            </a:extLst>
          </p:cNvPr>
          <p:cNvSpPr txBox="1"/>
          <p:nvPr/>
        </p:nvSpPr>
        <p:spPr>
          <a:xfrm>
            <a:off x="6894100" y="2996532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Multi-output NN with classifier</a:t>
            </a:r>
          </a:p>
        </p:txBody>
      </p:sp>
    </p:spTree>
    <p:extLst>
      <p:ext uri="{BB962C8B-B14F-4D97-AF65-F5344CB8AC3E}">
        <p14:creationId xmlns:p14="http://schemas.microsoft.com/office/powerpoint/2010/main" val="100687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Observation &amp; 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shap</a:t>
            </a:r>
            <a:r>
              <a:rPr lang="en-US" dirty="0"/>
              <a:t>’ library utilized to calculate feature importance through permutation</a:t>
            </a:r>
          </a:p>
          <a:p>
            <a:r>
              <a:rPr lang="en-US" dirty="0"/>
              <a:t>Top 5 features positively correlated:</a:t>
            </a:r>
          </a:p>
          <a:p>
            <a:pPr lvl="1"/>
            <a:r>
              <a:rPr lang="en-US" dirty="0"/>
              <a:t>Page views deviation</a:t>
            </a:r>
          </a:p>
          <a:p>
            <a:pPr lvl="1"/>
            <a:r>
              <a:rPr lang="en-US" dirty="0"/>
              <a:t>User country internet penetration</a:t>
            </a:r>
          </a:p>
          <a:p>
            <a:pPr lvl="1"/>
            <a:r>
              <a:rPr lang="en-US" dirty="0"/>
              <a:t>Hits median</a:t>
            </a:r>
          </a:p>
          <a:p>
            <a:pPr lvl="1"/>
            <a:r>
              <a:rPr lang="en-US" dirty="0"/>
              <a:t>Visit count</a:t>
            </a:r>
          </a:p>
          <a:p>
            <a:pPr lvl="1"/>
            <a:r>
              <a:rPr lang="en-US" dirty="0"/>
              <a:t>Source ‘mall.googleplex.com’  (internal?)</a:t>
            </a:r>
          </a:p>
          <a:p>
            <a:r>
              <a:rPr lang="en-US" dirty="0"/>
              <a:t>Negatively correlated features:</a:t>
            </a:r>
          </a:p>
          <a:p>
            <a:pPr lvl="1"/>
            <a:r>
              <a:rPr lang="en-US" dirty="0"/>
              <a:t>Bounces</a:t>
            </a:r>
          </a:p>
          <a:p>
            <a:pPr lvl="1"/>
            <a:r>
              <a:rPr lang="en-US" dirty="0"/>
              <a:t>Time from last visit deviation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4D314-7099-4CF5-9A47-A6F73C72F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04" y="2226330"/>
            <a:ext cx="5349875" cy="35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0FF07-CCCE-47C5-9706-BF336FCB9E3F}"/>
              </a:ext>
            </a:extLst>
          </p:cNvPr>
          <p:cNvSpPr txBox="1"/>
          <p:nvPr/>
        </p:nvSpPr>
        <p:spPr>
          <a:xfrm>
            <a:off x="7369378" y="1736435"/>
            <a:ext cx="36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15 Important Features by average SHAP 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B8E14-6725-4588-90DB-74A3546D908D}"/>
              </a:ext>
            </a:extLst>
          </p:cNvPr>
          <p:cNvSpPr txBox="1"/>
          <p:nvPr/>
        </p:nvSpPr>
        <p:spPr>
          <a:xfrm>
            <a:off x="7186842" y="5952226"/>
            <a:ext cx="397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Features ranked by average SHAP value</a:t>
            </a:r>
          </a:p>
        </p:txBody>
      </p:sp>
    </p:spTree>
    <p:extLst>
      <p:ext uri="{BB962C8B-B14F-4D97-AF65-F5344CB8AC3E}">
        <p14:creationId xmlns:p14="http://schemas.microsoft.com/office/powerpoint/2010/main" val="24360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ready for deployment and details are attached</a:t>
            </a:r>
          </a:p>
          <a:p>
            <a:r>
              <a:rPr lang="en-US" dirty="0"/>
              <a:t>Page views deviation and median hits signal that users who spend more time clicking through the site are more likely to spend more money. </a:t>
            </a:r>
          </a:p>
          <a:p>
            <a:pPr lvl="1"/>
            <a:r>
              <a:rPr lang="en-US" dirty="0"/>
              <a:t>The site developers could look at improving the site for ease of use, navigation and ability to hold user attention. </a:t>
            </a:r>
          </a:p>
          <a:p>
            <a:r>
              <a:rPr lang="en-US" dirty="0"/>
              <a:t>Internet penetration is important so marketing efforts should focus on areas with high rates of internet usage.  </a:t>
            </a:r>
          </a:p>
          <a:p>
            <a:r>
              <a:rPr lang="en-US" dirty="0"/>
              <a:t>The number of user visits to the </a:t>
            </a:r>
            <a:r>
              <a:rPr lang="en-US" dirty="0" err="1"/>
              <a:t>GStore</a:t>
            </a:r>
            <a:r>
              <a:rPr lang="en-US" dirty="0"/>
              <a:t> does correlate to how much is spent.  </a:t>
            </a:r>
          </a:p>
          <a:p>
            <a:pPr lvl="1"/>
            <a:r>
              <a:rPr lang="en-US" dirty="0"/>
              <a:t>Further work and experimentation could be conducted to increase the probability of users to return to the site.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B771E5-6AD9-4F3E-B969-67BE028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69D055-A545-4A89-886C-63D046CC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Observation &amp; Interpretation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13314" name="Picture 2" descr="GStore">
            <a:extLst>
              <a:ext uri="{FF2B5EF4-FFF2-40B4-BE49-F238E27FC236}">
                <a16:creationId xmlns:a16="http://schemas.microsoft.com/office/drawing/2014/main" id="{F8D6DBDC-E8F0-47B8-962E-76F01B2D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194160"/>
            <a:ext cx="5161550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4E4F2-E56A-48A5-93DD-8F88E8A78F03}"/>
              </a:ext>
            </a:extLst>
          </p:cNvPr>
          <p:cNvSpPr txBox="1"/>
          <p:nvPr/>
        </p:nvSpPr>
        <p:spPr>
          <a:xfrm>
            <a:off x="5559552" y="5202799"/>
            <a:ext cx="516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Google Store (</a:t>
            </a:r>
            <a:r>
              <a:rPr lang="en-US" sz="2400" dirty="0" err="1"/>
              <a:t>GStore</a:t>
            </a:r>
            <a:r>
              <a:rPr lang="en-US" sz="2400" dirty="0"/>
              <a:t>) merchandise</a:t>
            </a:r>
            <a:endParaRPr lang="en-US" sz="2000" dirty="0"/>
          </a:p>
          <a:p>
            <a:pPr algn="r"/>
            <a:r>
              <a:rPr lang="en-US" sz="1600" i="1" dirty="0"/>
              <a:t>Image  from Kaggle competition</a:t>
            </a:r>
          </a:p>
        </p:txBody>
      </p:sp>
    </p:spTree>
    <p:extLst>
      <p:ext uri="{BB962C8B-B14F-4D97-AF65-F5344CB8AC3E}">
        <p14:creationId xmlns:p14="http://schemas.microsoft.com/office/powerpoint/2010/main" val="40794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623539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Google merchandise store has a familiar retail problem: the majority of their revenue comes from a small minority of store users/visitors</a:t>
            </a:r>
          </a:p>
          <a:p>
            <a:r>
              <a:rPr lang="en-US" dirty="0"/>
              <a:t>Only 1.2% visits result in a purchase</a:t>
            </a:r>
          </a:p>
          <a:p>
            <a:r>
              <a:rPr lang="en-US" dirty="0"/>
              <a:t>Only 1.4% of users made at least one purchase</a:t>
            </a:r>
          </a:p>
          <a:p>
            <a:r>
              <a:rPr lang="en-US" dirty="0"/>
              <a:t>A minority of purchasers are responsible for the majority of revenue</a:t>
            </a:r>
          </a:p>
          <a:p>
            <a:pPr lvl="1"/>
            <a:r>
              <a:rPr lang="en-US" dirty="0"/>
              <a:t>27% of users account for 80% of revenue</a:t>
            </a:r>
          </a:p>
          <a:p>
            <a:r>
              <a:rPr lang="en-US" dirty="0"/>
              <a:t>How to spend limited marketing dollars for the greatest impact to store revenue?</a:t>
            </a:r>
          </a:p>
          <a:p>
            <a:r>
              <a:rPr lang="en-US" dirty="0"/>
              <a:t>Goal: Analyze the data, build predictive model, and interpret features to understand key characteristics of users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5CC87-6DD7-4AC9-87AC-E50E035F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40" y="3365770"/>
            <a:ext cx="3728418" cy="29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9E44-B171-4426-BC14-ADF709F8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87" y="679836"/>
            <a:ext cx="3878700" cy="26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available from </a:t>
            </a:r>
            <a:r>
              <a:rPr lang="en-US" dirty="0" err="1"/>
              <a:t>GStore</a:t>
            </a:r>
            <a:r>
              <a:rPr lang="en-US" dirty="0"/>
              <a:t> visits consists of 903,653 records and 11 columns</a:t>
            </a:r>
          </a:p>
          <a:p>
            <a:r>
              <a:rPr lang="en-US" dirty="0"/>
              <a:t>4 of the columns are nested dictionaries, and when completely flattened there are 29 columns.  </a:t>
            </a:r>
          </a:p>
          <a:p>
            <a:r>
              <a:rPr lang="en-US" dirty="0"/>
              <a:t>The data were collected from August 1</a:t>
            </a:r>
            <a:r>
              <a:rPr lang="en-US" baseline="30000" dirty="0"/>
              <a:t>st</a:t>
            </a:r>
            <a:r>
              <a:rPr lang="en-US" dirty="0"/>
              <a:t>, 2016 to August 1</a:t>
            </a:r>
            <a:r>
              <a:rPr lang="en-US" baseline="30000" dirty="0"/>
              <a:t>st</a:t>
            </a:r>
            <a:r>
              <a:rPr lang="en-US" dirty="0"/>
              <a:t>, 2017.  </a:t>
            </a:r>
          </a:p>
          <a:p>
            <a:r>
              <a:rPr lang="en-US" dirty="0"/>
              <a:t>Supplement with country level data from the World Bank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Percent of population that use the internet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C1851B-17E0-46A9-941B-D2B0FE56BD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083821"/>
            <a:ext cx="4481512" cy="38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categorical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analysis of all features, showing categorical ‘</a:t>
            </a:r>
            <a:r>
              <a:rPr lang="en-US" dirty="0" err="1"/>
              <a:t>channelGrouping</a:t>
            </a:r>
            <a:r>
              <a:rPr lang="en-US" dirty="0"/>
              <a:t>’ as example</a:t>
            </a:r>
          </a:p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done to check for correlation to whether there was a purchase or not</a:t>
            </a:r>
          </a:p>
          <a:p>
            <a:pPr lvl="1"/>
            <a:r>
              <a:rPr lang="en-US" dirty="0"/>
              <a:t>P-value of 0</a:t>
            </a:r>
          </a:p>
          <a:p>
            <a:pPr lvl="1"/>
            <a:r>
              <a:rPr lang="en-US" dirty="0"/>
              <a:t>Cramer’s V of 0.131</a:t>
            </a:r>
          </a:p>
          <a:p>
            <a:pPr lvl="1"/>
            <a:r>
              <a:rPr lang="en-US" dirty="0"/>
              <a:t>Low, but statistically significant correlation to purchase</a:t>
            </a:r>
          </a:p>
          <a:p>
            <a:r>
              <a:rPr lang="en-US" dirty="0"/>
              <a:t>Scored a Cramer’s V correlation to ‘medium’ of 1.  ‘</a:t>
            </a:r>
            <a:r>
              <a:rPr lang="en-US" dirty="0" err="1"/>
              <a:t>channelGrouping</a:t>
            </a:r>
            <a:r>
              <a:rPr lang="en-US" dirty="0"/>
              <a:t>’ had higher correlation to a purchase, so ‘medium is dropped.  </a:t>
            </a:r>
          </a:p>
          <a:p>
            <a:r>
              <a:rPr lang="en-US" dirty="0"/>
              <a:t>Will be one-hot encoded for modelling</a:t>
            </a:r>
          </a:p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34F6A3B-EBA4-49B9-9622-98A8F3334B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82880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3F5-9673-4CF7-9E86-E261099B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DDBF-91CD-464D-AC43-84EEC8F33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numeric columns in </a:t>
            </a:r>
            <a:r>
              <a:rPr lang="en-US" dirty="0" err="1"/>
              <a:t>GStore</a:t>
            </a:r>
            <a:r>
              <a:rPr lang="en-US" dirty="0"/>
              <a:t> data are pageviews and hits</a:t>
            </a:r>
          </a:p>
          <a:p>
            <a:r>
              <a:rPr lang="en-US" dirty="0"/>
              <a:t>Both have a significant low positive Pearson correlation with the transaction</a:t>
            </a:r>
          </a:p>
          <a:p>
            <a:pPr lvl="1"/>
            <a:r>
              <a:rPr lang="en-US" dirty="0"/>
              <a:t>Hits: 0.165</a:t>
            </a:r>
          </a:p>
          <a:p>
            <a:pPr lvl="1"/>
            <a:r>
              <a:rPr lang="en-US" dirty="0"/>
              <a:t>Page views: 0.15</a:t>
            </a:r>
          </a:p>
          <a:p>
            <a:r>
              <a:rPr lang="en-US" dirty="0"/>
              <a:t>These two columns are highly correlated to each other, with a Pearson correlation of 0.98</a:t>
            </a:r>
          </a:p>
          <a:p>
            <a:r>
              <a:rPr lang="en-US" dirty="0"/>
              <a:t>These will likely be important predictors, but both probably aren’t necessary.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6EECE4-399C-4C96-ADEB-AFA0817DB2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25" y="243602"/>
            <a:ext cx="3327304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7253-8D71-4615-98E2-C5A1B9A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FBEF-F354-4598-8B89-4F424EB121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time of each visit is recorded in the data, extracted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Hour of the day</a:t>
            </a:r>
          </a:p>
          <a:p>
            <a:r>
              <a:rPr lang="el-GR" dirty="0"/>
              <a:t>χ</a:t>
            </a:r>
            <a:r>
              <a:rPr lang="en-US" baseline="30000" dirty="0"/>
              <a:t>2  </a:t>
            </a:r>
            <a:r>
              <a:rPr lang="en-US" dirty="0"/>
              <a:t>test shows month, weekend, and hour of the day all have statistical significance to purchase but very weak association</a:t>
            </a:r>
          </a:p>
          <a:p>
            <a:r>
              <a:rPr lang="en-US" dirty="0"/>
              <a:t>Calculated time since last visit for repeated visits</a:t>
            </a:r>
          </a:p>
          <a:p>
            <a:pPr lvl="1"/>
            <a:r>
              <a:rPr lang="en-US" dirty="0"/>
              <a:t>Less than 1% of visits</a:t>
            </a:r>
          </a:p>
          <a:p>
            <a:pPr lvl="1"/>
            <a:r>
              <a:rPr lang="en-US" dirty="0"/>
              <a:t>Very weakly negatively correlated with purchase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EADE29A-AA5C-484A-8675-7897AED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20" y="1582857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32DA79-7F63-4DB1-861D-F2ECEE8B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84784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F0A9525-B02D-48B8-AB94-3D79861C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3080930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3D18B7A7-0BC9-47CD-971F-0A4B6C1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36" y="4579002"/>
            <a:ext cx="2595438" cy="20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4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EDA-CC89-4C1B-8489-56AEFB35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A3C6-03BC-4810-8D94-F3FC9FEF0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contains various levels of geographical info</a:t>
            </a:r>
          </a:p>
          <a:p>
            <a:pPr lvl="1"/>
            <a:r>
              <a:rPr lang="en-US" dirty="0"/>
              <a:t>Continent, sub-continent, country, region, metro, city</a:t>
            </a:r>
          </a:p>
          <a:p>
            <a:r>
              <a:rPr lang="en-US" dirty="0"/>
              <a:t>Sub-continent is a significant feature with moderate correlation to purchase but dominated by North America</a:t>
            </a:r>
          </a:p>
          <a:p>
            <a:pPr lvl="1"/>
            <a:r>
              <a:rPr lang="en-US" dirty="0"/>
              <a:t>Could lump low conversion categories</a:t>
            </a:r>
          </a:p>
          <a:p>
            <a:r>
              <a:rPr lang="en-US" dirty="0"/>
              <a:t>Large majority of revenue comes from the USA</a:t>
            </a:r>
          </a:p>
          <a:p>
            <a:r>
              <a:rPr lang="en-US" dirty="0"/>
              <a:t>Region is a 56% null, but does include states for US visitors</a:t>
            </a:r>
          </a:p>
          <a:p>
            <a:pPr lvl="1"/>
            <a:r>
              <a:rPr lang="en-US" dirty="0"/>
              <a:t>State has significant correlation to purchase</a:t>
            </a:r>
          </a:p>
          <a:p>
            <a:r>
              <a:rPr lang="en-US" dirty="0"/>
              <a:t>649 unique cities, most with 0 purchases.</a:t>
            </a:r>
          </a:p>
          <a:p>
            <a:pPr lvl="1"/>
            <a:r>
              <a:rPr lang="en-US" dirty="0"/>
              <a:t>Lumped into one category and reduced number to 134</a:t>
            </a:r>
          </a:p>
          <a:p>
            <a:r>
              <a:rPr lang="en-US" dirty="0"/>
              <a:t>Sub-continent, US state, cities one-hot encoded for modelling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C4788A7-9C93-491F-9459-8214BCEA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648787"/>
            <a:ext cx="3842919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25A82E2-AE7F-4395-8495-08E2233A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3725617"/>
            <a:ext cx="3943106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3DA8B335-1829-4644-9B8C-2191A067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3"/>
          <a:stretch/>
        </p:blipFill>
        <p:spPr bwMode="auto">
          <a:xfrm>
            <a:off x="5843590" y="4044954"/>
            <a:ext cx="1501896" cy="12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0C3D-AA39-4E01-A418-CDF69804E9B3}"/>
              </a:ext>
            </a:extLst>
          </p:cNvPr>
          <p:cNvSpPr txBox="1"/>
          <p:nvPr/>
        </p:nvSpPr>
        <p:spPr>
          <a:xfrm>
            <a:off x="5598641" y="5181919"/>
            <a:ext cx="189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Revenue by country</a:t>
            </a:r>
          </a:p>
        </p:txBody>
      </p:sp>
    </p:spTree>
    <p:extLst>
      <p:ext uri="{BB962C8B-B14F-4D97-AF65-F5344CB8AC3E}">
        <p14:creationId xmlns:p14="http://schemas.microsoft.com/office/powerpoint/2010/main" val="40853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89B4-3EAE-48DA-AB19-2DCBB598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World Bank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B86B-C81F-4803-B022-04E7D063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072426" cy="4351337"/>
          </a:xfrm>
        </p:spPr>
        <p:txBody>
          <a:bodyPr/>
          <a:lstStyle/>
          <a:p>
            <a:r>
              <a:rPr lang="en-US" dirty="0"/>
              <a:t>Joined country level data from the World Bank</a:t>
            </a:r>
          </a:p>
          <a:p>
            <a:pPr lvl="1"/>
            <a:r>
              <a:rPr lang="en-US" dirty="0"/>
              <a:t>Population, GDP, Life expectancy, internet penetration</a:t>
            </a:r>
          </a:p>
          <a:p>
            <a:r>
              <a:rPr lang="en-US" dirty="0"/>
              <a:t>Small number of missing values replaced with medians from sub-continent</a:t>
            </a:r>
          </a:p>
          <a:p>
            <a:r>
              <a:rPr lang="en-US" dirty="0"/>
              <a:t>On a user level there is very weak but significant Pearson correlation to revenue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63152EBE-AD7C-4405-9855-F7073BD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74" y="1826158"/>
            <a:ext cx="3246938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135BF4E2-BC0B-4A13-8A0E-FAF681FB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46" y="4368106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86981D8F-7713-4C40-B87C-C14D0024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9" y="4368105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75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2763</TotalTime>
  <Words>1083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GStore User Revenue Prediction</vt:lpstr>
      <vt:lpstr>Outline</vt:lpstr>
      <vt:lpstr>The Problem</vt:lpstr>
      <vt:lpstr>Data</vt:lpstr>
      <vt:lpstr>Analysis - categorical</vt:lpstr>
      <vt:lpstr>Analysis - numeric</vt:lpstr>
      <vt:lpstr>Analysis - time</vt:lpstr>
      <vt:lpstr>Analysis - geography</vt:lpstr>
      <vt:lpstr>Analysis - World Bank data</vt:lpstr>
      <vt:lpstr>Analysis - keyword</vt:lpstr>
      <vt:lpstr>Analysis - visits</vt:lpstr>
      <vt:lpstr>Feature Engineering</vt:lpstr>
      <vt:lpstr>Modelling</vt:lpstr>
      <vt:lpstr>Modelling</vt:lpstr>
      <vt:lpstr>Observation &amp; Interpretation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GStore User Revenue Prediction</dc:title>
  <dc:creator>Blaine Murphy</dc:creator>
  <cp:lastModifiedBy>Blaine Murphy</cp:lastModifiedBy>
  <cp:revision>40</cp:revision>
  <dcterms:created xsi:type="dcterms:W3CDTF">2021-10-27T16:08:26Z</dcterms:created>
  <dcterms:modified xsi:type="dcterms:W3CDTF">2021-10-29T14:26:03Z</dcterms:modified>
</cp:coreProperties>
</file>