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1" r:id="rId5"/>
    <p:sldId id="265" r:id="rId6"/>
    <p:sldId id="273" r:id="rId7"/>
    <p:sldId id="276" r:id="rId8"/>
    <p:sldId id="274" r:id="rId9"/>
    <p:sldId id="275" r:id="rId10"/>
    <p:sldId id="270" r:id="rId11"/>
    <p:sldId id="268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47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3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F08AE-11EC-43F1-8F89-46B2F48D5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668256" cy="4041648"/>
          </a:xfrm>
        </p:spPr>
        <p:txBody>
          <a:bodyPr/>
          <a:lstStyle/>
          <a:p>
            <a:r>
              <a:rPr lang="en-US" dirty="0"/>
              <a:t>Preventing outbreaks: West Nile Virus in Chicago, IL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EE2CB2-5300-4338-A552-A623DDE7D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278350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6CD9-06F4-45BF-A72E-204CA69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E455D50-3FA3-47C8-9730-077D64F5468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262063" y="1828800"/>
            <a:ext cx="447992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split into 80% training set and 20% testing set (stratified)</a:t>
            </a:r>
          </a:p>
          <a:p>
            <a:r>
              <a:rPr lang="en-US" dirty="0"/>
              <a:t>Starting with 322 features</a:t>
            </a:r>
          </a:p>
          <a:p>
            <a:r>
              <a:rPr lang="en-US" dirty="0"/>
              <a:t>Using the training set, calculate the Information Value for each predictor to the target</a:t>
            </a:r>
          </a:p>
          <a:p>
            <a:r>
              <a:rPr lang="en-US" dirty="0"/>
              <a:t>Drop predictors with IV less than 0.01 or greater than 0.8</a:t>
            </a:r>
          </a:p>
          <a:p>
            <a:r>
              <a:rPr lang="en-US" dirty="0"/>
              <a:t>Reduced predictors to 142</a:t>
            </a:r>
          </a:p>
          <a:p>
            <a:r>
              <a:rPr lang="en-US" dirty="0"/>
              <a:t>Applied scaling to all features using only the training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B2AF7-EFB3-4F4E-A009-1DEB83A2D34A}"/>
              </a:ext>
            </a:extLst>
          </p:cNvPr>
          <p:cNvSpPr txBox="1"/>
          <p:nvPr/>
        </p:nvSpPr>
        <p:spPr>
          <a:xfrm>
            <a:off x="9489326" y="4503843"/>
            <a:ext cx="28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Iteration: 45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0A61E8-42A9-4AA3-A3BF-83DAC05BAF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2301494"/>
            <a:ext cx="4481512" cy="34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8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5C42D97-D284-4840-9E01-AC0F4FCA5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163" y="1828800"/>
            <a:ext cx="448151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Fit the data on several different models, performing hyperparameter tuning with cross validation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XG Boost Classifier</a:t>
            </a:r>
          </a:p>
          <a:p>
            <a:pPr lvl="1"/>
            <a:r>
              <a:rPr lang="en-US" dirty="0"/>
              <a:t>Support Vector Classifier</a:t>
            </a:r>
          </a:p>
          <a:p>
            <a:r>
              <a:rPr lang="en-US" dirty="0"/>
              <a:t>Also tried employing SMOTE in a pipeline to find optimal oversampling </a:t>
            </a:r>
          </a:p>
          <a:p>
            <a:r>
              <a:rPr lang="en-US" dirty="0"/>
              <a:t>Selected XG Boost based on highest AUC score with strong recall.  </a:t>
            </a:r>
          </a:p>
          <a:p>
            <a:r>
              <a:rPr lang="en-US" dirty="0"/>
              <a:t>Prioritize recall for this application to minimize the number of false negatives.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560A63-CDCF-434C-A292-DBEA343A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365125"/>
            <a:ext cx="9691687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A32CF6-109B-44DB-B48E-1F997C32A2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5" y="2265935"/>
            <a:ext cx="5105494" cy="396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0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2BD8-0562-4A13-825B-1272B78B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Performance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27B3FFA-3672-4DCC-B2F5-A9C1FF220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393" y="4508079"/>
            <a:ext cx="4821382" cy="2215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Good performance on hold-out test set with an ROC AUC=81% and recall=77%</a:t>
            </a:r>
          </a:p>
          <a:p>
            <a:r>
              <a:rPr lang="en-US" dirty="0"/>
              <a:t>There is some indication that the model is overfit</a:t>
            </a:r>
          </a:p>
          <a:p>
            <a:r>
              <a:rPr lang="en-US" dirty="0"/>
              <a:t>Additional sampling efforts could be made to reduce overfitting and improve performance</a:t>
            </a:r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C856522-C61C-467E-B3FC-FAF50FE98F02}"/>
              </a:ext>
            </a:extLst>
          </p:cNvPr>
          <p:cNvSpPr txBox="1">
            <a:spLocks/>
          </p:cNvSpPr>
          <p:nvPr/>
        </p:nvSpPr>
        <p:spPr>
          <a:xfrm>
            <a:off x="6473952" y="1691322"/>
            <a:ext cx="4480560" cy="240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 below shows the feature importance to the output of the model.  </a:t>
            </a:r>
          </a:p>
          <a:p>
            <a:r>
              <a:rPr lang="en-US" dirty="0"/>
              <a:t>Daylight is the most impactful feature</a:t>
            </a:r>
          </a:p>
          <a:p>
            <a:r>
              <a:rPr lang="en-US" dirty="0"/>
              <a:t>Other important features include lagged wind speed and direction, air pressure, and dew point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0743FDF-7F34-4BCD-BCF2-6D95F8DD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8" y="1781157"/>
            <a:ext cx="5470971" cy="26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A7C009A-C017-42D7-88BF-8B2263AA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418" y="3959015"/>
            <a:ext cx="5026057" cy="28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9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B15-4475-4F29-9D22-4624A856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E13D-A008-48D8-967C-8ABFA8AF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XG Boost model is ready for deployment, and is included in a pipeline that performs all of the preprocessing steps.  </a:t>
            </a:r>
          </a:p>
          <a:p>
            <a:r>
              <a:rPr lang="en-US" dirty="0"/>
              <a:t>Recommend that the model is run on a weekly basis with up to date weather data from the two stations.  </a:t>
            </a:r>
          </a:p>
          <a:p>
            <a:r>
              <a:rPr lang="en-US" dirty="0"/>
              <a:t>Testing indicates there will be a significant number of false positives, and costs are always a limitation</a:t>
            </a:r>
          </a:p>
          <a:p>
            <a:r>
              <a:rPr lang="en-US" dirty="0"/>
              <a:t>The model can predict probability of a positive case at each location. </a:t>
            </a:r>
          </a:p>
          <a:p>
            <a:r>
              <a:rPr lang="en-US" dirty="0"/>
              <a:t>Recommend that WNV case probabilities are calculated and spraying is focused on areas of the city with the highest modeled probability for WNV</a:t>
            </a:r>
          </a:p>
          <a:p>
            <a:r>
              <a:rPr lang="en-US" dirty="0"/>
              <a:t>CDPH can plan council resources to be used for spraying using predictions from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5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0AC8-293F-4172-9BAE-529B6757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9F1F-927A-40BD-99AC-B60F8C81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Examination of spatial weather sampling</a:t>
            </a:r>
          </a:p>
          <a:p>
            <a:pPr lvl="1"/>
            <a:r>
              <a:rPr lang="en-US" dirty="0"/>
              <a:t>Model accuracy could decreases as a function of trap distance from the weather station </a:t>
            </a:r>
          </a:p>
          <a:p>
            <a:pPr lvl="1"/>
            <a:r>
              <a:rPr lang="en-US" dirty="0"/>
              <a:t>If so significantly, recommend adding a weather station during the summer months for more dense weather sampling</a:t>
            </a:r>
          </a:p>
          <a:p>
            <a:r>
              <a:rPr lang="en-US" dirty="0"/>
              <a:t>Mosquito trap sampling</a:t>
            </a:r>
          </a:p>
          <a:p>
            <a:pPr lvl="1"/>
            <a:r>
              <a:rPr lang="en-US" dirty="0"/>
              <a:t>During times of WNV outbreaks/large mosquito populations the traps are sampled more frequently.</a:t>
            </a:r>
          </a:p>
          <a:p>
            <a:pPr lvl="1"/>
            <a:r>
              <a:rPr lang="en-US" dirty="0"/>
              <a:t>Standardize sampling of the traps and see if result is improved. </a:t>
            </a:r>
          </a:p>
          <a:p>
            <a:pPr lvl="1"/>
            <a:r>
              <a:rPr lang="en-US" dirty="0"/>
              <a:t>Maybe add in ‘missing’ trap records and assume negative WNV test to further help train the model</a:t>
            </a:r>
          </a:p>
          <a:p>
            <a:r>
              <a:rPr lang="en-US" dirty="0"/>
              <a:t>Deep exploration on effect of spray data</a:t>
            </a:r>
          </a:p>
          <a:p>
            <a:pPr lvl="1"/>
            <a:r>
              <a:rPr lang="en-US" dirty="0"/>
              <a:t>Spray effectiveness in both time and space is still not well understood.</a:t>
            </a:r>
          </a:p>
        </p:txBody>
      </p:sp>
    </p:spTree>
    <p:extLst>
      <p:ext uri="{BB962C8B-B14F-4D97-AF65-F5344CB8AC3E}">
        <p14:creationId xmlns:p14="http://schemas.microsoft.com/office/powerpoint/2010/main" val="6562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22A7-FECC-46DC-8B1C-8E49438C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59A4-F552-45E4-AC16-EC329894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positive West Nile Virus (WNV) case in Chicago was in 2002</a:t>
            </a:r>
          </a:p>
          <a:p>
            <a:pPr lvl="1"/>
            <a:r>
              <a:rPr lang="en-US" dirty="0"/>
              <a:t>20% of humans exposed to the virus will experience symptoms</a:t>
            </a:r>
          </a:p>
          <a:p>
            <a:pPr lvl="1"/>
            <a:r>
              <a:rPr lang="en-US" dirty="0"/>
              <a:t>1 / 150 infected will develop serious and sometimes fatal illness</a:t>
            </a:r>
          </a:p>
          <a:p>
            <a:pPr lvl="1"/>
            <a:r>
              <a:rPr lang="en-US" dirty="0"/>
              <a:t>Humans are infected primarily through the bites of virus-carrying mosquitos</a:t>
            </a:r>
          </a:p>
          <a:p>
            <a:r>
              <a:rPr lang="en-US" dirty="0"/>
              <a:t>Chicago Department of Public Health (CDPH) sought to mitigate risk by installing a system traps</a:t>
            </a:r>
          </a:p>
          <a:p>
            <a:pPr lvl="1"/>
            <a:r>
              <a:rPr lang="en-US" dirty="0"/>
              <a:t>70+ traps placed around the city each summer</a:t>
            </a:r>
          </a:p>
          <a:p>
            <a:pPr lvl="1"/>
            <a:r>
              <a:rPr lang="en-US" dirty="0"/>
              <a:t>Traps are sampled once a week or more, and tested for WNV</a:t>
            </a:r>
          </a:p>
          <a:p>
            <a:pPr lvl="1"/>
            <a:r>
              <a:rPr lang="en-US" dirty="0"/>
              <a:t>Limited pesticide spraying after positive tests</a:t>
            </a:r>
          </a:p>
          <a:p>
            <a:r>
              <a:rPr lang="en-US" dirty="0"/>
              <a:t>To spray proactively instead of reactively, can we employ machine learning to predict where WNV will occur based on weather data?</a:t>
            </a:r>
          </a:p>
          <a:p>
            <a:pPr lvl="1"/>
            <a:r>
              <a:rPr lang="en-US" dirty="0"/>
              <a:t>Yes, with recall/sensitivity of almost 80%</a:t>
            </a:r>
          </a:p>
        </p:txBody>
      </p:sp>
    </p:spTree>
    <p:extLst>
      <p:ext uri="{BB962C8B-B14F-4D97-AF65-F5344CB8AC3E}">
        <p14:creationId xmlns:p14="http://schemas.microsoft.com/office/powerpoint/2010/main" val="160574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4A-717A-4DB0-917C-5200F3E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572D-894F-41AD-BA4F-288EB1E93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Traps data 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73-116 traps that are collected (mostly) weekly</a:t>
            </a:r>
          </a:p>
          <a:p>
            <a:pPr lvl="1"/>
            <a:r>
              <a:rPr lang="en-US" dirty="0"/>
              <a:t>Location, number of mosquitos collected, species, and result of WNV test</a:t>
            </a:r>
          </a:p>
          <a:p>
            <a:r>
              <a:rPr lang="en-US" dirty="0"/>
              <a:t>Weather data (Black)</a:t>
            </a:r>
          </a:p>
          <a:p>
            <a:pPr lvl="1"/>
            <a:r>
              <a:rPr lang="en-US" dirty="0"/>
              <a:t>Data collected daily at stations located at airports ORD &amp; MDW</a:t>
            </a:r>
          </a:p>
          <a:p>
            <a:pPr lvl="1"/>
            <a:r>
              <a:rPr lang="en-US" dirty="0"/>
              <a:t>Includes daily temperatures, precipitation, dew point, air pressure, wind speed and more</a:t>
            </a:r>
          </a:p>
          <a:p>
            <a:r>
              <a:rPr lang="en-US" dirty="0"/>
              <a:t>Spraying data (</a:t>
            </a:r>
            <a:r>
              <a:rPr lang="en-US" dirty="0">
                <a:solidFill>
                  <a:srgbClr val="1F77B4"/>
                </a:solidFill>
              </a:rPr>
              <a:t>Blue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Records of date, time and location of pesticide spraying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0878D0-0D97-4EDE-AE30-68B8C2CA50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1" y="382385"/>
            <a:ext cx="4590783" cy="5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1394-C394-4623-B9AB-0AF20EF53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 Data from 2007 to 2013</a:t>
            </a:r>
          </a:p>
          <a:p>
            <a:pPr lvl="1"/>
            <a:r>
              <a:rPr lang="en-US" dirty="0"/>
              <a:t>Date and location of trap collection</a:t>
            </a:r>
          </a:p>
          <a:p>
            <a:pPr lvl="1"/>
            <a:r>
              <a:rPr lang="en-US" dirty="0"/>
              <a:t>Number of mosquitos and species</a:t>
            </a:r>
          </a:p>
          <a:p>
            <a:pPr lvl="1"/>
            <a:r>
              <a:rPr lang="en-US" dirty="0"/>
              <a:t>WNV result</a:t>
            </a:r>
          </a:p>
          <a:p>
            <a:r>
              <a:rPr lang="en-US" dirty="0"/>
              <a:t>Target is ‘</a:t>
            </a:r>
            <a:r>
              <a:rPr lang="en-US" dirty="0" err="1"/>
              <a:t>WnvPresent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0  = negative, 1 = positive</a:t>
            </a:r>
          </a:p>
          <a:p>
            <a:r>
              <a:rPr lang="en-US" dirty="0"/>
              <a:t>Need to aggregate records split due to mosquito species and number of specimens </a:t>
            </a:r>
          </a:p>
          <a:p>
            <a:r>
              <a:rPr lang="en-US" dirty="0"/>
              <a:t>10,506 length data set becomes 4,616 records for training and testing</a:t>
            </a:r>
          </a:p>
          <a:p>
            <a:r>
              <a:rPr lang="en-US" dirty="0"/>
              <a:t>8% or records are WNV positive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127542-B76F-4BE1-8360-98181B85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04219"/>
              </p:ext>
            </p:extLst>
          </p:nvPr>
        </p:nvGraphicFramePr>
        <p:xfrm>
          <a:off x="6544460" y="1828800"/>
          <a:ext cx="4157472" cy="45692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0521">
                  <a:extLst>
                    <a:ext uri="{9D8B030D-6E8A-4147-A177-3AD203B41FA5}">
                      <a16:colId xmlns:a16="http://schemas.microsoft.com/office/drawing/2014/main" val="3376482623"/>
                    </a:ext>
                  </a:extLst>
                </a:gridCol>
                <a:gridCol w="1811127">
                  <a:extLst>
                    <a:ext uri="{9D8B030D-6E8A-4147-A177-3AD203B41FA5}">
                      <a16:colId xmlns:a16="http://schemas.microsoft.com/office/drawing/2014/main" val="1884317635"/>
                    </a:ext>
                  </a:extLst>
                </a:gridCol>
                <a:gridCol w="1385824">
                  <a:extLst>
                    <a:ext uri="{9D8B030D-6E8A-4147-A177-3AD203B41FA5}">
                      <a16:colId xmlns:a16="http://schemas.microsoft.com/office/drawing/2014/main" val="155159491"/>
                    </a:ext>
                  </a:extLst>
                </a:gridCol>
              </a:tblGrid>
              <a:tr h="99376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Date/Traps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of Date/Traps &gt;1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26484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428134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426008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702572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0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697923-E65A-4F93-8230-56095C2DAC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09" y="846499"/>
            <a:ext cx="3070003" cy="31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C54D-A42D-4042-B5A4-BDC4596F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includes daily measurements from 2 stations</a:t>
            </a:r>
          </a:p>
          <a:p>
            <a:pPr lvl="1"/>
            <a:r>
              <a:rPr lang="en-US" dirty="0"/>
              <a:t>Temperature max, min, average, &amp; departure from norm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Dew point and air pressure</a:t>
            </a:r>
          </a:p>
          <a:p>
            <a:pPr lvl="1"/>
            <a:r>
              <a:rPr lang="en-US" dirty="0"/>
              <a:t>Wind speed and direction</a:t>
            </a:r>
          </a:p>
          <a:p>
            <a:pPr lvl="1"/>
            <a:r>
              <a:rPr lang="en-US" dirty="0"/>
              <a:t>Sunrise and sunset time</a:t>
            </a:r>
          </a:p>
          <a:p>
            <a:pPr lvl="1"/>
            <a:r>
              <a:rPr lang="en-US" dirty="0"/>
              <a:t>Weather codes</a:t>
            </a:r>
          </a:p>
          <a:p>
            <a:r>
              <a:rPr lang="en-US" dirty="0"/>
              <a:t>Used interpolation to fill a small number of missing temperature values</a:t>
            </a:r>
          </a:p>
          <a:p>
            <a:r>
              <a:rPr lang="en-US" dirty="0"/>
              <a:t>Temperature Departure wasn’t reported from one station, filled using calculate norm from other station</a:t>
            </a:r>
          </a:p>
          <a:p>
            <a:r>
              <a:rPr lang="en-US" dirty="0"/>
              <a:t>Some weather features are highly correlated and will need to be dropped</a:t>
            </a:r>
          </a:p>
          <a:p>
            <a:r>
              <a:rPr lang="en-US" dirty="0"/>
              <a:t>Text column converted to one-hot columns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E6A325-B4A9-4A96-B46F-C780AB1B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60" y="3821945"/>
            <a:ext cx="3688735" cy="279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7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A033-10C4-4F11-A8F4-D925AAF8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Integration &amp; Spray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E50-1BE2-49FE-BBB0-D1BB6AF0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lag features of weather up to 14 days in the past</a:t>
            </a:r>
          </a:p>
          <a:p>
            <a:r>
              <a:rPr lang="en-US" dirty="0"/>
              <a:t>Calculate distance between each trap and both weather stations.  </a:t>
            </a:r>
          </a:p>
          <a:p>
            <a:r>
              <a:rPr lang="en-US" dirty="0"/>
              <a:t>For each trap/date, calculate weighted average of weather features from both stations and merge with the trap data</a:t>
            </a:r>
          </a:p>
          <a:p>
            <a:r>
              <a:rPr lang="en-US" dirty="0"/>
              <a:t>Result is over 300 features in the trap set.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14D4C-52C0-4B42-A345-D0AD55519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Spray includes Latitude, Longitude and date/time of spraying runs during 2011 &amp; 2013</a:t>
            </a:r>
          </a:p>
          <a:p>
            <a:r>
              <a:rPr lang="en-US" dirty="0"/>
              <a:t>For the spray data, identified all of the cases where a trap had a positive case and then become negative at next time sample</a:t>
            </a:r>
          </a:p>
          <a:p>
            <a:r>
              <a:rPr lang="en-US" dirty="0"/>
              <a:t>Most cases were within 5 days of spraying and within 4 miles of a spray. </a:t>
            </a:r>
          </a:p>
          <a:p>
            <a:r>
              <a:rPr lang="en-US" dirty="0"/>
              <a:t>Created binary feature to indicate whether  a spray occurred in the last 5 days within 4 miles and merged with trap set</a:t>
            </a:r>
          </a:p>
        </p:txBody>
      </p:sp>
    </p:spTree>
    <p:extLst>
      <p:ext uri="{BB962C8B-B14F-4D97-AF65-F5344CB8AC3E}">
        <p14:creationId xmlns:p14="http://schemas.microsoft.com/office/powerpoint/2010/main" val="32533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933F-9118-4158-86B6-7B8B80EC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D56B-EA22-4CF5-9FDB-E0FF470AE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now ~350 columns in the traps data set</a:t>
            </a:r>
          </a:p>
          <a:p>
            <a:r>
              <a:rPr lang="en-US" dirty="0"/>
              <a:t>A pair plot of trap mosquitos and positivity and the main weather features from the date of trap collection</a:t>
            </a:r>
          </a:p>
          <a:p>
            <a:r>
              <a:rPr lang="en-US" dirty="0"/>
              <a:t>Shows no obvious relationships to number of mosquitos or positive cases</a:t>
            </a:r>
          </a:p>
          <a:p>
            <a:r>
              <a:rPr lang="en-US" dirty="0"/>
              <a:t>I believe lag features will be the key for prediction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5C7392-8179-4E9D-B404-A248AC7CA4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32" y="1330252"/>
            <a:ext cx="5422629" cy="49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81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97F0-90DA-4BF8-BF00-796B140D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4B46-D61C-456B-8725-1B5639DBE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051842" cy="4351337"/>
          </a:xfrm>
        </p:spPr>
        <p:txBody>
          <a:bodyPr/>
          <a:lstStyle/>
          <a:p>
            <a:r>
              <a:rPr lang="en-US" dirty="0"/>
              <a:t>Looking at the lagged features shows that WNV+ cases tend to follow hot, humid, still days.  </a:t>
            </a:r>
          </a:p>
          <a:p>
            <a:r>
              <a:rPr lang="en-US" dirty="0"/>
              <a:t>Surprisingly there is not a clear separation in the lagged precipitation features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CD291B-9F83-4D57-B7EE-220A899088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190" y="882328"/>
            <a:ext cx="387495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9580DD8-3862-4278-B3E8-56367345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190" y="3749040"/>
            <a:ext cx="39049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B4CD7C5-30C6-49E6-A63B-505387C81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99" y="3749040"/>
            <a:ext cx="39083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5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18C8-CB01-433D-B339-E3BEB844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8A8B-0255-421E-8D3C-27564E3284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Binary weather columns indicate things like fog, haze, rain, and thunderstorms.  </a:t>
            </a:r>
          </a:p>
          <a:p>
            <a:r>
              <a:rPr lang="en-US" dirty="0"/>
              <a:t>Scatter plots show the lagged values for the thunderstorm category vs the number of mosquitos and colored by WNV+</a:t>
            </a:r>
          </a:p>
          <a:p>
            <a:r>
              <a:rPr lang="en-US" dirty="0"/>
              <a:t>Positive cases, and large spikes in Mosquitos tend to follow thunderstorm events.</a:t>
            </a:r>
          </a:p>
          <a:p>
            <a:r>
              <a:rPr lang="en-US" dirty="0"/>
              <a:t>But relationship is non-linear with this feature, so probably need a non-linear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84A04C-FAE1-4429-82F6-91F6835B67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820" y="754742"/>
            <a:ext cx="4569297" cy="55705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536AA-0285-4B1F-900C-64C87CD757A6}"/>
              </a:ext>
            </a:extLst>
          </p:cNvPr>
          <p:cNvSpPr txBox="1"/>
          <p:nvPr/>
        </p:nvSpPr>
        <p:spPr>
          <a:xfrm>
            <a:off x="7155542" y="385410"/>
            <a:ext cx="347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Lagged Thunderstorm feature</a:t>
            </a:r>
          </a:p>
        </p:txBody>
      </p:sp>
    </p:spTree>
    <p:extLst>
      <p:ext uri="{BB962C8B-B14F-4D97-AF65-F5344CB8AC3E}">
        <p14:creationId xmlns:p14="http://schemas.microsoft.com/office/powerpoint/2010/main" val="30693062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2383</TotalTime>
  <Words>1108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Preventing outbreaks: West Nile Virus in Chicago, IL</vt:lpstr>
      <vt:lpstr>The problem </vt:lpstr>
      <vt:lpstr>The Data</vt:lpstr>
      <vt:lpstr>Traps Data Wrangling</vt:lpstr>
      <vt:lpstr>Weather Data Wrangling</vt:lpstr>
      <vt:lpstr>Weather Integration &amp; Spray Data</vt:lpstr>
      <vt:lpstr>Data Exploration</vt:lpstr>
      <vt:lpstr>Exploratory Analysis</vt:lpstr>
      <vt:lpstr>Data Exploration</vt:lpstr>
      <vt:lpstr>Feature Processing</vt:lpstr>
      <vt:lpstr>Model Selection</vt:lpstr>
      <vt:lpstr>Modelling Performance</vt:lpstr>
      <vt:lpstr>Recommendations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outbreaks: West Nile Virus in Chicago, IL</dc:title>
  <dc:creator>Blaine Murphy</dc:creator>
  <cp:lastModifiedBy>Blaine Murphy</cp:lastModifiedBy>
  <cp:revision>37</cp:revision>
  <dcterms:created xsi:type="dcterms:W3CDTF">2021-07-28T19:37:56Z</dcterms:created>
  <dcterms:modified xsi:type="dcterms:W3CDTF">2022-01-14T13:11:29Z</dcterms:modified>
</cp:coreProperties>
</file>