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1" r:id="rId5"/>
    <p:sldId id="265" r:id="rId6"/>
    <p:sldId id="269" r:id="rId7"/>
    <p:sldId id="272" r:id="rId8"/>
    <p:sldId id="260" r:id="rId9"/>
    <p:sldId id="270" r:id="rId10"/>
    <p:sldId id="268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47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3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8AE-11EC-43F1-8F89-46B2F48D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/>
          <a:lstStyle/>
          <a:p>
            <a:r>
              <a:rPr lang="en-US" dirty="0"/>
              <a:t>Preventing outbreaks: West Nile Virus in Chicago, IL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EE2CB2-5300-4338-A552-A623DDE7D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7/28/2021</a:t>
            </a:r>
          </a:p>
        </p:txBody>
      </p:sp>
    </p:spTree>
    <p:extLst>
      <p:ext uri="{BB962C8B-B14F-4D97-AF65-F5344CB8AC3E}">
        <p14:creationId xmlns:p14="http://schemas.microsoft.com/office/powerpoint/2010/main" val="27835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5C42D97-D284-4840-9E01-AC0F4FCA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163" y="1828800"/>
            <a:ext cx="4481512" cy="4351338"/>
          </a:xfrm>
        </p:spPr>
        <p:txBody>
          <a:bodyPr/>
          <a:lstStyle/>
          <a:p>
            <a:r>
              <a:rPr lang="en-US" dirty="0"/>
              <a:t>Fit the data on several different models using default and tuning hyper-parameters through searching and cross-validation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Decision Tree Gradient Boost Classifier</a:t>
            </a:r>
          </a:p>
          <a:p>
            <a:pPr lvl="1"/>
            <a:r>
              <a:rPr lang="en-US" dirty="0"/>
              <a:t>XG Boost Classifier</a:t>
            </a:r>
          </a:p>
          <a:p>
            <a:pPr lvl="1"/>
            <a:r>
              <a:rPr lang="en-US" dirty="0"/>
              <a:t>Support Vector Classifier</a:t>
            </a:r>
          </a:p>
          <a:p>
            <a:r>
              <a:rPr lang="en-US" dirty="0"/>
              <a:t>Selected XG Boost based on highest ROC AUC score with strong recall.  </a:t>
            </a:r>
          </a:p>
          <a:p>
            <a:r>
              <a:rPr lang="en-US" dirty="0"/>
              <a:t>Prioritize recall for this application to minimize the number of false negatives.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560A63-CDCF-434C-A292-DBEA343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898BEDE-85DB-405A-BA9A-5EDDF7AE04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2089192"/>
            <a:ext cx="5010468" cy="42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2BD8-0562-4A13-825B-1272B78B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Performance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7B3FFA-3672-4DCC-B2F5-A9C1FF22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393" y="4508079"/>
            <a:ext cx="4821382" cy="2215578"/>
          </a:xfrm>
        </p:spPr>
        <p:txBody>
          <a:bodyPr/>
          <a:lstStyle/>
          <a:p>
            <a:r>
              <a:rPr lang="en-US" dirty="0"/>
              <a:t>Good performance on hold-out test set with an ROC AUC=84% and recall=85%</a:t>
            </a:r>
          </a:p>
          <a:p>
            <a:r>
              <a:rPr lang="en-US" dirty="0"/>
              <a:t>The model generalizes well to the test set as there is not significant difference between the training and testing scores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C856522-C61C-467E-B3FC-FAF50FE98F02}"/>
              </a:ext>
            </a:extLst>
          </p:cNvPr>
          <p:cNvSpPr txBox="1">
            <a:spLocks/>
          </p:cNvSpPr>
          <p:nvPr/>
        </p:nvSpPr>
        <p:spPr>
          <a:xfrm>
            <a:off x="6473952" y="1691322"/>
            <a:ext cx="4480560" cy="2407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below shows the feature importance to the output of the model.  </a:t>
            </a:r>
          </a:p>
          <a:p>
            <a:r>
              <a:rPr lang="en-US" dirty="0"/>
              <a:t>Historical weekly positive case percentage is most impactful on the model</a:t>
            </a:r>
          </a:p>
          <a:p>
            <a:r>
              <a:rPr lang="en-US" dirty="0"/>
              <a:t>Temperature, lagged wind speed and precipitation  also influence model output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2D3630-BB76-4504-AFC2-2283D2FF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5" y="1803544"/>
            <a:ext cx="5243542" cy="25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F07BF68-EB55-42BC-99D7-60E73271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85" y="3876811"/>
            <a:ext cx="4169112" cy="28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9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B15-4475-4F29-9D22-4624A85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13D-A008-48D8-967C-8ABFA8A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XG Boost model is ready for deployment.  </a:t>
            </a:r>
          </a:p>
          <a:p>
            <a:r>
              <a:rPr lang="en-US" dirty="0"/>
              <a:t>Recommend that the model is run on a daily basis with up to date weather data from the two stations.  </a:t>
            </a:r>
          </a:p>
          <a:p>
            <a:r>
              <a:rPr lang="en-US" dirty="0"/>
              <a:t>The model performance indicates there will be a significant number of false positives, and costs are always a limitation</a:t>
            </a:r>
          </a:p>
          <a:p>
            <a:r>
              <a:rPr lang="en-US" dirty="0"/>
              <a:t>The model can predict probability of a positive case at each location. </a:t>
            </a:r>
          </a:p>
          <a:p>
            <a:r>
              <a:rPr lang="en-US" dirty="0"/>
              <a:t>Recommend that WNV case probabilities are calculated and spraying is focused on areas of the city with the highest modeled probability for WNV</a:t>
            </a:r>
          </a:p>
        </p:txBody>
      </p:sp>
    </p:spTree>
    <p:extLst>
      <p:ext uri="{BB962C8B-B14F-4D97-AF65-F5344CB8AC3E}">
        <p14:creationId xmlns:p14="http://schemas.microsoft.com/office/powerpoint/2010/main" val="97485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0AC8-293F-4172-9BAE-529B675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F1F-927A-40BD-99AC-B60F8C81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Examination of spatial weather sampling</a:t>
            </a:r>
          </a:p>
          <a:p>
            <a:pPr lvl="1"/>
            <a:r>
              <a:rPr lang="en-US" dirty="0"/>
              <a:t>Model accuracy could decreases as a function of trap distance from the weather station </a:t>
            </a:r>
          </a:p>
          <a:p>
            <a:pPr lvl="1"/>
            <a:r>
              <a:rPr lang="en-US" dirty="0"/>
              <a:t>If so significantly, recommend adding a weather station during the summer months for more dense weather sampling</a:t>
            </a:r>
          </a:p>
          <a:p>
            <a:r>
              <a:rPr lang="en-US" dirty="0"/>
              <a:t>Standardize mosquito trap sampling.  </a:t>
            </a:r>
          </a:p>
          <a:p>
            <a:pPr lvl="1"/>
            <a:r>
              <a:rPr lang="en-US" dirty="0"/>
              <a:t>Traps are sometimes sampled more than once per week.</a:t>
            </a:r>
          </a:p>
          <a:p>
            <a:pPr lvl="1"/>
            <a:r>
              <a:rPr lang="en-US" dirty="0"/>
              <a:t>Possible to up-sample these cases and see if result is improved. </a:t>
            </a:r>
          </a:p>
          <a:p>
            <a:pPr lvl="1"/>
            <a:r>
              <a:rPr lang="en-US" dirty="0"/>
              <a:t>Also add in ‘missing’ trap collections assuming negative WNV test to further help train the model</a:t>
            </a:r>
          </a:p>
          <a:p>
            <a:r>
              <a:rPr lang="en-US" dirty="0"/>
              <a:t>Include spraying data</a:t>
            </a:r>
          </a:p>
          <a:p>
            <a:pPr lvl="1"/>
            <a:r>
              <a:rPr lang="en-US" dirty="0"/>
              <a:t>Potentially the spraying of mosquitos could cause the what would normally be a positive case based on weather conditions to result in a negative case</a:t>
            </a:r>
          </a:p>
          <a:p>
            <a:pPr lvl="1"/>
            <a:r>
              <a:rPr lang="en-US" dirty="0"/>
              <a:t>Check to see if that is happening and include spraying data if it is.  </a:t>
            </a:r>
          </a:p>
        </p:txBody>
      </p:sp>
    </p:spTree>
    <p:extLst>
      <p:ext uri="{BB962C8B-B14F-4D97-AF65-F5344CB8AC3E}">
        <p14:creationId xmlns:p14="http://schemas.microsoft.com/office/powerpoint/2010/main" val="6562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22A7-FECC-46DC-8B1C-8E49438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59A4-F552-45E4-AC16-EC329894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positive West Nile Virus (WNV) case in Chicago occurred in 2002</a:t>
            </a:r>
          </a:p>
          <a:p>
            <a:pPr lvl="1"/>
            <a:r>
              <a:rPr lang="en-US" dirty="0"/>
              <a:t>20% of humans exposed to the virus will experience symptoms</a:t>
            </a:r>
          </a:p>
          <a:p>
            <a:pPr lvl="1"/>
            <a:r>
              <a:rPr lang="en-US" dirty="0"/>
              <a:t>1 / 150 infected will develop serious and sometimes fatal illness</a:t>
            </a:r>
          </a:p>
          <a:p>
            <a:pPr lvl="1"/>
            <a:r>
              <a:rPr lang="en-US" dirty="0"/>
              <a:t>Humans are infected primarily through the bites of virus-carrying mosquitos</a:t>
            </a:r>
          </a:p>
          <a:p>
            <a:r>
              <a:rPr lang="en-US" dirty="0"/>
              <a:t>The Chicago Department of Public Health (CDPH) sought to mitigate risk by installing a system traps</a:t>
            </a:r>
          </a:p>
          <a:p>
            <a:pPr lvl="1"/>
            <a:r>
              <a:rPr lang="en-US" dirty="0"/>
              <a:t>70-116 traps placed around the city </a:t>
            </a:r>
          </a:p>
          <a:p>
            <a:pPr lvl="1"/>
            <a:r>
              <a:rPr lang="en-US" dirty="0"/>
              <a:t>Traps are sampled once a week and tested for WNV</a:t>
            </a:r>
          </a:p>
          <a:p>
            <a:pPr lvl="1"/>
            <a:r>
              <a:rPr lang="en-US" dirty="0"/>
              <a:t>Pesticide spraying after positive tests</a:t>
            </a:r>
          </a:p>
          <a:p>
            <a:r>
              <a:rPr lang="en-US" dirty="0"/>
              <a:t>To spray proactively instead of reactively, can we employ machine learning to predict where WNV will occur based on weather data?</a:t>
            </a:r>
          </a:p>
          <a:p>
            <a:pPr lvl="1"/>
            <a:r>
              <a:rPr lang="en-US" dirty="0"/>
              <a:t>Yes, with recall/sensitivity of 85%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4A-717A-4DB0-917C-5200F3E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72D-894F-41AD-BA4F-288EB1E93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Traps data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73-116 traps that are collected (mostly) weekly</a:t>
            </a:r>
          </a:p>
          <a:p>
            <a:pPr lvl="1"/>
            <a:r>
              <a:rPr lang="en-US" dirty="0"/>
              <a:t>Location, number of mosquitos collected, species, and result of WNV test</a:t>
            </a:r>
          </a:p>
          <a:p>
            <a:r>
              <a:rPr lang="en-US" dirty="0"/>
              <a:t>Weather data (Black)</a:t>
            </a:r>
          </a:p>
          <a:p>
            <a:pPr lvl="1"/>
            <a:r>
              <a:rPr lang="en-US" dirty="0"/>
              <a:t>Data collected daily at stations located at airports ORD &amp; MDW</a:t>
            </a:r>
          </a:p>
          <a:p>
            <a:pPr lvl="1"/>
            <a:r>
              <a:rPr lang="en-US" dirty="0"/>
              <a:t>Includes daily temperatures, precipitation, dew point, air pressure, wind speed and more</a:t>
            </a:r>
          </a:p>
          <a:p>
            <a:r>
              <a:rPr lang="en-US" dirty="0"/>
              <a:t>Spraying data (</a:t>
            </a:r>
            <a:r>
              <a:rPr lang="en-US" dirty="0">
                <a:solidFill>
                  <a:srgbClr val="1F77B4"/>
                </a:solidFill>
              </a:rPr>
              <a:t>Blue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Records of date, time and location of pesticide spraying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0878D0-0D97-4EDE-AE30-68B8C2CA50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1" y="382385"/>
            <a:ext cx="4590783" cy="5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1394-C394-4623-B9AB-0AF20EF53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 Data from 2007 to 2013</a:t>
            </a:r>
          </a:p>
          <a:p>
            <a:pPr lvl="1"/>
            <a:r>
              <a:rPr lang="en-US" dirty="0"/>
              <a:t>Date and location of trap collection</a:t>
            </a:r>
          </a:p>
          <a:p>
            <a:pPr lvl="1"/>
            <a:r>
              <a:rPr lang="en-US" dirty="0"/>
              <a:t>Number of mosquitos and species</a:t>
            </a:r>
          </a:p>
          <a:p>
            <a:pPr lvl="1"/>
            <a:r>
              <a:rPr lang="en-US" dirty="0"/>
              <a:t>WNV result</a:t>
            </a:r>
          </a:p>
          <a:p>
            <a:r>
              <a:rPr lang="en-US" dirty="0"/>
              <a:t>Target is ‘</a:t>
            </a:r>
            <a:r>
              <a:rPr lang="en-US" dirty="0" err="1"/>
              <a:t>WnvPresent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0  = negative, 1 = positive</a:t>
            </a:r>
          </a:p>
          <a:p>
            <a:r>
              <a:rPr lang="en-US" dirty="0"/>
              <a:t>Biggest Issue is records split due to mosquito species and number of specimens needed to be aggregated</a:t>
            </a:r>
          </a:p>
          <a:p>
            <a:r>
              <a:rPr lang="en-US" dirty="0"/>
              <a:t>1,056 length data set becomes 4,616 records for training and testing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127542-B76F-4BE1-8360-98181B85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04219"/>
              </p:ext>
            </p:extLst>
          </p:nvPr>
        </p:nvGraphicFramePr>
        <p:xfrm>
          <a:off x="6544460" y="1828800"/>
          <a:ext cx="4157472" cy="4569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0521">
                  <a:extLst>
                    <a:ext uri="{9D8B030D-6E8A-4147-A177-3AD203B41FA5}">
                      <a16:colId xmlns:a16="http://schemas.microsoft.com/office/drawing/2014/main" val="3376482623"/>
                    </a:ext>
                  </a:extLst>
                </a:gridCol>
                <a:gridCol w="1811127">
                  <a:extLst>
                    <a:ext uri="{9D8B030D-6E8A-4147-A177-3AD203B41FA5}">
                      <a16:colId xmlns:a16="http://schemas.microsoft.com/office/drawing/2014/main" val="1884317635"/>
                    </a:ext>
                  </a:extLst>
                </a:gridCol>
                <a:gridCol w="1385824">
                  <a:extLst>
                    <a:ext uri="{9D8B030D-6E8A-4147-A177-3AD203B41FA5}">
                      <a16:colId xmlns:a16="http://schemas.microsoft.com/office/drawing/2014/main" val="155159491"/>
                    </a:ext>
                  </a:extLst>
                </a:gridCol>
              </a:tblGrid>
              <a:tr h="99376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Date/Traps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of Date/Traps &gt;1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2648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428134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426008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702572"/>
                  </a:ext>
                </a:extLst>
              </a:tr>
              <a:tr h="893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0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C54D-A42D-4042-B5A4-BDC4596F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includes daily measurements from 2 stations</a:t>
            </a:r>
          </a:p>
          <a:p>
            <a:pPr lvl="1"/>
            <a:r>
              <a:rPr lang="en-US" dirty="0"/>
              <a:t>Temperature max, min, average, &amp; departure from norm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Dew point and air pressure</a:t>
            </a:r>
          </a:p>
          <a:p>
            <a:pPr lvl="1"/>
            <a:r>
              <a:rPr lang="en-US" dirty="0"/>
              <a:t>Wind speed and direction</a:t>
            </a:r>
          </a:p>
          <a:p>
            <a:pPr lvl="1"/>
            <a:r>
              <a:rPr lang="en-US" dirty="0"/>
              <a:t>Sunrise and sunset time</a:t>
            </a:r>
          </a:p>
          <a:p>
            <a:r>
              <a:rPr lang="en-US" dirty="0"/>
              <a:t>Weather data is joined to traps data on date, and which station is closest to that trap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887B47D-A6B1-4486-AB25-AA9AC4533C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1840520"/>
            <a:ext cx="4481512" cy="432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7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EFB-B1EC-49EB-A123-B5760B9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ACE7A-D222-4387-BAB4-A5366A791E58}"/>
              </a:ext>
            </a:extLst>
          </p:cNvPr>
          <p:cNvSpPr txBox="1"/>
          <p:nvPr/>
        </p:nvSpPr>
        <p:spPr>
          <a:xfrm>
            <a:off x="8979457" y="2644593"/>
            <a:ext cx="131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77B4"/>
                </a:solidFill>
              </a:rPr>
              <a:t>Negative</a:t>
            </a:r>
          </a:p>
          <a:p>
            <a:r>
              <a:rPr lang="en-US" dirty="0">
                <a:solidFill>
                  <a:srgbClr val="FF7F0E"/>
                </a:solidFill>
              </a:rPr>
              <a:t>Positive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26A74AFB-DE7F-4D45-B177-7A05860261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"/>
          <a:stretch/>
        </p:blipFill>
        <p:spPr bwMode="auto">
          <a:xfrm>
            <a:off x="6180207" y="1828800"/>
            <a:ext cx="43734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50E6DF9-4279-4495-9D72-D28A1D1C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063" y="4244196"/>
            <a:ext cx="4479925" cy="1935942"/>
          </a:xfrm>
        </p:spPr>
        <p:txBody>
          <a:bodyPr>
            <a:normAutofit/>
          </a:bodyPr>
          <a:lstStyle/>
          <a:p>
            <a:r>
              <a:rPr lang="en-US" dirty="0"/>
              <a:t>The probability of a positive case greatly increases in samples which have a large number of mosquitos</a:t>
            </a:r>
          </a:p>
          <a:p>
            <a:r>
              <a:rPr lang="en-US" dirty="0"/>
              <a:t>But none of the weather features correlate strongly to the number of mosquitos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D7A38AD-4996-4828-B41D-41C7B195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01" y="1691322"/>
            <a:ext cx="37528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8382F5B2-B2D2-46E0-8535-0470AE7979E6}"/>
              </a:ext>
            </a:extLst>
          </p:cNvPr>
          <p:cNvSpPr/>
          <p:nvPr/>
        </p:nvSpPr>
        <p:spPr>
          <a:xfrm rot="10800000">
            <a:off x="6504317" y="6180138"/>
            <a:ext cx="361492" cy="505334"/>
          </a:xfrm>
          <a:prstGeom prst="downArrow">
            <a:avLst>
              <a:gd name="adj1" fmla="val 30910"/>
              <a:gd name="adj2" fmla="val 7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EFB-B1EC-49EB-A123-B5760B9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3A3B-D92F-40C0-BEE6-E24BEC2C6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Plotting features through time suggests mosquitos are more prevalent during warm and high dew point days.  </a:t>
            </a:r>
          </a:p>
          <a:p>
            <a:r>
              <a:rPr lang="en-US" dirty="0"/>
              <a:t>From personal experience, I encounter more mosquitos on warm days after a significant rainfall</a:t>
            </a:r>
          </a:p>
          <a:p>
            <a:r>
              <a:rPr lang="en-US" dirty="0"/>
              <a:t>Reminder, traps are a sample of up to 7 days in the past</a:t>
            </a:r>
          </a:p>
          <a:p>
            <a:r>
              <a:rPr lang="en-US" dirty="0"/>
              <a:t>Solution based on intuition  and sample rate is to create weather features from the near past</a:t>
            </a:r>
          </a:p>
          <a:p>
            <a:pPr lvl="1"/>
            <a:r>
              <a:rPr lang="en-US" dirty="0"/>
              <a:t>Lagged features up to 10 days in the past</a:t>
            </a:r>
          </a:p>
          <a:p>
            <a:pPr lvl="1"/>
            <a:r>
              <a:rPr lang="en-US" dirty="0"/>
              <a:t>Aggregated some features from the near past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F4A83A-130D-4AF5-B6E8-99EAF9A583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50" y="1065325"/>
            <a:ext cx="3601037" cy="54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D8A-6792-4FDA-9DF8-DAD11B61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924B-3429-4CC2-8FF2-62850CF23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lagged features and aggregated features has resulted in 111 features</a:t>
            </a:r>
          </a:p>
          <a:p>
            <a:r>
              <a:rPr lang="en-US" dirty="0"/>
              <a:t>Still nothing appears to correlate strongly with the number of mosquitos or WNV test result (first two rows from top)</a:t>
            </a:r>
          </a:p>
          <a:p>
            <a:r>
              <a:rPr lang="en-US" dirty="0"/>
              <a:t>Many features are strongly correlated to other features and will need to be dropped </a:t>
            </a:r>
          </a:p>
          <a:p>
            <a:r>
              <a:rPr lang="en-US" dirty="0"/>
              <a:t>Many features dropped because they are not available for prediction</a:t>
            </a:r>
          </a:p>
          <a:p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4A6A4BC-A0A8-4C7A-9940-6006E58013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47" y="1138687"/>
            <a:ext cx="4926524" cy="50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6CD9-06F4-45BF-A72E-204CA69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E455D50-3FA3-47C8-9730-077D64F5468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262063" y="1828800"/>
            <a:ext cx="4479925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split into 80% training set and 20% testing set (stratified)</a:t>
            </a:r>
          </a:p>
          <a:p>
            <a:r>
              <a:rPr lang="en-US" dirty="0"/>
              <a:t>To ensure that the model is not overfit to the training set we must reduce the number of predictors (start with 89)</a:t>
            </a:r>
          </a:p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Calculate the Information Value for each predictor to the target</a:t>
            </a:r>
          </a:p>
          <a:p>
            <a:pPr lvl="1"/>
            <a:r>
              <a:rPr lang="en-US" dirty="0"/>
              <a:t>Drop predictors with IV less than 0.01</a:t>
            </a:r>
          </a:p>
          <a:p>
            <a:pPr lvl="1"/>
            <a:r>
              <a:rPr lang="en-US" dirty="0"/>
              <a:t>Drop predictors with IV greater than 0.8</a:t>
            </a:r>
          </a:p>
          <a:p>
            <a:pPr lvl="1"/>
            <a:r>
              <a:rPr lang="en-US" dirty="0"/>
              <a:t>Reduced predictors to 64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Calculate the Variance Inflation Factor for each feature</a:t>
            </a:r>
          </a:p>
          <a:p>
            <a:pPr lvl="1"/>
            <a:r>
              <a:rPr lang="en-US" dirty="0"/>
              <a:t>If the largest VIF &gt;5 then drop that predictor and loop again</a:t>
            </a:r>
          </a:p>
          <a:p>
            <a:pPr lvl="1"/>
            <a:r>
              <a:rPr lang="en-US" dirty="0"/>
              <a:t>Reduced predictors to 13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6D4D59E-C8E0-4416-9614-B54C0127B9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1764041"/>
            <a:ext cx="4000377" cy="21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7392517-22C8-4097-A550-C66CF102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4150920"/>
            <a:ext cx="4000378" cy="21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FB2AF7-EFB3-4F4E-A009-1DEB83A2D34A}"/>
              </a:ext>
            </a:extLst>
          </p:cNvPr>
          <p:cNvSpPr txBox="1"/>
          <p:nvPr/>
        </p:nvSpPr>
        <p:spPr>
          <a:xfrm>
            <a:off x="9489326" y="4503843"/>
            <a:ext cx="28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Iteration: 45</a:t>
            </a:r>
          </a:p>
        </p:txBody>
      </p:sp>
    </p:spTree>
    <p:extLst>
      <p:ext uri="{BB962C8B-B14F-4D97-AF65-F5344CB8AC3E}">
        <p14:creationId xmlns:p14="http://schemas.microsoft.com/office/powerpoint/2010/main" val="3415580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1859</TotalTime>
  <Words>975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Preventing outbreaks: West Nile Virus in Chicago, IL</vt:lpstr>
      <vt:lpstr>The problem </vt:lpstr>
      <vt:lpstr>The Data</vt:lpstr>
      <vt:lpstr>Traps Data Wrangling</vt:lpstr>
      <vt:lpstr>Weather Data Wrangling</vt:lpstr>
      <vt:lpstr>Exploratory analysis</vt:lpstr>
      <vt:lpstr>Exploratory analysis</vt:lpstr>
      <vt:lpstr>Feature creation</vt:lpstr>
      <vt:lpstr>Feature Processing</vt:lpstr>
      <vt:lpstr>Model Selection</vt:lpstr>
      <vt:lpstr>Modelling Performance</vt:lpstr>
      <vt:lpstr>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outbreaks: West Nile Virus in Chicago, IL</dc:title>
  <dc:creator>Blaine Murphy</dc:creator>
  <cp:lastModifiedBy>Blaine Murphy</cp:lastModifiedBy>
  <cp:revision>18</cp:revision>
  <dcterms:created xsi:type="dcterms:W3CDTF">2021-07-28T19:37:56Z</dcterms:created>
  <dcterms:modified xsi:type="dcterms:W3CDTF">2021-07-30T12:44:33Z</dcterms:modified>
</cp:coreProperties>
</file>