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19-May-16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19-May-16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19-May-16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19-May-16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19-May-16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19-May-16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 Encryption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7958" y="3914273"/>
            <a:ext cx="633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Babikr Elnimah 20124005</a:t>
            </a:r>
          </a:p>
          <a:p>
            <a:r>
              <a:rPr lang="en-US" dirty="0" smtClean="0"/>
              <a:t>Mohammed Amman Sheik 201205380</a:t>
            </a:r>
          </a:p>
          <a:p>
            <a:r>
              <a:rPr lang="en-US" dirty="0" smtClean="0"/>
              <a:t>Ahmed Hamdy Ibrahim 201204361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48331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The History of DES </a:t>
            </a:r>
            <a:r>
              <a:rPr lang="en-US" sz="4000" dirty="0" smtClean="0"/>
              <a:t>Encryption</a:t>
            </a:r>
          </a:p>
          <a:p>
            <a:pPr algn="ctr"/>
            <a:r>
              <a:rPr lang="en-US" sz="4000" dirty="0" smtClean="0"/>
              <a:t>How Does DES Encryption Work?</a:t>
            </a:r>
          </a:p>
          <a:p>
            <a:pPr algn="ctr"/>
            <a:r>
              <a:rPr lang="en-US" sz="4000" smtClean="0"/>
              <a:t>Cracks </a:t>
            </a:r>
            <a:r>
              <a:rPr lang="en-US" sz="4000" dirty="0" smtClean="0"/>
              <a:t>that Defeated DES</a:t>
            </a:r>
          </a:p>
          <a:p>
            <a:pPr algn="ctr"/>
            <a:r>
              <a:rPr lang="en-US" sz="4000" dirty="0" smtClean="0"/>
              <a:t>How Future Encryptions Standards Avoided The Cracks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81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History of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period </a:t>
            </a:r>
            <a:r>
              <a:rPr lang="en-US" dirty="0"/>
              <a:t>of time, as of not long </a:t>
            </a:r>
            <a:r>
              <a:rPr lang="en-US" dirty="0" smtClean="0"/>
              <a:t>ago DES (Data Encryption Algorithm) was the primary encryption algorithm for  encrypting data.</a:t>
            </a:r>
          </a:p>
          <a:p>
            <a:r>
              <a:rPr lang="en-US" dirty="0" smtClean="0"/>
              <a:t>DES is a product of a research project ran by IBM (International Business Machines) in the late 1960’s</a:t>
            </a:r>
          </a:p>
          <a:p>
            <a:r>
              <a:rPr lang="en-US" dirty="0" smtClean="0"/>
              <a:t>This research eventually lead to the creation of a encryption cipher known as LUCIFER</a:t>
            </a:r>
          </a:p>
          <a:p>
            <a:r>
              <a:rPr lang="en-US" dirty="0" smtClean="0"/>
              <a:t>In the early 1970’s IBM decided to commercialize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LUCIFER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96" y="407556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48331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LUCIFER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commercialization of LUCIFER resulted in a large number of adjustments</a:t>
            </a:r>
          </a:p>
          <a:p>
            <a:r>
              <a:rPr lang="en-US" dirty="0" smtClean="0"/>
              <a:t>These changes were not done entirely by IBM alone</a:t>
            </a:r>
          </a:p>
          <a:p>
            <a:r>
              <a:rPr lang="en-US" dirty="0" smtClean="0"/>
              <a:t>A number of outside consultants were recruited by IBM</a:t>
            </a:r>
          </a:p>
          <a:p>
            <a:r>
              <a:rPr lang="en-US" dirty="0" smtClean="0"/>
              <a:t>However the major contributor in terms of technical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contribution was </a:t>
            </a:r>
            <a:r>
              <a:rPr lang="en-US" dirty="0"/>
              <a:t>the NSA </a:t>
            </a:r>
            <a:endParaRPr lang="en-US" dirty="0" smtClean="0"/>
          </a:p>
          <a:p>
            <a:r>
              <a:rPr lang="en-US" dirty="0" smtClean="0"/>
              <a:t>The resulting altered version of LUCIFER was proposed to the NBS (National Broad of Standards) as an answer to their call for a new national encryption standard.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data:image/png;base64,iVBORw0KGgoAAAANSUhEUgAAAOEAAADhCAMAAAAJbSJIAAAB5lBMVEX///8SRHEAAACUaTyXaz12uuTgrzWZbT6zs7OwGTa3t7cAO3T39/ft7e3frS6RZzsAPnMAQnTk5OTfqyPeqRjy8vK3N0zBXmzotDCKYjjEZHOmpqZcXFyAWzSZaznHa3jTlJz9+vOuBi1xUC5gRCfLeIS+TF97VzLd3d1MNh/R0dFXPiOPkpfFxcVAQECuACf58d97hZBdQiZnZ2c7Ozubm5t8fHw4KBfz4r5RUVHpx3wgSXHx3LD89+xCLxvitUcbEwvs0JP36tAsLCwwIhMRERGGhoYmGw9xcXHx3LEcHByHncPnwm7u1Z/kvsTZo6rkuliLwePqy4ZJTVjHoT+WhFJHWmemjkx1cV1TYGW7mkQyUGzOpTyxlEhpV0kmJiZpa2B3XEFlVU1JYHqWYyhGNxGlgCA/SVp9dlqJfVYtT2yUcSpyWBbYvoe1jio4LA/VxqcAFS9ib38jPlvXzr2Uby4LGyp7YB1wYTYTKkHBtKesl4Q4LSRcRzWjh2wKNVd4UCS/qX28kSO4q5HApWxZQwCDkaNaVT+8nFFUQheJbVOwmWlbco2fqrYuDQBsRBGxABBFJQCIeWxwosBnpMiSbQDIt5O7j5emYnF+MkCkYU48JymrR0cqJxGGUzwABRlwACGYMkonr4lvAAAgAElEQVR4nNV9CWMbR3YmWOhBw0DjBhx0cCQ0kMVFwBRBEAQpgiCJg+SCCYc6KVGmLkuW7GgSa2Yc24ntkWe8ztjOnDl3srP7T/e9V1V9oUGRkmh7ni2yATYa9dW7X10ez7nT7Pzmzt7GwXh/fd3HaX19f3ywsbezOT97/l9/njQ7v7wxXk8kk4lEIhwO+6wEr8MJ/NP6eGN5/rtu6YvQ/M7BfiKZELgIjoPCxt/gvv2DnT8lmPMXxz4BjhgFfFo52NtZXt4kmt/cXF7e2TtYQf4mjPuSvvHFPwWUs8sriA4bDTLoW9lY3jxJ12Y3l/dW1pPGJ3wry99r1Zy9uE9tRc6tH5yBI/MXD9Y5NwHleOd7CnJ2R8ADdBuba2f//OYGoiSQ+99DkJsronUgZxPotHpre3voD+F1tbO0FJLva44b11DGeS+tbJ53k89CsxfXqV1J34FLu1JLjLFOg7EtfBWAFxJhhvknb9884CCT63vfF0bOHyD7QLbs3a7VOYfqAKkOv0PZDr70w0vJuhb9wRNiS/649aObByTvicTB98G4bo55j+8vW9+tzi0yVqYrk2dV/JGB1/KuOUZvIVsZa9r4ubzPHzv+roV1ExsSToQ3LLoXanWwxZ0hNR+uMtZPtBgbyOsh7wSQ4kEqsMtZbdDaRhhFI7n/XWLk+JLrO7Z3ywBqaKqaKZRES0IfkZqMhHMLGOjxxC0KKmhnPfmdYpwf8+83xLPsz1CLoalL8r2OBRBRE7hr/jEFPzXBZvjVwndTnapx9zLvw/F3oY+zK47+rR9DE+fwatuCihF/LNSxvLFIGommCKQ1JRFmbMwUcrLyrdvVPTJ2FvmZY81qeYl4ZziEkDtCg8HHjH+SbA8aWWIe2KhF/LA0r0LX984RzSRtricA37rFfFbZNv7iwKCtfk91yLKEsGH7KLR/KK+5VQVPmeVqSHfGhdAO2bbEuMy/7ttTRxBQjD1tndq0Om8wi/A/22rSJbN92IIwxCGh4W2g+W2SSZoTEpAB5AbGixizfmuiuhx2UYxFqzBiEDOsoxVBnWRV643YbnFZJnlFh9nCqCDF390lltLf4cPNMr+ePUBRDduc7jnR7DjpJjFZaEy9LAyEJTKrOhUR0O+KyyHxHdGlBowFzA+IS7JBLCswzqOoJsfnzsZNYuCk1vsZp0U0hymLm88y05MPNSuCEPeUHdS/bYNxSxYHCo7yGF53hKzuERvPWRsPkIH7bqnRloDIjjVSNotLEHBDWdLIIb7WiEGElHwMcp2kFJ2jlOIA+Y94w1DktX1k48F5gcNvAEGZZrZTDQlxm6Ogd1FWlyjq3G5IvpLjBBoQa8vE4xSZX4FK6u2ieAqIaUsILjqpxPrZk89T0jI9fmp4ASHNsDkgIUMFiqO/INcXyjQbjc7QjDrLmblhS7wU/r0hQp2saXvrMgTwYJctcUM0T518TgZnI4kGW7xYGk65K4s8QJYQT5tT7jKpnGkee7i9CXENlk9uWBzNtmmf0FUlN14UxEk0hs5Lihi7PmAs7n5bnEIwFLBOq+p+ixuVubZmmEi67CxEtEbgsAwGJzE+O4Dn0No62DGflFA0iIvuN6YoOcoMrejmN3eo5h1Ocgr79scHWPK23BOvDzvUMzKktbIQneS2+Thsy6tWxvmwvd+WnGkfkEZvDG1Z3trm3ng9iVXvNBGWusP8EiveyfXxnrVoFTcfW7WyULO+8HB5erVuYznhkH1tMJnNedh2PdAxgc/vUCUUwKxfvnXt0fXbh1dvcrp6ePv6o2u3Lq8jUIC5YhS8U4Et8dSGNbEMSSdaFZkV2YRXaG8u4vMu2t5CLck6bsPYssG1aHb5YB3BhS9fe+fw8UwwGI3G7BSNBoMzjw/fuXY5jDDXD+yl4KpMxYjKXD01TJ95D+xMNuklaA/dvEuYZq86QKsyAf71y+NwEthz49HhTBSgzUwnABqdOXx0A1Amw2MLUxoyBCCqE0PBDJnJ8SaK1SvKqEAiwmEuRha5RLvO3G7Hymk6fXTlMBo8EZwVZjB6eOUIWSnLdSlrkkUx4SAzsODzcNPwarwGAvRxa9BkQ7NfM0axwuI3ZvfWkwjv5mnRWVDeRJBGlbTaML+KMhQ7PqA136uBaAFImVzLUP+GCLACRi6AldO079rVs8IzQF695kNGOsMmFNJjh0oAzb4SiARQ2gCKMA2zjab9mN7k78yPwbZcvj4TfBF4AmRw5vplwGivPKGvcA0wZtdfHiIYmfC6YeTqIrYW6Txm40tbIrkBfOn0rasvAU+CvHoLhNWKsenifC0QX8rc7Fg5CMS2hgRxl8vlsQF3DfFde/zS+DjGx9cQo4wEMN3oOFtmhfgSTmPZooNE20wLZXkWiGpRFbWV2Q2Qz1eEj2NcvQayusH7lrkEFyZE1MUXdv2b6Adt4V8dpaXKM8EGWJklUv/lcCJ94+Xl00bBm7fSCV6WSTXdhqgkrWGJ6gUDOPqsw6xhhB9aHPCEvkFmFQX06PDV4ptBPh5eTid5OSEw2TiT5if4cGpal/yPm0Fvk6Wq7DhF6RzPxS8mEuFHL+Qdnosx+k44fVIhONQif7yJ1vBFAI4NHd41M5cAy3KtT2VJN2b3QUAfR88BH1L08Y10Yn9KdS3QkSYWwubwC+SLGwlfQtR8QltCID2o9jKYwneWk2nf9VcuoCbFgtd9aTdDUt3mfitltPXMbhHN6L7xKssGZXllGSs7SKYvnxsDOSEbndW1eAvcVMc/MEdAxmc3qGhlrI5wKIucAdP3roGEXjlHBnKKBR+lrfVLDaVzdxi3DVGhzzijtdkPO8yoX8RmmlG92AynfYfBc8aHFDz0pWVCX8XAcYtCuIG1zjV/VmtzkPAl7QO7mISSvcmKStHO+UuopOgq+A0yelSdSnm2QP8sNSveHMNsnIbQ/q4439QabDGFzCSgG8n0rXOXUEmx4LU0j7D9pCPa7gDLKLZQbiVxBsc/G7awXNNS8Wo9EMhk5qjXQvTclWT60bchoZJAGZOWPqf02z6mhe47fNphm5Ww6I7h4taA2Ynbm3Eiff28AGIRxwXi7bS11meMp5o0nzi1VwRHwSOJFpukAQcYbp6HCiK2pw8vXbr0cGYCZPQwnDDdl3+ySuTZS5zSZZgyWrWD291qZLNon/cT4cNzABiLXXqr5M0Ted+awBi96jMhMrNyXK5WhYveP6WcrpiOAoIZ1qpXy3Fb8gIAr54FIBe7KJYPTyhvxGY6kbyieAWpkYeTEA0utqS+hHjZgZdw1twM5CSBHbVEQFm26ywfjM8GMLZ6NXt49XEwkErFy/Vvvp5xBxm7FMl7bZR/y3kPcpE0DQvENFCTMQSMopu9U9nTdbvrHJpjzpwOXETUsA2TNiL66AFV8xNSa7TAqlv/3HHgQ4i5SYjhBDIJa418uganxS1RngZ76nsewIluCNhHDMAPOo1MbObh3Tt6xOuNRO685bQRV999QPPV0++Z8ezXExBXdXUCIEhqbkJQD4Vf3GIeOeNvqayRtCIXN6WRnE6ziQlRLlujI4hkHG4itnpHMfRHUfKRu1aMsUfvpfnyg3+tVo0Q5KYToa64AERBnYB4PU3BVgh7HT2ZHOMH64pSAkYkcbKxWTEi2FCg1eIzREEmFkV1djMJsbYd4KW8o/vzXouNiF55wlmYfpDpsK0AZ2TAzsTYW5MiKp51yQkRXb+MUZmtLt5k7hyy07zkstbkEt6M8w/zEHAtDKGavXF3XRqX7xjtil5JH6GcvvcPm9kqK2+1MmiWU/aHrOb1KQi9ESe3ZyCAC3MetOxDzGUyGKhlJ03zGwtNjZteMCMehlD300cOgO69b0KMXnn23oN3f/HB0b9pnqVAS8rpYytrYp3SVITqhJzOBC+n9yXClLXxPE71nRjZoKJiVKDhjK3mogViAMUBMg5b06aLV/6hvOP6v777xPe3Tz549qBsGd/42obwbi1i/XDOije/6kQYWxVZRMZRReXzAJdP9BgQFJCnyIr519way45fdprRWGea/kQMK3hzNXvtweUfPzt69guzw1PfWJ8Te6tr52HBsDuKV5lkIhpU5EOV2WZLhARL18OW4sQkC8VHpfMKYWlUCPtswmllnjoAKkZD9dxTE0D05gfj+AeJt83AKF63IbzbLdlsKb1QgNRSV5lk4kzwSjqJBtPOw3jdRDGNifth7uw7lqjdnIS1n77sSCccNl4pFeUbkeJD643Rp1VPwBL5xf02hJeKNae3ULwVVukOmO7GRKmKLaGHdXtFfH8qE+cFC1O2YZCsrIsmwzftSmiVUWyhsiD736tX7GY+tlq1Bn+tsk3an+oDwTbOO1WNFFkPFSQH7+QnAM7EHvsSmPNTMq5tW6ZpnMzEsWBh1VZET/E0ZS2RfscRikg42KyCcRGhn7WH9nuj29Z+jlftfNEJilIBBVS6leJCm7Gu2ivm6Assvsd83DtpdNs4yEDjYfZECpjoak7XhCGF6GDJ+n6TPj9OOGQUWKgUuJwqaoHhlaJG+jniQ7fgCFtWbUah7rcpV+ytWgU/lhsVFZ0b8AI8s4+hhK4rE7EbUPAGxeBDtmXae+RnC6+Wp/jEAxm1Zux+Zg5rdmBH7Y5iJoaBaC+nKqpS6vf6o1IkUqqwGg9wmCNojt0sW7+qWn5s+/NDnXEBzakVxiqVghcfw3RuWPNPZyYo9pjbUwpMGkID0PZThg7Zg0tVCuIdEbTW7fOdtjFP8aUfOSKth6iFEdbujqBNipfUZjSKKDkU0t4de3cE7fmJVv/a/nfoKoKoFlmbQa9FAJxCjAX5d7M1kLOkw1zCpE5Vm0aZ5WLCLTo138VB5UVTbTC12EgcOROKO7zX4d5uTvUqETbqFpS2inqoVGp3HY1yLFILfOGIHGoFUkR4mtIfwePwpc5Qp3PgSSYBAsQjnsa2eEvrcvInpv6zYbcUAxyl5CyNCfiNF5pnNpm+7exH5CBEVQyNXw6bo6pqqaKQoenn7GoY+9r+XeVM3abUsUsl8heghAU1x0oKGSy1u4Cwi4qbrZmJNdNJWeXWMmLKarbaIst/IEIXK6GJldqp8c7ABTDlLEJdSdxwuEISUmiFPkKNAaOHdkGpcYeoMt3R3984vi2TsovEzRx9Uil2VQAGz4zAayXHhJi62Ro0NjyLCMlEeCmOph/DgHkXh7EStqT2ZUv9aRvvT191fEfsLQUSXvh60hVAWMEmdXm8FRk51DAa8qRwqm/IU+U1znL5nu2GVZRF/CzaTx0sqYKhqtrD50XA1jh8D2/C1TTxRIxCDfgCHLGWChyGI4lCO2Mp44cWrfWPceKWszgayyHnuAvz5gAqI9vQ47FNxa6G0S8wZUWf0xJmvZWxI3wIz4q0wcQMEFgFAoBIBbVxoCITFVdbMxO8lUaPQbWaLT+4cXp4naLMnQlbgy4E34lLk1DvGDUsYOFN5zesgpCWsJcjpClKaYS9HRkMuL+3RzTBiVHqkN+eXbyFSHRWAq6ROsITa2BdFUYdCJ3nAhBcEGciNJM8/iJ5Co2v0EjaOOaheIa4mmXbslauxQXclUkWzqAagmDpPRWDUEXtgpDmvGqbYpNC0V4JjDksqaZ55mxpPg/hFe+CyooY11RYRIn0Fa9a7FEk4JLrcyaS258T2Y/fGoutOILTWTMxZOx4zlZAhHjNqYWY2qO5UyhkhrAjgoa9pJTAUGCn23kY+8J4Fu89cD+BqgUh9zxookAFF9B+QdCmFqHTIgyzDgi/77ghFEwMiRxDs+Yam0IoJYHYkv+UdfyG3+z2jQlDSm1Cl6WOUJR0hZxzTgc/SHZeqdjMe/SbqkejuaJV0pQM6Lbfkl3EZCVR1ftM16HTlBp6DNAApYbSD0bbJfzmTEQPty3GaGxxU9guplJI+Qgkdy0imoW08HCiA2PANkBIwZYOFxA5A2K1V1OxIAHx6lPLR4Ll7fi25tmO1yFUwiEsRBm3AeRZRRcDbrWtY6zEvGoBJIIz0VI0sDfjMI32pOyYc173T4ipFFIimuNANCwTe53hDFIeswmlhv1d1NVaW8XYQxl0VR6K64qpibF7nuFxCOVjECKRwiBEG37BnxpbxYiogBZFhZSipio5FPUCYoVQTq31OEJnkCQ67zJlUR1zoK2Mi5AHE2IKltQ6pBFqSWcBXmx9ImuaQdOgoP9jYOS9C6CFwMIaCi1aCC5xeWNoRVpSq7kJeZZ4mh+7lCcEaDSV2qAI+qz2UQxGGN30VaXIimhnlX9yRRi9nkYvLkxiKLAtBgNDXEzNkagVkVBlDBNTHgpnCNHBZBkB2pXDOAb6VykV1C5Y1Bx4rRz03kgWldTI3U9pPvcMz8EzYrZtDwVDy5RbQfjb08/uA6ELBXlHUSAmgkRgFqWrpQggBajwZ3eEMzMydknVh5RIbTeZGI4fW52+j6fMVdvc9DolhgeJa5NDoWBKsc970L1KxVvCbK6C/V7rMrOKFPmBpN8bP+DX78Vbvzf/jBALGMd0MdGEsA0DHMjyvaqKbGW9AVtw9flYPSVbUyWh62C1ciDLLmA9jTGMeQgA0HW2HLlyCu50szNgHCC9gY4FcQLesTb0O/joIoOeVymIQ1385Q9OS+REQTx74Fh7wEAdDajaZf1ajy2opW4P2FhyR4i2BkWO7YplVUtG0rAmUCFB4sQrUJMz0zeTbnYGYjZFUUcoTV3IWaF9bVBA4B8aV1HRyC+dGuFvyVuo5CJKFJSSJJBOFbFug2HAFCkNHpG2SfXCiFp6xXUzhRqLxMllnupK+orbWFg+ohdGYO6Ukl4iT1FT1DZEzRg0R3hNMT88NcIL5C4gOeSs0yGfxvC036uVWJESqKJbUZEoeiVtDbFRWiXaA7Nc4+NWB0c6GnNVW6U8PBnPAD0tYPd2WQVSegYhsncQAfuewxgE01cVrU3+i1Mj/CLvLRSBYzUsuOpsBD2GHqNXUtURBk0QyrunFzOUYYTN5mIUblSElg1FxOGYNY8loGnJgXHMGl2mXEByGKmNcmoJbCeYPIhKa2qEkEJEWVT1CnLx/u9OjfB390v4vb0IOdkC2FN1VKJIUG13KTNuK+6RKYqpJRPEsWFj0w1URJHyLouQzfD0nJf41kbimpsadvJKDo0psTKS64O49qnkwN/CUC53JoR9Viz1+zzxBcdfgABVwahbbbep4NZXXfN8EtNr5qA8IrBMsvHJwE3KK2uWW1aUIXT3E9ULgbCE0VSkt1Ac5MAjgrkRbiKCmDEav//750MT9PtfAedB3sHxFUnUQS6AhRgwdamk6O1PSRFnqJohU/cAY7bi8Ir0iPt8aS/PILWqRLlFaYXrQ++CpqBLAN+sFvsqAkQZJfNQ7NO1+qszIGSUP6MYKG30NmwUKfVIFCpUJVFHU7ILao2s12giCkMsc+jZLyZEaBrmy7ZaBoM5yiWUX+dQBX8mZBZFbFOuDYxj3RK4LuQgVpAYRjZF8NX/cmqAP/gBsp0bLTQq6O2BEJvCw1J1FFGmOESq1/DoDMsZECHGM00hgRCaJoShoRB12zrVD1DCqwN3X4EIsY4CJk8o4ygiCvrozUr9waDbZ6cHCDwEswUGC9hGAQ1cgeEhP8FIu9u6ok9DKP0Flvc79SWqum0HkJezorq2LJB6bG6Cy2+66Zp5YsxP5Qu0dOCpIeD2YlijVjDnx7ou0A9/+D+BfvjcXz/84e/udytqLqeQr4kMQBRqTO+S5BbIgCmVKUVTas0hKaImZ+BlMwanRPC9MWUcA/sg7epnYxCydVHpRFW60gWnH0H/z7M5neWggR7P3/z6zdfgMa+/+eu/hF+vvfnmn5m//vzNX/8F/Pr1m7/+a0/8vg62paKQo4CHVNRBSV1gOQOhikHONIQzqzSaSCM0i/bF1RDKbHCLM2UWuHvIRkMWaBGwto0sKy6UamqB4rY+twuoTxD+/s0br70Oj/kfr72BCF9/7bU/47/+HH79xWtv/BX8evO1N//aU76vVvpqEeS0jYGbqi4MVMDG/ZFOdVQQ/ilBDVa/0SNqu0t1pxQK5oEpdVk4FEqhLZosQRHlBcI2xVS1IiSKOAw1wubovFXqb+KnRli9j+GeF63VAHImb5EtYCqGGWiJj7sVauq0sI3yC2sJ37LN3Q4PuBOTK2DRL8YxKH3kPoENImX0xOqIIyyAKkLD+mhmcl4e3Xg/q54aYeBXCsbvXUoxB6MBw7DUi6mvkiO5V3C0e2KakcHDR2Zo6u/sgp+T9UJuTGeTjsG2+hB3zcEca9/V31OxNIJ+gtekqSo8YO0BipWeAztIxuFX9VMj/Ohf0M1XcmCm0GxhgIoIKwqvf5PjnRqYks8XFZnyroxWOnzBEmBbI2dhyqY/K27B8C4xWQkmeprHOApQDAhhG35GoGXY56CQIGLg+3X20akRfv4bMp+Rfk9X2wu6PkABUTA580Y4Qr0PCKe6/JtpjsA6GHFMEJOYIm4aEXjVKM8AwCb1gLspfZjHWFh+vdqnnwNMhLu6F/yYAjaj/9nHp0b4SQ7L+NAzlUIOA/k2+hzKxuBdGrKJ9KaH3jNYyqCohji42+gsouOgcgWtQd/hoY22bc7o3ua7GE41pZfyFHpIhD1UFZVVBpWcDvqUU/SCkuvnPzk1woja7yITC94CWmOF5Fzp9ugrFiioYeoJCINkTCl1avHkEEdLURfJiu4lyKJKDmf9Q5l/LLuUggkhjuAXSUkI2yBHP2s51i7U0Np0gYXgzE6LMIWmdKRSBoWAIAXTKZDAcXTSRkDoPogoEPK4rWFMMPRgDIox+Bj369rgAXiIalSIeyjLq3uuqRNHWCyYCMllAUI110VR9ULcVYJf9+OnRPjj+5Dhl0D7aqxHCUWRgm7u7AddHpjqqnvFFClK7kKzb19IUxUP0NcfSIdfhmh7Du5pylrGRsI1KsXUgoIMr5gkIhCCD8N4Us9B6jOAf59lTolw6UeFUqHCcDQ5gj1kdfZKjxJEpVuanGtqIryCKWLIPgmsirE3sW9sbouEy19bno5MsQ6muEMMvLs5ynJylBFSHWlAyWuhDSaVcv4C++SUCP+J60cBDWgPqyAl4ewxBh9R1gI2yGWWooHwHXSIcXulMIWKSCoIymiOYNSxqionPY/T190nnd9ReF2ayokGQhyp6Rcg6u5h9a9W83r/8jQI3/h3vR/p1fo8PGsPvFL5yBWq/RGfblXMT00QZ2K30SGG7GtoQggYgpp9z77PtuuSf8COxUDtNIePCEc88NcpzuZj9zQWVcAxFjZi7RzksP/52ikQvvZfClMq3hqXeB4uoKwKhG2aEAbRvXoCQp7m29dDZzAZXMawbd3n2FeKjC4apXW3YvAMJU8Kjf1yWyARokz1uGssUfrU+9+nQfh6QWW5hRLpnjCjIKvkKKiMwRPEUvckhIdpdOlZ6zIhbncIoc+JkBfdPDhLyK2SCA/Eb7ciVCYQFgol1o389x9OgfAPRWB/oZgTlVF6TJuRrHbJc1D5B2KoqSmwrCjWrYrYpOIvhTMuW894tCWcB+VeK53BqTQRPg+EcOYEQpAyUka8LORUFom0/+sUCL0F6Be9olIwKsxohR6MZlSp8Rqe2lN117YIhJTDZyc2z5iKkOf7LqPbnBSFxu+VIjWk1DMRMhvCrvr6cxH+QS1iEtalAQvsrgUVH4wufzRSxCXKhTo5qd1AeJMjnKRpCLVQqHwCwlUI2iwICyOOUPcaCPUiIPQCY/7P8xC+kVOLOjiXCg3RSdEskKz2B9L7Y/DrPh9DIkx6XMmKMBUvVwOZ1lK2sUW1nBMQPoWgbaTKMpFS5CVNQsurGExf0CGS1Gvq23/2HIT/d0EtlGoVdYF3F3wWn5bjZpSR2Pa4kdXdpiiewMPQdtmOMMvs5Jmuhw8BYZtSX46wrRpekU+dYN6KrjC1tKB2de1EhKFfdVUwS321VMpxhzjiDhFllbQRq1o4nLhQmp4CSz20ULlJtlQiRFs6lx22MvVqNc736UTnOcWWQvKkLGC0qAxQA9WFNq8+Ua6DCMH0dCPwulBQR5BhnIRQhaw3V0B/U+T8V7l3QJfPa1FURNdxBPWEBNE2OuORExUlQqc/NABO84eYPFVq1ALuwroGQgrFwVqobfwBythW7n90AsLffuZlWNkZFNScLIkgLD40WRSBfZF1Va9em55cCH8oCzR+sdGo9IeOmIbWg3G/MiWmQYQ4LxKn9VBQzGcwc4Q5CijVtgq2qBaJVFT1s/pUhJnfdEcDnRRaV9VKxXQXmBvyS/SuFB1WpkzHmDFimiw7bnSy22IiZgcnSHCEtlIbVR3F5IkpcSkiBPuu9oUd75MjI4Q5gRCM/0Ib3ECuWKp0e//PHeFr/4mTbwkQpIYFnVsvirpBPBRxiZGg2oa8pTY9uYC4FFPcpsWMDLlnpLh0bN1ylVb+ymnhU3ILTA/7kMVzFkILaJ4rME4kG0ppEFlQ2xVVV+4MapViqfC6G8I3/hDxRoo9Hdx9rvfTT//IfkoTG3VUQWAfXVLfdQtqqa8qC5OrESXx3MLcBbdhzBSk3OLAUhCmRN9YTzklP0Qe9nI06k4BFQ+3Cj1CSCkHJjw4XpZ/elfHpS/e1yYR/vnrKnn4Iqb2A3owdxeDtiyTQuJPiVMR0kacHTDV5fP80BPIzA3B21lXhFJ+uGFOOwkRf40/X3TP8REh6M2Iu2JRrFGKI0WkU0quks/f/WMhd+cpeE6vGtEV799MIPwrJdKN4Dw/s0r4IRmWPjOKiBC8Y+JUU9V+TtGnO8SorSSsbbMtmUdRPV/UaYBwy2nrUovNpPvYGiIEbyAQ8sYo6DN4oBrRn156GqMV3Hdo9QvLqWrKgTCullhvUATwpgH5tMizC68osSklmgxRqChYVo/oU91F8IZ9HX71WKyb5HWaHTmMSHJsnTI0715rI4RYNyIppekhaOXbFGJh/+eM9c6RQheXT7BiXgnZEIwG+f4AABoOSURBVIbu1CANiRRwWYyZFYlACQPcHhlWBZcmlLoK1rynzm2TAxdWGgKraOcANKObYhSfNgk0pptoIaqGu9VLAaF3pNYqPa6HjMci6BU5wlxBNuRpPpdDpuYqlfwvNQvCVF3PYaqs4EobMyv6oy57TO1ToIRhqqojOoqDp2WIq76kc2+a8i5pIwVscoCUbG3d3wJlxcIwFtzCrjVvQAgx9SjHS/o8N/cq7Yo08jnZELH0CytTYDYC//HGGxzhG//uz/DZb0rNa11D+emCKiwoyKpYfMMiKpZuuhTeTJkX5ZpaLKFLoJq3HLdoWLzJ4HgRy1HuLh+ithzEWDhHC2Nt6TMqNPEVlVEKE87nx5l9hCbv/+bfOQ9fn/umXsf3SvhHUETTgJCYYgmD+oojLKgUizfgxxRTw8s0bjRP4xZy7Gm7kV1qZfx1yxYR7oPciLAEHgqjLBF3YIbKex5FVUZXMaoyLgiEmUxm7j/gof8x58/4/bQaBochVevaNBRTMKZUUOSi0WMVFVUyj8uspsRt0UfpKXvviIF89/FDpB3X8UNAWPJ2ixTLKBVhURUqVmPZSKl1xI2rtDKqyLvgfqCembswV79wYQ4C/LqYo6lUIKg2DciHRYVn9UqO9xyYmhHEt7gIEeL9KdP3gremA6Dxw5Ww20Iv6gL3aXsP85EIOMQ+nzMrvSIGW30MJyvSweF8fqWUW+CTfOsBv39umJ2b8/sD1fIvSUPhzzXVYkA+5QE3PDLHR9iU7oDRyqf8auxhTr/jBtDFlEoSY8Ab01cGJ9KPJx+IewxUIKRuIw9tXpHKt0pFfIYMjVJT2xSZ69V63f9Na9j6xl+v18ufUGap0CIZS4mJs69ohvWV3qiE94EKuu/MMyPH8d1IjOMbczEmydXUAMICe0tRujWaFWxF2AOnqPeFbSRD463phT7VjavlOgiqPwM/y9Xyx4gejVMlp1jm4f99QeH1YJU/GBhaK6pojqaPPE03NGhiMBQQBseVy26RaaxTaD9chQwKBKzGuFeElmCOMADnnPtHeR/lGYVcroC+7ZNQvV4NBFBEq/V4+aM8LssAbcxVrGOfKKYq61FlXxQsS21Vj0wzMkgQlU7RsjU5vB12rbYhLbvFbbG7/7Qam4lgRKwMaiMxv4TPvQSExS15H7awFinoWIbLf1yNg4EJgIQCwGqonscZDpgvt22tp0nQokjZ5RknLwlPH3kKXrYmuNbhJzknSs5rc6HZhPuEGiBdreAMwhzxEExqQeWFMsVYxY1LfcAbFAFKX823QvUQMDEFLAwBD8t5b66LS/IUgGmJVf6ImSCfnVDknVagxWPTp7XNzKStu+1Zl6HvyYD0YOqUIVBE98EZ8HVqrQQypFIlTMfKEc/t1LZ0y2BKlWJR5Wt78uBny1VEV63G43CN41Q03SFSsVazP+zhvCG+GJEqwr1CaUDPPiH9tSymTFnnJhqz9eX8UkmW6W1702bUgJIVIjiKhgPAOECtiJQ10pOGBkypynRaPFTs36+WQ1WASD9S1VA8kmOK2iNzaVvyw0pqjvHZHFgMRm2nFRfuy4JmaDYN2ks++psKDSxAjIVB80lzUjuSZVdy+JP7jBpAiPP0SMfQZ/A5ITiz3jA0YG4LI1Xn0etngRSIZrkcgn/VUKoaV0C8FdotIlewTiT5I+RLXVJBQLig4qpSsDbqlGVBM8YcYa3VzMQ9oaplMv68uWjdZ18EVbVMaPdNG3/SeT1fpUofo7ofFlbU2qK8o6TgQI3OlybcD6XK5Xg1nopXQURDoXIBV1AW+WiM1dR8irNn+2KYu6cquZEKpqc4dY6wqLPhYsIs2/W0LAgtCy5sq0s8mrbrx591lFbXBSVIGEF2i4AwQuuVKIOCIFUdGfu24PQvQB0hf/lJKlVG/UsRG7VUmaLyHJVdS7rVjOAkU50Gu3M4VzgygDv+kY2KUxbNRK8Z+8ji4FOjlUpJEVwx7cvFhHWHLA2XLIY8Lap2bE4T04gYOGQ0a3lA0Teooz4yjG9ewRpVjhaeez/RyiEACDyEHyEI7j/JkzGhwKVgrcB8iFJRoxlyDMQUR5vznZkPf/qpazNmouZE9pBW7rTiZcgAM1I0pY+Yt+2yACLEPJrc3yTsPsUUEEJyASkszSKs9XghkOlFqYbgLEpUMFNxjl/+Yw8AA+lMwdOBl54UuHy15qVyuTdnS4to5ALjmghrg5gWpy0DJoo1zXJ3ne3O4dDnUnnSvIh1Tx7cwBbyxPpS3Zi5seFuTVfzYEif6kqprajdHh/GwILM6JL86kv5Ec3X4IuhPwbGpcqpOP8vFNcAoTJSaqSl9pjsQ4arZhiNRoKY6hXlBGcIeYWsFGos62lmNGOo2yaZxmrEAGSIkAI0W8ZM1Plk2CX6nrnp7dZuQmBTgOCULfB1iLiIoC2FNHY3R1MUIarEHPDjEIhmPE7o8J/nozzmFSWeWtmZNEBcAFMd5UDOVdDV6UOHq6b0ZYe0Qa7hCGzWZdlc262FtOpupmnO0tx3rQs/LHRWcSCxiHsg5HCds9oDu1Iz7EHsDneRC7QyJP9xKpQCgKArIKsgqqHyfcgNlYjYKcRW7P2UjUAFwGtUCoWBoixEpiX3lPzKqDsANsZTZWWJcDZhHa6wrSHVWNPDzDuXp81uQ1VTKxFwV7jCxUv2r2fY9BjP0UGL1H5RyX8EwglsBITxUAqZGL+PEY3S5cUK+/TYT1kfC5NYR4QATi9Nd4bRI6PdXOgyS5Izy/alzmNL4KaxOi4HnpPFDN+USSc0kFhUcdEHmj8U0kLNbClfj9am5Whq/iONxBN5SFep8v0Crafgyb4DwodshIXmXBtnR+M65ylxt9XOCFqSQ/mO5erWLQg0Rh6lPie4uOe+6IKXFXO0zpLRtBBI+019Ertk0dh3rwQ81DhCNNVgUlPlPO3ZkxMLmR0QPmS9UVvF6Qk8Cp9iaoI3JnMGY4G2PYyxiqnWtE8Id13MTQjv8i1q9AhO7h301ELFMEqI3itGWIAX+Y/iGhkYRBhPeeIhjW9PFKlwU+OE8CkuGVMrEN9T8uQed+PY77RNvB1CahPTlPM4kINpszDv0JBMDavSmF4oPZMTPMFXR9ylVz77MWAiPfQgJ1NxzfMx30ehz8V0shT66R+5qaUJw+6mBlg4dYPrsTNhskDWnHP63TZVIBRULewCyAVUtlzNooUcPcQAvKb22UcgpJqGu5sQVPj3EUfY5hu+uEEAW1PC2K0dcY9KT2Lh7MS+GOYeSi40jYkIsAgOeYGvchlZm0H5T+9tUU7Nf+RBhCSlKKPAyep9QihmBLnUYWIPf6PyTJh1S26KaGxQ40Iu+yitnLB761rSVRPBmKhYEYYMD+SxVrG2Ag0N6JDvwYCPP4DzQfUjKfUQ1jpHyNdMuewFFXs/0yAzFGHZXeYiRJBVTKsv0V5YTvS4KeTUDRU3EpddKlJ385Eue3gXeIhqmCtZ/waGBszMA1/6R+QXdQ3Fk/bgAZQQloY4QqX07tHRu7rT5+MT7mX8GVxPBWl0JhDITE41CV6eroWum9KtT+zKYxKY0+uTEBd/M9p6igqH3rAXsTjtWPAtr7fA3vb5fE/akYiuRzRwEBDLeOg/YmX5fiQSyT1J+3zpd3ORfN44Jop+xW5m/IHmcS+CdeYlLCY7vz96PT19t9kVl32iSHKnMh3+OAFQtIev3O51TYDR1XduPXn3J794D5vv+wD+Hf1EQ1+Y0gAaOEbwGMDR+0+ePOMb1PqOfEfPnt3KEojV9+lJLX+gxeb+voeTNJoQK2fuOeX0BMPhblVmTzznY92576VBfBdBZm5mgqfDEB353n3gO3ry3+xHT9I/RgkNIcIQCqymhf4ujHvvApOfpdNPHvzivQ/e+9E/YI9dCLwfm4legAxgd3Ah9lNW8xYalA7YmRi8kp5+2sOe635tuAOYMwQyaXNyMyxONPyijgYmU68CtgdvgwV54mMAjraqe+8I9A/Mi+AheMS/TQLvHrz9bhpuYiOUVdDZ64BtLnAhNrMKMtpZ3IarD8GS7mYyGQcTcRssqWgtf9Ux69LnuuceZYzTT79aSRxN7sMzs7pKwy/Ff3y4KmnmVvoBe/u9B0fhJ770swcfpJ+99yB99N5KNV6uxuP4fzVeDf0dAPyAjR74gJMP3j3CsztBH/8XfBwQzqxe8AeGw/fv4XZZn/6UsXurX7cyNiYGjwxPwXcEPs4utQJVHktfnLaX8NjFYaSyontmfRNyGnu/5fdDaJL/Jfw26ct3//knPt/ln2eOPngWznz+8y+//NnnX/o++DJjpRtpXw+E9/LPvqJjSb/62c+/PPI9+QoVDocXQQnnjO3Pf/rTGHRmy29hYvBR2txuZs4+4ZBchXsBeH4iDsA5YLLwtuyU09jXOArx23z+t34b3fggnaGL8I98GQP2g2e2m77y/ei99OWP4OqjL4+OvqL3Pn92JSAR+rcd7iH2dca/aqRmV20HCHU6oXrmeEtOVzthJ+F9BxPpiDVjfg3IqQ1htAXt8et6JmBH+OW7YX4R/ucvjTczz55lrDdl0u99Lt949uxz/p7viuRhoDl0eofVTMt/QcCOHdnOA9agkSFgX6guWThtMGrTzkSctL9l0eFw2lZZjM21AgF/C9yxnX4GskkXvl/8zHjT/+DIdpPf98G/yesHzz7n7x39HH4CQnyRcSK8l10aim3scEtvW8PjrN4x6jMnbga9bzWnTWbfUR93prP5/ZvDrCuF048O8fetD35yKN9759kV+03Xnty6JC6f+cRF+i34MReAx24HMo79P6MXmnNCMXHneaOC2CC+BSx7Yfmms9C+8f6cufOppL1k2KqKsZsX5tzok3D6Z6251tzc5WdfScty6+OMnVo3kl+1WvB77svwcK4FNPfVI/gNggEv51r+1s2oMeYbi8XeX2rJAZGb5lhZnHU4E4a7snpx8eQTIMbmKR+7LqeGjx2hTSx6YZIeBx8fZj+NIj38MTi/VMrDI1JMy3C3L4+mYVzzd0eXIVStBt+ZiXLivw+HV6PRC2CdMxcuzHFQj+cuDJutCzKqsyjhwJDNhqjv4gkrJ502M28c36FZjsKtGkNW62lHHoXqA4ZBKBdeoVGXnR+ldMnD422Eyl94eJahIfS680CPxxewUJBBM5RpCaVYYp1ARrAwCI5GOoqMOUlNExPWNp6zrz6djcBvaBiftuwmDcmwfRyDWuLngieuLG4rturx1L/ByqTIDAVCjtjzTdWTmpkg/DikTvQ0iXAx4L/Ar8HKmJVs67bcfD+/+eedjUCnJ3AmBwQP62xgWRM2efwDdTZ2e4yu7Lt2xu6tBoNVDTMnYib9S/Es0VMPBh9PxNOConMZI9yOvZ/NBDK8BGQ5/AFnixqWUJ6dMX7u+RaWI4UaOBEzniWH6N+SiryTTL9j8xnUEpSgqNkmO0NWq19E74EqflGnYfb6F3C9OvMF7uk9fehayCmYm+i9pSGwkG4NXk9bzlWN42G9nAI8MFl+/hklaGyFsdGOt4YdtoidYz1sZi+Zvm1CjHFcGG24IuQdD5q5+nU0Gvy67KneC0ajXwO06HNO41nlEMHIIMAWf9DttO34XzMe2ZbDTc8/Z4bOXBOBeaa5Td4GQxtz6HvDClHGKHPR92W0MkXwSN6i98iwnMA6834OEYOcgHho9HbaTOtxM7mmnPFb5ip1cLqz14wzyeSjtljGdlztSsKEaEEYOBnhmSk2Myfjusz7BLCZtpSeGlspOn7t2B+PZ3hA6nogngvN2lmNW2f67cukLRAD54cQIL3f4k6DHmk/eY0fDijPUuE6ZCjY8wjV1eiKOrqKoXEEmIBomBsZogBCefnqEIJfvQchxD1yr8F30rbiYYaAacNdNhCTug9Oe+6aTU5bZJC3eQ5lbla3IZ2GmfiaV6+SYnK+HroJe95eFXGzbNTmGU6UhchHsnuJ+L9ICu23BOJgUadMYTgfMo545OAaxxCuxXetm5fNnlpGZXdY43PqrKHtYI+LyfSNU9nEV0GxmRtWP+iXa7M6jC1KAzEOn+nwavsBuxpKfBYXtNUNF+vZTKR9ZzpC78UpetOXtpSrA1vx6oDrDW5gxq38XuJM55Dys2SNZ5ahx+j81rr14Mi19XM8yNJKwevhxLoZTddx3X1cZD4Z4RDPfnI1ngdsFIhxQRse6oy/43FzaGqcTN+aMm/31VEsBrH22KJgjLZg3RUqU59s7ilp2dIpLa7RBNDTGJjOH+zN0dXzZWPw6lE6aQk1MyFcneXHH525gEzR189+pjOpojS+3GVUGd/81Lo337zvfI91jgWvpBNhS763BPxDdMdiOyTelPGLnMvNExHxsboFIPoOy94FK+fJRmKg1c3TFmSe1C4KamBpIBq0cfpTZO20bhwfbwO4ZK9QLQMbr7keS/myFJ0BDfRZhC9E5zqCi08dW539zpmtjCRUXyndZQMgnslXtm4TOnuQTPvemX6E6gtSLIoHxx9YffiQsiXclkXbMnsZLIYvfEYrI2k+4TN8xpIQ+QA5jOpSyFKH2wS/cdR8peoYCx6CgK47XDikcZky5YQIkbcAF6QnTqzMnETYPfLT/HnAywFFER3bAawXw4n05cNXhhHwXQYLYxsnGqKL3zLyCE2sEyUunNmMmrSTtHdQSAorznK0VRs3Eon0jVeDEfDdSCecxrGDvl0T369Jj0UAp4+YnYL2bBC1Y7EZQRX37Vu0bVs0ewAYL9+OvqRCxqLR28C/xIEziB6S5mFCCPZlUYRWa2Gwhs8tzDwXYthwSA0pIwNKiZu289k8axsgq0dXHr8EI2PBx4+OQD43Ji2HnwsoHigW2triVnQeAb6AI7TTBkCUXKwLA2YcBVZdtJ0LMrvnS6bDN27PvBDIWHDm9o1wOunbc0uC6o0OOfiMuVr51QAkiMZEFG5uoDs7HCJEFo5ZcMv7SUg6rt2OnhFkLBi9fQ1SiOS+w2xoDd6L8V2hhENZYEMr+ioAcl20mqs4rhIuYywOUAN++wAVCCswMpEO37r+OBg9VVwei0WDj6/fCgM8396keALrtlNoZPCLB3AljPjyKwMoIJoGa5FyslQLLVsDt35bdH5gfmMdQKaPrl1/HDsRJoKLPb5+7SiN8DZcM1i50QPD5QZsS4rMRWzUSxoZk+hpMr+sGqfODXnkW3WckslB7u2HCeWNK9evrsaCwShYWZPoLPnY6tXrV24QuvD+3oTXLouv6TTAsA3qi3Uc8pNDDBvJl3UTdkKJMEp5ocVjrhmiHqvZqqkmzW5uIEqAGT66fOvalXduNw+vIh02b79z5dqty0dhAIfoNjbdbEtDKFyVaUO5I8mcKFqMX9LRTxKarfC6VJIhw+nUHbHHe5zZ9/Ozf3B5Y+xLJgFoIm0leA3v+sYby1MjrqYsNDUynnjHuqHFGiQF4fAZqjKnIXqoUSzBpVF1Gfy2jJp/fBrS+c2dvYOV/fV1muS1vr6/crB3cXP+5NLYktzkgZZr1c0Cyqatu18djR22a1eUiTU5jQWYOrAf0vpy1NqGvttCBdjiJ36J98l9vVA++DyiJ+/Lfi/LzZaykpfbqCmNRa085fOnolBrIDsp0xG1e+Cfqeiz+6/QSzhpGaUjbOj3EG1qqmmcy0r+uD6sssFwul6eSCl/hy1mJBr/Ft/LAjpy1xiQJgmd2OnxldHaOvafUVYA9T82Y6iUNAyhALSrGZg8iOC51LJZ5TobsladjKhxLvUKytE5qKBJB5hQ+wwrFm8tGWfeY/ImSnwd1plzOXhoKgWWGg085C3FrHs7Qq6rkTZ0JL5NnOiXPFPh9+yEUgJsdLOCcVn70ggqtfU0OMFK+utNqlB04IfmF0IR4gasKkV+Fhn4yp3EJM2O6XvcNEGWxAMGK7YZbhOaYrud7WEmUMeZNBqtGYv7/ZJbGe7YW9gtAXa8zQbCrYdsR4qQFfAlx6cefHkJWiZZ2Xd4arSnQ+43mtL21PmwQioQgPY3tlhITpHcZttZkWrGpa9p4AWWueQTNWuhZH5/aseeA3FxsdfBlhBUgE+OYGxONDEjXUoV4x8NxVeL1/kev+Is0KGcUIGJCkC3bFmdNcDOHiSnKsf50KYPjKptK4Y6W0qFeK24KqO47UXPQBgfP3FKEzWCjuVo84ZkeBw1sW6ZimXSXgLHJXznroEuX2oph6UgyNoihglZpT3Dt40xIjtCc1JgQ2LSKPJ0nnXvoUKeozu/HQJRpY7dmfjLsQjdgCf1JRHacVlEEP7MkCp1UgSbchaERlnZ0Dlh8CKJy7cpoCbNjzlGR1lFhnNLi+XM9pbIP5oUF2DKnO1siY3FuB3xGzUfurXKrPs+zO5xfOMXLvm+JG3uE0Z7aUyrN5EpVVJGmVlRtdOQUvhrlsnztQbkURA1qawl4MPiHeLb/3YV0E4cYzgxnmiECOZEnLPIa/HmofSmPQKeN8qe0JKz3rM5RlX/jvEhcVmFznYWkbh2iWCV21TJQ5yxBTwTmkgHT7Al24TkNRDP8Hcqn1aaP0iQYU3u70yaA/8QeZniugkIW9W6HxIQeDGwbBIfsoXpszv7STKfiYPvAz6k2YvrnJHJ8Y5r3K/VKUjTBnQUDPiOzjbLam53etZ2xknOvvWL34X9nEqbK8RI6HeXqtkEVc2w1Ebze/vyMSvftfpN0uyy6PxE0je+eHbxmr849skHjF3k/XtBa6hAYR/xAHg5vYzmoPll5J34JKjzeWa4L02zyys+0VZobHJ9BXBO58csYDtYT0K3iH7xrSx/T7lnIyFv2GhsNQDA8uHG3s6ypJ29DSwu4p8EuBeV7e+O5ndWsOAd5jh9uMAwYaWw5S9Y9l7Z+VNCZxAWvIFRVkCSBGRg70ll7z8RWsOK98bKWJa8qeg9XtnAqve3YFP+P1H0rw/1/mlZ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461" y="2560219"/>
            <a:ext cx="1690939" cy="1690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2430768"/>
            <a:ext cx="1360500" cy="12906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37606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36" y="770572"/>
            <a:ext cx="8543925" cy="2847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962400"/>
            <a:ext cx="10555704" cy="2374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In 1977 the altered version of LUCIFER was dubbed DATA ENCRYPTION STANDARD – DES (FIBS PUBS 46) and adopted by NBS as its name sake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0" y="1436896"/>
            <a:ext cx="3529263" cy="23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690257"/>
          </a:xfrm>
        </p:spPr>
        <p:txBody>
          <a:bodyPr/>
          <a:lstStyle/>
          <a:p>
            <a:pPr algn="ctr"/>
            <a:r>
              <a:rPr lang="en-US" dirty="0"/>
              <a:t>How Does DES Encryption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232" y="17004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893332"/>
            <a:ext cx="11153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DES is a 64-bit block cipher (It encrypts 64-bit blocks of data to produce a corresponding 64-bit block of CT)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DES uses a 64-bit key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However every 8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bit of the key is ignored so in actuality only 56-bits of the key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1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690257"/>
          </a:xfrm>
        </p:spPr>
        <p:txBody>
          <a:bodyPr/>
          <a:lstStyle/>
          <a:p>
            <a:pPr algn="ctr"/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0232" y="17004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167367"/>
            <a:ext cx="11153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Step 1: The original key (K = 64bits) is rearranged according to a permutation matrix to create a permuted key (K+=56bits)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0640" y="2079736"/>
            <a:ext cx="5153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Next the 64-bit key to create sub keys that will used to eventually encrypt the 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2" y="2079736"/>
            <a:ext cx="5905500" cy="657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53825"/>
            <a:ext cx="11153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 takes the 64-bit block of PT and divides it into 2 32-bits side L (left) &amp; R 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87" y="3542617"/>
            <a:ext cx="5467350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12" y="4157546"/>
            <a:ext cx="2619375" cy="1552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601" y="4157546"/>
            <a:ext cx="5777873" cy="4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0232" y="192058"/>
            <a:ext cx="10820400" cy="690257"/>
          </a:xfrm>
        </p:spPr>
        <p:txBody>
          <a:bodyPr/>
          <a:lstStyle/>
          <a:p>
            <a:pPr algn="ctr"/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0232" y="17004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58" y="1091334"/>
            <a:ext cx="1115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Next K+ is divided into two halves C0 and D0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which 16 blocks of Cn and </a:t>
            </a:r>
            <a:r>
              <a:rPr lang="en-US" sz="2000" dirty="0" err="1" smtClean="0"/>
              <a:t>Dn</a:t>
            </a:r>
            <a:r>
              <a:rPr lang="en-US" sz="2000" dirty="0" smtClean="0"/>
              <a:t>  are formed using a using a schedule to alter the number of shifts to left of both Cn-1 and Dn-1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However, the last bit is cycled to become the first bit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45" y="1043769"/>
            <a:ext cx="2638425" cy="44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8" y="2414773"/>
            <a:ext cx="1714500" cy="280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2568" y="2489885"/>
            <a:ext cx="9384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means, for example, </a:t>
            </a:r>
            <a:r>
              <a:rPr lang="en-US" b="1" i="1" dirty="0"/>
              <a:t>C</a:t>
            </a:r>
            <a:r>
              <a:rPr lang="en-US" b="1" i="1" baseline="-25000" dirty="0"/>
              <a:t>3</a:t>
            </a:r>
            <a:r>
              <a:rPr lang="en-US" dirty="0"/>
              <a:t> and </a:t>
            </a:r>
            <a:r>
              <a:rPr lang="en-US" b="1" i="1" dirty="0"/>
              <a:t>D</a:t>
            </a:r>
            <a:r>
              <a:rPr lang="en-US" b="1" i="1" baseline="-25000" dirty="0"/>
              <a:t>3</a:t>
            </a:r>
            <a:r>
              <a:rPr lang="en-US" dirty="0"/>
              <a:t> are obtained from </a:t>
            </a:r>
            <a:r>
              <a:rPr lang="en-US" b="1" i="1" dirty="0"/>
              <a:t>C</a:t>
            </a:r>
            <a:r>
              <a:rPr lang="en-US" b="1" i="1" baseline="-25000" dirty="0"/>
              <a:t>2</a:t>
            </a:r>
            <a:r>
              <a:rPr lang="en-US" dirty="0"/>
              <a:t> and </a:t>
            </a:r>
            <a:r>
              <a:rPr lang="en-US" b="1" i="1" dirty="0"/>
              <a:t>D</a:t>
            </a:r>
            <a:r>
              <a:rPr lang="en-US" b="1" i="1" baseline="-25000" dirty="0"/>
              <a:t>2</a:t>
            </a:r>
            <a:r>
              <a:rPr lang="en-US" dirty="0"/>
              <a:t>, respectively, by two left </a:t>
            </a:r>
            <a:r>
              <a:rPr lang="en-US" sz="2000" dirty="0"/>
              <a:t>shifts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182" y="3127550"/>
            <a:ext cx="2457450" cy="102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3875" y="3127550"/>
            <a:ext cx="689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long last the </a:t>
            </a:r>
            <a:r>
              <a:rPr lang="en-US" dirty="0" err="1" smtClean="0"/>
              <a:t>subkey’s</a:t>
            </a:r>
            <a:r>
              <a:rPr lang="en-US" dirty="0" smtClean="0"/>
              <a:t> </a:t>
            </a:r>
            <a:r>
              <a:rPr lang="en-US" dirty="0" err="1" smtClean="0"/>
              <a:t>Kn</a:t>
            </a:r>
            <a:r>
              <a:rPr lang="en-US" dirty="0" smtClean="0"/>
              <a:t> can now be created by using a permutation table similar to the one the previous slide however this time using the </a:t>
            </a:r>
            <a:r>
              <a:rPr lang="en-US" dirty="0" err="1" smtClean="0"/>
              <a:t>CnDn</a:t>
            </a:r>
            <a:r>
              <a:rPr lang="en-US" dirty="0" smtClean="0"/>
              <a:t> pairs and going from 56 bits to 48 bits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568" y="4360305"/>
            <a:ext cx="2286000" cy="1476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351" y="4302289"/>
            <a:ext cx="43624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1143</TotalTime>
  <Words>427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Des Encryption</vt:lpstr>
      <vt:lpstr>Contents</vt:lpstr>
      <vt:lpstr>A History of DES</vt:lpstr>
      <vt:lpstr>LUCIFER</vt:lpstr>
      <vt:lpstr>PowerPoint Presentation</vt:lpstr>
      <vt:lpstr>How Does DES Encryption Work?</vt:lpstr>
      <vt:lpstr>More Details</vt:lpstr>
      <vt:lpstr>More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Encryption</dc:title>
  <dc:creator>Babikr Elnimah</dc:creator>
  <cp:lastModifiedBy>Babikr Elnimah</cp:lastModifiedBy>
  <cp:revision>23</cp:revision>
  <dcterms:created xsi:type="dcterms:W3CDTF">2016-05-19T14:54:23Z</dcterms:created>
  <dcterms:modified xsi:type="dcterms:W3CDTF">2016-05-20T09:57:57Z</dcterms:modified>
</cp:coreProperties>
</file>