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/>
    <p:restoredTop sz="94600"/>
  </p:normalViewPr>
  <p:slideViewPr>
    <p:cSldViewPr snapToGrid="0" snapToObjects="1">
      <p:cViewPr varScale="1">
        <p:scale>
          <a:sx n="80" d="100"/>
          <a:sy n="80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0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99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35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06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87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1109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714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5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76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96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7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046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71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67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688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0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4F6D-92AA-F94D-9124-5CD2EE8E0A6A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DE45E4-5C06-F544-962B-3BB312C75A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6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FB6AD4-849E-9D4A-B7EF-223BAD08D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sz="8800" dirty="0"/>
              <a:t>VIKOR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D9AC20-9C48-574B-90D1-AB4240686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505" y="4050833"/>
            <a:ext cx="7624497" cy="1096899"/>
          </a:xfrm>
        </p:spPr>
        <p:txBody>
          <a:bodyPr>
            <a:normAutofit/>
          </a:bodyPr>
          <a:lstStyle/>
          <a:p>
            <a:pPr algn="l"/>
            <a:r>
              <a:rPr lang="tr-TR" sz="2000" dirty="0"/>
              <a:t>Berke Akkaya</a:t>
            </a:r>
          </a:p>
          <a:p>
            <a:pPr algn="l"/>
            <a:r>
              <a:rPr lang="tr-TR" sz="2000" dirty="0"/>
              <a:t>Çok Kriterli Karar Verme</a:t>
            </a:r>
          </a:p>
        </p:txBody>
      </p:sp>
    </p:spTree>
    <p:extLst>
      <p:ext uri="{BB962C8B-B14F-4D97-AF65-F5344CB8AC3E}">
        <p14:creationId xmlns:p14="http://schemas.microsoft.com/office/powerpoint/2010/main" val="405796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6F3E7-96CB-E346-94B4-97098816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VIKOR Yönteminin Adımları</a:t>
            </a:r>
            <a:br>
              <a:rPr lang="tr-TR" dirty="0"/>
            </a:br>
            <a:r>
              <a:rPr lang="tr-TR" i="1" dirty="0"/>
              <a:t>2. Adım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9E075F-360C-0C4B-A675-AF5DAD55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tr-TR" sz="2400" b="1" i="1" dirty="0"/>
              <a:t>Si</a:t>
            </a:r>
            <a:r>
              <a:rPr lang="tr-TR" sz="2400" dirty="0"/>
              <a:t> ve </a:t>
            </a:r>
            <a:r>
              <a:rPr lang="tr-TR" sz="2400" b="1" i="1" dirty="0" err="1"/>
              <a:t>Ri</a:t>
            </a:r>
            <a:r>
              <a:rPr lang="tr-TR" sz="2400" dirty="0"/>
              <a:t> değerleri hesaplanır. </a:t>
            </a:r>
          </a:p>
          <a:p>
            <a:r>
              <a:rPr lang="tr-TR" sz="2400" b="1" i="1" dirty="0"/>
              <a:t>Si</a:t>
            </a:r>
            <a:r>
              <a:rPr lang="tr-TR" sz="2400" dirty="0"/>
              <a:t> ve </a:t>
            </a:r>
            <a:r>
              <a:rPr lang="tr-TR" sz="2400" b="1" i="1" dirty="0" err="1"/>
              <a:t>Ri</a:t>
            </a:r>
            <a:r>
              <a:rPr lang="tr-TR" sz="2400" dirty="0"/>
              <a:t> değerleri, j. alternatif için ortalama ve en kötü grup skorlarını göstermektedir. </a:t>
            </a:r>
          </a:p>
          <a:p>
            <a:r>
              <a:rPr lang="tr-TR" sz="2400" b="1" i="1" dirty="0" err="1"/>
              <a:t>wş</a:t>
            </a:r>
            <a:r>
              <a:rPr lang="tr-TR" sz="2400" dirty="0"/>
              <a:t> kriter ağırlıklarını ifade etmektedir.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194B09F-E7AF-644E-A02C-4479E98C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3844762"/>
            <a:ext cx="5500594" cy="25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6F3E7-96CB-E346-94B4-97098816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VIKOR Yönteminin Adımları</a:t>
            </a:r>
            <a:br>
              <a:rPr lang="tr-TR" dirty="0"/>
            </a:br>
            <a:r>
              <a:rPr lang="tr-TR" i="1" dirty="0"/>
              <a:t>3. Adım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9E075F-360C-0C4B-A675-AF5DAD5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i="1" dirty="0" err="1"/>
              <a:t>Qi</a:t>
            </a:r>
            <a:r>
              <a:rPr lang="tr-TR" sz="2400" b="1" i="1" dirty="0"/>
              <a:t> </a:t>
            </a:r>
            <a:r>
              <a:rPr lang="tr-TR" sz="2400" dirty="0"/>
              <a:t>değerleri belirlenir.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633655-F8B6-C647-8F71-64B30AFB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18" y="3117381"/>
            <a:ext cx="6604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6F3E7-96CB-E346-94B4-97098816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VIKOR Yönteminin Adımları</a:t>
            </a:r>
            <a:br>
              <a:rPr lang="tr-TR" dirty="0"/>
            </a:br>
            <a:r>
              <a:rPr lang="tr-TR" i="1" dirty="0"/>
              <a:t>4. Adım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9E075F-360C-0C4B-A675-AF5DAD55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86441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(v) değeri, maksimum grup faydasını sağlayan strateji için ağırlığı ifade etmektedir.</a:t>
            </a:r>
          </a:p>
          <a:p>
            <a:pPr algn="just"/>
            <a:r>
              <a:rPr lang="tr-TR" sz="2400" dirty="0"/>
              <a:t>(1-v) karşıt görüştekilerin minimum pişmanlığının ağırlığını ifade etmektedir. </a:t>
            </a:r>
          </a:p>
          <a:p>
            <a:pPr marL="457200" lvl="1" indent="0" algn="just">
              <a:buNone/>
            </a:pPr>
            <a:r>
              <a:rPr lang="tr-TR" sz="2000" dirty="0"/>
              <a:t>Uzlaşma, “çoğunluk oyu” ( v &gt; 0,5 ) ile,</a:t>
            </a:r>
          </a:p>
          <a:p>
            <a:pPr marL="457200" lvl="1" indent="0" algn="just">
              <a:buNone/>
            </a:pPr>
            <a:r>
              <a:rPr lang="tr-TR" sz="2000" dirty="0"/>
              <a:t>“</a:t>
            </a:r>
            <a:r>
              <a:rPr lang="tr-TR" sz="2000" dirty="0" err="1"/>
              <a:t>konsensus</a:t>
            </a:r>
            <a:r>
              <a:rPr lang="tr-TR" sz="2000" dirty="0"/>
              <a:t>” ( v = 0,5 ) ile veya </a:t>
            </a:r>
          </a:p>
          <a:p>
            <a:pPr marL="457200" lvl="1" indent="0" algn="just">
              <a:buNone/>
            </a:pPr>
            <a:r>
              <a:rPr lang="tr-TR" sz="2000" dirty="0"/>
              <a:t>“veto” ( v &lt; 0,5 ) ile sağlanabilir. </a:t>
            </a:r>
          </a:p>
          <a:p>
            <a:pPr marL="514350" indent="-457200" algn="just"/>
            <a:r>
              <a:rPr lang="tr-TR" sz="2400" dirty="0"/>
              <a:t>S, R ve </a:t>
            </a:r>
            <a:r>
              <a:rPr lang="tr-TR" sz="2400" dirty="0" err="1"/>
              <a:t>Q</a:t>
            </a:r>
            <a:r>
              <a:rPr lang="tr-TR" sz="2400" dirty="0"/>
              <a:t> değerleri küçükten büyüğe doğru sıralanarak alternatifler arasındaki sıralama belirlenir. Sonuçlar, üç sıralama listesi oluşturur.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868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6F3E7-96CB-E346-94B4-97098816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VIKOR Yönteminin Adımları</a:t>
            </a:r>
            <a:br>
              <a:rPr lang="tr-TR" dirty="0"/>
            </a:br>
            <a:r>
              <a:rPr lang="tr-TR" i="1" dirty="0"/>
              <a:t>5. Adım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9E075F-360C-0C4B-A675-AF5DAD5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sz="2400" dirty="0"/>
              <a:t>Uzlaşık çözümün belirlenmesi; iki koşul sağlanırsa, seçeneklerin </a:t>
            </a:r>
            <a:r>
              <a:rPr lang="tr-TR" sz="2400" dirty="0" err="1"/>
              <a:t>Q</a:t>
            </a:r>
            <a:r>
              <a:rPr lang="tr-TR" sz="2400" dirty="0"/>
              <a:t> değerlerine göre küçükten büyüğe doğru sırlanmasında en iyi sırayı sağlayan a' seçeneği </a:t>
            </a:r>
            <a:r>
              <a:rPr lang="tr-TR" sz="2400" dirty="0" err="1"/>
              <a:t>uzlaşık</a:t>
            </a:r>
            <a:r>
              <a:rPr lang="tr-TR" sz="2400" dirty="0"/>
              <a:t> çözüm olarak önerilir. </a:t>
            </a:r>
          </a:p>
          <a:p>
            <a:pPr marL="0" indent="0" algn="just">
              <a:buNone/>
            </a:pPr>
            <a:endParaRPr lang="tr-TR" sz="2400" dirty="0"/>
          </a:p>
          <a:p>
            <a:pPr algn="just"/>
            <a:r>
              <a:rPr lang="tr-TR" sz="2400" b="1" dirty="0"/>
              <a:t>C1 (Kabul edilebilir avantaj):</a:t>
            </a:r>
            <a:r>
              <a:rPr lang="tr-TR" sz="2400" dirty="0"/>
              <a:t> </a:t>
            </a:r>
            <a:r>
              <a:rPr lang="tr-TR" sz="2400" b="1" dirty="0" err="1">
                <a:solidFill>
                  <a:schemeClr val="accent1"/>
                </a:solidFill>
              </a:rPr>
              <a:t>Q</a:t>
            </a:r>
            <a:r>
              <a:rPr lang="tr-TR" sz="2400" b="1" dirty="0">
                <a:solidFill>
                  <a:schemeClr val="accent1"/>
                </a:solidFill>
              </a:rPr>
              <a:t>(a") - </a:t>
            </a:r>
            <a:r>
              <a:rPr lang="tr-TR" sz="2400" b="1" dirty="0" err="1">
                <a:solidFill>
                  <a:schemeClr val="accent1"/>
                </a:solidFill>
              </a:rPr>
              <a:t>Q</a:t>
            </a:r>
            <a:r>
              <a:rPr lang="tr-TR" sz="2400" b="1" dirty="0">
                <a:solidFill>
                  <a:schemeClr val="accent1"/>
                </a:solidFill>
              </a:rPr>
              <a:t> (a') ≥ DQ </a:t>
            </a:r>
          </a:p>
          <a:p>
            <a:pPr marL="457200" lvl="1" indent="0" algn="just">
              <a:buNone/>
            </a:pPr>
            <a:r>
              <a:rPr lang="tr-TR" sz="2200" dirty="0"/>
              <a:t>a" değeri, </a:t>
            </a:r>
            <a:r>
              <a:rPr lang="tr-TR" sz="2200" dirty="0" err="1"/>
              <a:t>Q</a:t>
            </a:r>
            <a:r>
              <a:rPr lang="tr-TR" sz="2200" dirty="0"/>
              <a:t> değerine göre sıralamada ikinci sırayı alan alternatiftir. </a:t>
            </a:r>
          </a:p>
          <a:p>
            <a:pPr marL="457200" lvl="1" indent="0" algn="just">
              <a:buNone/>
            </a:pPr>
            <a:r>
              <a:rPr lang="tr-TR" sz="2200" b="1" dirty="0"/>
              <a:t>DQ= 1 / (m-1); </a:t>
            </a:r>
            <a:r>
              <a:rPr lang="tr-TR" sz="2200" dirty="0"/>
              <a:t>m alternatif sayısını göstermektedir.</a:t>
            </a:r>
          </a:p>
          <a:p>
            <a:pPr marL="457200" lvl="1" indent="0" algn="just">
              <a:buNone/>
            </a:pPr>
            <a:endParaRPr lang="tr-TR" sz="2200" dirty="0"/>
          </a:p>
          <a:p>
            <a:pPr marL="400050" algn="just"/>
            <a:r>
              <a:rPr lang="tr-TR" sz="2400" b="1" dirty="0"/>
              <a:t>C2 (Karar vermede kabul edilebilir istikrar): </a:t>
            </a:r>
            <a:r>
              <a:rPr lang="tr-TR" sz="2400" dirty="0"/>
              <a:t>a' , S ve/veya R değerlerine göre yapılan sıralamada en iyi seçenek olmalıdır. </a:t>
            </a:r>
          </a:p>
        </p:txBody>
      </p:sp>
    </p:spTree>
    <p:extLst>
      <p:ext uri="{BB962C8B-B14F-4D97-AF65-F5344CB8AC3E}">
        <p14:creationId xmlns:p14="http://schemas.microsoft.com/office/powerpoint/2010/main" val="406492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06D5FC-C167-2E4E-9E19-9FF6D93B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VIKOR Yönteminin Adımları</a:t>
            </a:r>
            <a:br>
              <a:rPr lang="tr-TR" dirty="0"/>
            </a:br>
            <a:r>
              <a:rPr lang="tr-TR" i="1" dirty="0"/>
              <a:t>5. Adım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530F1E-3080-C545-9AE1-B38D05D6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Eğer bu iki koşuldan (C1, C2) biri sağlanmazsa </a:t>
            </a:r>
            <a:r>
              <a:rPr lang="tr-TR" sz="2400" dirty="0" err="1"/>
              <a:t>uzlaşık</a:t>
            </a:r>
            <a:r>
              <a:rPr lang="tr-TR" sz="2400" dirty="0"/>
              <a:t> çözüm kümesi şu şekilde önerilmektedir:</a:t>
            </a:r>
          </a:p>
          <a:p>
            <a:pPr algn="just"/>
            <a:r>
              <a:rPr lang="tr-TR" sz="2400" dirty="0"/>
              <a:t>Eğer C1 koşulu sağlanmıyorsa; a', a",..., aᴹ seçenekleri uzlaşılmış en iyi çözüm kümesi olarak belirlenir. aᴹ, maksimum (m) için </a:t>
            </a:r>
            <a:r>
              <a:rPr lang="tr-TR" sz="2400" b="1" i="1" dirty="0" err="1"/>
              <a:t>Q</a:t>
            </a:r>
            <a:r>
              <a:rPr lang="tr-TR" sz="2400" b="1" i="1" dirty="0"/>
              <a:t>(aᴹ) – </a:t>
            </a:r>
            <a:r>
              <a:rPr lang="tr-TR" sz="2400" b="1" i="1" dirty="0" err="1"/>
              <a:t>Q</a:t>
            </a:r>
            <a:r>
              <a:rPr lang="tr-TR" sz="2400" b="1" i="1" dirty="0"/>
              <a:t> (a') &lt; DQ </a:t>
            </a:r>
            <a:r>
              <a:rPr lang="tr-TR" sz="2400" dirty="0"/>
              <a:t>ile belirlenir.</a:t>
            </a:r>
          </a:p>
          <a:p>
            <a:pPr algn="just"/>
            <a:r>
              <a:rPr lang="tr-TR" sz="2400" dirty="0"/>
              <a:t>Eğer C2 koşulu sağlanmıyorsa; a' ve a" seçenekleri, seçenekler arasındaki en iyi </a:t>
            </a:r>
            <a:r>
              <a:rPr lang="tr-TR" sz="2400" dirty="0" err="1"/>
              <a:t>uzlaşık</a:t>
            </a:r>
            <a:r>
              <a:rPr lang="tr-TR" sz="2400" dirty="0"/>
              <a:t> çözüm olarak belirlenmektedir. </a:t>
            </a:r>
          </a:p>
        </p:txBody>
      </p:sp>
    </p:spTree>
    <p:extLst>
      <p:ext uri="{BB962C8B-B14F-4D97-AF65-F5344CB8AC3E}">
        <p14:creationId xmlns:p14="http://schemas.microsoft.com/office/powerpoint/2010/main" val="271314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4BD9C-3752-A3A2-08E8-A4CC00DF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36A144-3A61-3DB5-56AE-599443BC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400" dirty="0"/>
              <a:t>VIKOR </a:t>
            </a:r>
            <a:r>
              <a:rPr lang="tr-TR" sz="2400" dirty="0" err="1"/>
              <a:t>yöntemi</a:t>
            </a:r>
            <a:r>
              <a:rPr lang="tr-TR" sz="2400" dirty="0"/>
              <a:t>, karar vericinin, sistem tasarlanırken </a:t>
            </a:r>
            <a:r>
              <a:rPr lang="tr-TR" sz="2400" dirty="0" err="1"/>
              <a:t>başlangıçta</a:t>
            </a:r>
            <a:r>
              <a:rPr lang="tr-TR" sz="2400" dirty="0"/>
              <a:t> tercihlerini tam olarak belirtememesi durumunda, </a:t>
            </a:r>
            <a:r>
              <a:rPr lang="tr-TR" sz="2400" dirty="0" err="1"/>
              <a:t>çok</a:t>
            </a:r>
            <a:r>
              <a:rPr lang="tr-TR" sz="2400" dirty="0"/>
              <a:t> kriterli karar vermede etkin bir </a:t>
            </a:r>
            <a:r>
              <a:rPr lang="tr-TR" sz="2400" dirty="0" err="1"/>
              <a:t>yöntem</a:t>
            </a:r>
            <a:r>
              <a:rPr lang="tr-TR" sz="2400" dirty="0"/>
              <a:t> olarak </a:t>
            </a:r>
            <a:r>
              <a:rPr lang="tr-TR" sz="2400" dirty="0" err="1"/>
              <a:t>karşımıza</a:t>
            </a:r>
            <a:r>
              <a:rPr lang="tr-TR" sz="2400" dirty="0"/>
              <a:t> </a:t>
            </a:r>
            <a:r>
              <a:rPr lang="tr-TR" sz="2400" dirty="0" err="1"/>
              <a:t>çıkmaktadır</a:t>
            </a:r>
            <a:r>
              <a:rPr lang="tr-TR" sz="2400" dirty="0"/>
              <a:t>. Hesaplamalar sonucu elde edilen </a:t>
            </a:r>
            <a:r>
              <a:rPr lang="tr-TR" sz="2400" dirty="0" err="1"/>
              <a:t>uzlaşık</a:t>
            </a:r>
            <a:r>
              <a:rPr lang="tr-TR" sz="2400" dirty="0"/>
              <a:t> </a:t>
            </a:r>
            <a:r>
              <a:rPr lang="tr-TR" sz="2400" dirty="0" err="1"/>
              <a:t>çözüm</a:t>
            </a:r>
            <a:r>
              <a:rPr lang="tr-TR" sz="2400" dirty="0"/>
              <a:t>, </a:t>
            </a:r>
            <a:r>
              <a:rPr lang="tr-TR" sz="2400" dirty="0" err="1"/>
              <a:t>çoğunluk</a:t>
            </a:r>
            <a:r>
              <a:rPr lang="tr-TR" sz="2400" dirty="0"/>
              <a:t> </a:t>
            </a:r>
            <a:r>
              <a:rPr lang="tr-TR" sz="2400" dirty="0" err="1"/>
              <a:t>için</a:t>
            </a:r>
            <a:r>
              <a:rPr lang="tr-TR" sz="2400" dirty="0"/>
              <a:t> maksimum grup faydasını ve </a:t>
            </a:r>
            <a:r>
              <a:rPr lang="tr-TR" sz="2400" dirty="0" err="1"/>
              <a:t>karşıt</a:t>
            </a:r>
            <a:r>
              <a:rPr lang="tr-TR" sz="2400" dirty="0"/>
              <a:t> </a:t>
            </a:r>
            <a:r>
              <a:rPr lang="tr-TR" sz="2400" dirty="0" err="1"/>
              <a:t>görüştekiler</a:t>
            </a:r>
            <a:r>
              <a:rPr lang="tr-TR" sz="2400" dirty="0"/>
              <a:t> </a:t>
            </a:r>
            <a:r>
              <a:rPr lang="tr-TR" sz="2400" dirty="0" err="1"/>
              <a:t>için</a:t>
            </a:r>
            <a:r>
              <a:rPr lang="tr-TR" sz="2400" dirty="0"/>
              <a:t> minimum </a:t>
            </a:r>
            <a:r>
              <a:rPr lang="tr-TR" sz="2400" dirty="0" err="1"/>
              <a:t>pişmanlığı</a:t>
            </a:r>
            <a:r>
              <a:rPr lang="tr-TR" sz="2400" dirty="0"/>
              <a:t> </a:t>
            </a:r>
            <a:r>
              <a:rPr lang="tr-TR" sz="2400" dirty="0" err="1"/>
              <a:t>sağlayacağından</a:t>
            </a:r>
            <a:r>
              <a:rPr lang="tr-TR" sz="2400" dirty="0"/>
              <a:t> karar verici tarafından kabul </a:t>
            </a:r>
            <a:r>
              <a:rPr lang="tr-TR" sz="2400" dirty="0" err="1"/>
              <a:t>görecektir</a:t>
            </a:r>
            <a:r>
              <a:rPr lang="tr-TR" sz="2400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5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3AB8F5-091E-A34F-98D2-FE5E6E4A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Çok Kriterli Optimizasyon ve Uzlaşık Çözüm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5A0AC3-AD9B-CE48-ACDD-D09D63B6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/>
              <a:t>VIKOR (</a:t>
            </a:r>
            <a:r>
              <a:rPr lang="tr-TR" sz="2800" b="1" dirty="0" err="1"/>
              <a:t>VI</a:t>
            </a:r>
            <a:r>
              <a:rPr lang="tr-TR" sz="2800" dirty="0" err="1"/>
              <a:t>se</a:t>
            </a:r>
            <a:r>
              <a:rPr lang="tr-TR" sz="2800" b="1" dirty="0" err="1"/>
              <a:t>K</a:t>
            </a:r>
            <a:r>
              <a:rPr lang="tr-TR" sz="2800" dirty="0" err="1"/>
              <a:t>riterijumska</a:t>
            </a:r>
            <a:r>
              <a:rPr lang="tr-TR" sz="2800" dirty="0"/>
              <a:t> </a:t>
            </a:r>
            <a:r>
              <a:rPr lang="tr-TR" sz="2800" b="1" dirty="0" err="1"/>
              <a:t>O</a:t>
            </a:r>
            <a:r>
              <a:rPr lang="tr-TR" sz="2800" dirty="0" err="1"/>
              <a:t>ptimizacija</a:t>
            </a:r>
            <a:r>
              <a:rPr lang="tr-TR" sz="2800" dirty="0"/>
              <a:t> I </a:t>
            </a:r>
            <a:r>
              <a:rPr lang="tr-TR" sz="2800" dirty="0" err="1"/>
              <a:t>Kompromisno</a:t>
            </a:r>
            <a:r>
              <a:rPr lang="tr-TR" sz="2800" dirty="0"/>
              <a:t> </a:t>
            </a:r>
            <a:r>
              <a:rPr lang="tr-TR" sz="2800" b="1" dirty="0" err="1"/>
              <a:t>R</a:t>
            </a:r>
            <a:r>
              <a:rPr lang="tr-TR" sz="2800" dirty="0" err="1"/>
              <a:t>esenje</a:t>
            </a:r>
            <a:r>
              <a:rPr lang="tr-TR" sz="2800" dirty="0"/>
              <a:t>) yöntemi birbirinden farklı birimlere sahip kriterlerden oluşan karar problemlerinde, karar alternatiflerinin sıralanması veya içlerindeki en iyi alternatifin seçilmesi için kullanılmaktadır. </a:t>
            </a:r>
          </a:p>
        </p:txBody>
      </p:sp>
    </p:spTree>
    <p:extLst>
      <p:ext uri="{BB962C8B-B14F-4D97-AF65-F5344CB8AC3E}">
        <p14:creationId xmlns:p14="http://schemas.microsoft.com/office/powerpoint/2010/main" val="123855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683C7B-3AD7-5C4D-8115-4EC3E193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VIKOR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23EFD3-5193-8041-9B57-C94BDA32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2004 yılında geliştirilen yöntemin temelinde değerlendirme kriterleri dikkate alınarak karar alternatifleri arasında </a:t>
            </a:r>
            <a:r>
              <a:rPr lang="tr-TR" sz="2400" dirty="0" err="1"/>
              <a:t>uzlaşık</a:t>
            </a:r>
            <a:r>
              <a:rPr lang="tr-TR" sz="2400" dirty="0"/>
              <a:t> çözümün tespit edilmesi vardır. </a:t>
            </a:r>
          </a:p>
          <a:p>
            <a:pPr algn="just"/>
            <a:r>
              <a:rPr lang="tr-TR" sz="2400" dirty="0"/>
              <a:t>Uzlaşık çözüm ise ideal çözüme en yakın çözümü ifade etmektedir. </a:t>
            </a:r>
          </a:p>
          <a:p>
            <a:pPr algn="just"/>
            <a:r>
              <a:rPr lang="tr-TR" sz="2400" dirty="0"/>
              <a:t>Uzlaşık çözüm ile karar alternatifleri için sıralama indeksi oluşturarak belirli koşullar kapsamında ideal çözüme en yakın kararın verilmesi sağlanmaktadır.</a:t>
            </a:r>
          </a:p>
        </p:txBody>
      </p:sp>
    </p:spTree>
    <p:extLst>
      <p:ext uri="{BB962C8B-B14F-4D97-AF65-F5344CB8AC3E}">
        <p14:creationId xmlns:p14="http://schemas.microsoft.com/office/powerpoint/2010/main" val="293325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0F6A76-6CD6-DC43-AAF7-5C1B0BE8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VIKOR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5B083A-3B1A-0041-BA62-A993C055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Gerçek hayat uygulamalarında birbirinden farklı birimlere sahip kriterler ile karşılaşılmaktadır. Bununla beraber uygulamada elde edilen çözüm tüm kriterleri aynı anda tatmin edememektedir. </a:t>
            </a:r>
          </a:p>
          <a:p>
            <a:pPr algn="just"/>
            <a:r>
              <a:rPr lang="tr-TR" sz="2400" dirty="0"/>
              <a:t>Bu gibi durumlarda VIKOR karar vericiye </a:t>
            </a:r>
            <a:r>
              <a:rPr lang="tr-TR" sz="2400" dirty="0" err="1"/>
              <a:t>uzlaşık</a:t>
            </a:r>
            <a:r>
              <a:rPr lang="tr-TR" sz="2400" dirty="0"/>
              <a:t> bir çözüm sunar. </a:t>
            </a:r>
          </a:p>
          <a:p>
            <a:pPr algn="just"/>
            <a:r>
              <a:rPr lang="tr-TR" sz="2400" dirty="0"/>
              <a:t>Birbirleriyle çelişen kriterlerin olduğu problemlerde VIKOR </a:t>
            </a:r>
            <a:r>
              <a:rPr lang="tr-TR" sz="2400" dirty="0" err="1"/>
              <a:t>uzlaşık</a:t>
            </a:r>
            <a:r>
              <a:rPr lang="tr-TR" sz="2400" dirty="0"/>
              <a:t> çözüm sunacağından son kararı vermede yardımcı olabilmektedir. </a:t>
            </a:r>
          </a:p>
        </p:txBody>
      </p:sp>
    </p:spTree>
    <p:extLst>
      <p:ext uri="{BB962C8B-B14F-4D97-AF65-F5344CB8AC3E}">
        <p14:creationId xmlns:p14="http://schemas.microsoft.com/office/powerpoint/2010/main" val="17607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861743-6CAF-A64C-ADD9-1FC514CF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 Durumlarda VIKOR Kullanılabilir?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F2676-CC07-AA45-A5B6-6F15BEB3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sz="2400" dirty="0"/>
              <a:t>Zıt görüşlerin bulunduğu karar verme ortamlarında,</a:t>
            </a:r>
          </a:p>
          <a:p>
            <a:pPr algn="just"/>
            <a:r>
              <a:rPr lang="tr-TR" sz="2400" dirty="0"/>
              <a:t>Karar vericinin ideale en yakın karar alternatifini çözüm olarak kabul ettiği durumlarda,</a:t>
            </a:r>
          </a:p>
          <a:p>
            <a:pPr algn="just"/>
            <a:r>
              <a:rPr lang="tr-TR" sz="2400" dirty="0"/>
              <a:t>Kriterler ile karar vericinin faydası arasında doğrusal ilişki olduğunda</a:t>
            </a:r>
          </a:p>
          <a:p>
            <a:pPr algn="just"/>
            <a:r>
              <a:rPr lang="tr-TR" sz="2400" dirty="0"/>
              <a:t>Kriterler çelişkili, ölçeklenemeyen veya farklı birimlerde olduğunda,</a:t>
            </a:r>
          </a:p>
          <a:p>
            <a:pPr algn="just"/>
            <a:r>
              <a:rPr lang="tr-TR" sz="2400" dirty="0"/>
              <a:t>Alternatiflerin belirlenen tüm kriterlere göre değerlendirilebilir olduğu durumlarda kullanılabilir. 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8590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091995-BBA2-FC47-9FCB-46E26B18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9DCE74-72A4-3F4E-8FD5-81E7BB2E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VIKOR yönteminde sıralama, ideal çözüm ölçütlerinin en iyi değerleri olan </a:t>
            </a:r>
            <a:r>
              <a:rPr lang="tr-TR" sz="2400" b="1" i="1" dirty="0"/>
              <a:t>fi *</a:t>
            </a:r>
            <a:r>
              <a:rPr lang="tr-TR" sz="2400" dirty="0"/>
              <a:t> ile karşılaştırılarak yapılır. Uzlaşmaya dayanan yöntemde kullanılan </a:t>
            </a:r>
            <a:r>
              <a:rPr lang="tr-TR" sz="2400" b="1" i="1" dirty="0" err="1"/>
              <a:t>Lpj</a:t>
            </a:r>
            <a:r>
              <a:rPr lang="tr-TR" sz="2400" dirty="0"/>
              <a:t> ölçütünün aşağıdaki şekilde hesaplanmaktadır (</a:t>
            </a:r>
            <a:r>
              <a:rPr lang="tr-TR" sz="2400" b="1" i="1" dirty="0"/>
              <a:t>n</a:t>
            </a:r>
            <a:r>
              <a:rPr lang="tr-TR" sz="2400" dirty="0"/>
              <a:t> kriter sayısı):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679DE5-78D0-164D-A4FA-13A1C9A7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1" y="3847454"/>
            <a:ext cx="7975910" cy="14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CAFDC9-EA85-1243-9AAA-E37DA464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047146-E888-494A-BCAB-E59B5358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/>
              <a:t>Ortak Uzlaşık çözüm </a:t>
            </a:r>
            <a:r>
              <a:rPr lang="tr-TR" sz="2200" b="1" i="1" dirty="0" err="1"/>
              <a:t>Fc</a:t>
            </a:r>
            <a:r>
              <a:rPr lang="tr-TR" sz="2200" b="1" i="1" dirty="0"/>
              <a:t> = (f1c , f2c , ..., </a:t>
            </a:r>
            <a:r>
              <a:rPr lang="tr-TR" sz="2200" b="1" i="1" dirty="0" err="1"/>
              <a:t>fmc</a:t>
            </a:r>
            <a:r>
              <a:rPr lang="tr-TR" sz="2200" b="1" i="1" dirty="0"/>
              <a:t>) </a:t>
            </a:r>
            <a:r>
              <a:rPr lang="tr-TR" sz="2200" dirty="0"/>
              <a:t>ideal çözüme </a:t>
            </a:r>
            <a:r>
              <a:rPr lang="tr-TR" sz="2200" b="1" dirty="0"/>
              <a:t>(</a:t>
            </a:r>
            <a:r>
              <a:rPr lang="tr-TR" sz="2200" b="1" i="1" dirty="0"/>
              <a:t>F*</a:t>
            </a:r>
            <a:r>
              <a:rPr lang="tr-TR" sz="2200" b="1" dirty="0"/>
              <a:t>) </a:t>
            </a:r>
            <a:r>
              <a:rPr lang="tr-TR" sz="2200" dirty="0"/>
              <a:t>en yakın uygun çözümdür. Uzlaşma Şekil de görüldüğü gibi;</a:t>
            </a:r>
          </a:p>
          <a:p>
            <a:pPr marL="0" indent="0" algn="ctr">
              <a:buNone/>
            </a:pPr>
            <a:r>
              <a:rPr lang="tr-TR" sz="2200" b="1" i="1" dirty="0"/>
              <a:t>∆ f1= f1* - f1c </a:t>
            </a:r>
            <a:r>
              <a:rPr lang="tr-TR" sz="2200" dirty="0"/>
              <a:t>ve</a:t>
            </a:r>
            <a:r>
              <a:rPr lang="tr-TR" sz="2200" i="1" dirty="0"/>
              <a:t> </a:t>
            </a:r>
            <a:r>
              <a:rPr lang="tr-TR" sz="2200" b="1" i="1" dirty="0"/>
              <a:t>∆ f2 = f2* - f2c </a:t>
            </a:r>
            <a:r>
              <a:rPr lang="tr-TR" sz="2200" dirty="0"/>
              <a:t>ile ifade edilmektedir.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B388896-9F9F-9C40-BDA8-A1C68527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68" y="3429000"/>
            <a:ext cx="3581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FE4F38-0C57-2549-BB92-4CE341A1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VIKOR Yönteminin 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52CD8A-2590-1D4B-8A3E-BEEA3CD3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Öncelikle Karar Matrisi oluşturulmalıdır.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24BCFB6-9F68-6E41-8E38-C9EFA7F0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2589732"/>
            <a:ext cx="5859420" cy="34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EA3270-509F-D244-ABF4-CB5CC6B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VIKOR Yönteminin Adımları</a:t>
            </a:r>
            <a:br>
              <a:rPr lang="tr-TR" dirty="0"/>
            </a:br>
            <a:r>
              <a:rPr lang="tr-TR" i="1" dirty="0"/>
              <a:t>1. Adım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F37E3A-E617-F14D-8ED2-C7B78E39A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379"/>
          </a:xfrm>
        </p:spPr>
        <p:txBody>
          <a:bodyPr>
            <a:normAutofit/>
          </a:bodyPr>
          <a:lstStyle/>
          <a:p>
            <a:r>
              <a:rPr lang="tr-TR" sz="2400" dirty="0"/>
              <a:t>Karar matrisi oluşturulur.</a:t>
            </a:r>
          </a:p>
          <a:p>
            <a:r>
              <a:rPr lang="tr-TR" sz="2400" dirty="0"/>
              <a:t>Her kriter için en iyi </a:t>
            </a:r>
            <a:r>
              <a:rPr lang="tr-TR" sz="2400" b="1" i="1" dirty="0"/>
              <a:t>( </a:t>
            </a:r>
            <a:r>
              <a:rPr lang="tr-TR" sz="2400" b="1" i="1" dirty="0" err="1"/>
              <a:t>fj</a:t>
            </a:r>
            <a:r>
              <a:rPr lang="tr-TR" sz="2400" b="1" i="1" dirty="0"/>
              <a:t> * )</a:t>
            </a:r>
            <a:r>
              <a:rPr lang="tr-TR" sz="2400" dirty="0"/>
              <a:t> ve en kötü </a:t>
            </a:r>
            <a:r>
              <a:rPr lang="tr-TR" sz="2400" b="1" i="1" dirty="0"/>
              <a:t>( </a:t>
            </a:r>
            <a:r>
              <a:rPr lang="tr-TR" sz="2400" b="1" i="1" dirty="0" err="1"/>
              <a:t>fj</a:t>
            </a:r>
            <a:r>
              <a:rPr lang="tr-TR" sz="2400" b="1" i="1" dirty="0"/>
              <a:t> - ) </a:t>
            </a:r>
            <a:r>
              <a:rPr lang="tr-TR" sz="2400" dirty="0"/>
              <a:t>değerler belirlenir. </a:t>
            </a:r>
          </a:p>
          <a:p>
            <a:endParaRPr lang="tr-TR" sz="2400" dirty="0"/>
          </a:p>
          <a:p>
            <a:r>
              <a:rPr lang="tr-TR" sz="2400" dirty="0"/>
              <a:t>Eğer kriter (j) fayda kriteri ise; </a:t>
            </a:r>
          </a:p>
          <a:p>
            <a:pPr marL="400050" lvl="1" indent="0">
              <a:buNone/>
            </a:pPr>
            <a:r>
              <a:rPr lang="tr-TR" sz="2000" b="1" dirty="0" err="1"/>
              <a:t>fj</a:t>
            </a:r>
            <a:r>
              <a:rPr lang="tr-TR" sz="2000" b="1" dirty="0"/>
              <a:t>* = </a:t>
            </a:r>
            <a:r>
              <a:rPr lang="tr-TR" sz="2000" b="1" dirty="0" err="1"/>
              <a:t>maks</a:t>
            </a:r>
            <a:r>
              <a:rPr lang="tr-TR" sz="2000" b="1" dirty="0"/>
              <a:t> </a:t>
            </a:r>
            <a:r>
              <a:rPr lang="tr-TR" sz="2000" b="1" dirty="0" err="1"/>
              <a:t>xij</a:t>
            </a:r>
            <a:r>
              <a:rPr lang="tr-TR" sz="2000" b="1" dirty="0"/>
              <a:t>            </a:t>
            </a:r>
            <a:r>
              <a:rPr lang="tr-TR" sz="2000" b="1" dirty="0" err="1"/>
              <a:t>fj</a:t>
            </a:r>
            <a:r>
              <a:rPr lang="tr-TR" sz="2000" b="1" dirty="0"/>
              <a:t>- = </a:t>
            </a:r>
            <a:r>
              <a:rPr lang="tr-TR" sz="2000" b="1" dirty="0" err="1"/>
              <a:t>min</a:t>
            </a:r>
            <a:r>
              <a:rPr lang="tr-TR" sz="2000" b="1" dirty="0"/>
              <a:t> </a:t>
            </a:r>
            <a:r>
              <a:rPr lang="tr-TR" sz="2000" b="1" dirty="0" err="1"/>
              <a:t>xij</a:t>
            </a:r>
            <a:r>
              <a:rPr lang="tr-TR" sz="2000" b="1" dirty="0"/>
              <a:t>            (i = 1,2,...,m)</a:t>
            </a:r>
          </a:p>
          <a:p>
            <a:pPr marL="400050" lvl="1" indent="0">
              <a:buNone/>
            </a:pPr>
            <a:endParaRPr lang="tr-TR" sz="2000" b="1" dirty="0"/>
          </a:p>
          <a:p>
            <a:r>
              <a:rPr lang="tr-TR" sz="2400" dirty="0"/>
              <a:t>Eğer kriter (j) maliyet kriteri ise; </a:t>
            </a:r>
          </a:p>
          <a:p>
            <a:pPr marL="400050" lvl="1" indent="0">
              <a:buNone/>
            </a:pPr>
            <a:r>
              <a:rPr lang="tr-TR" sz="2000" b="1" dirty="0" err="1"/>
              <a:t>fj</a:t>
            </a:r>
            <a:r>
              <a:rPr lang="tr-TR" sz="2000" b="1" dirty="0"/>
              <a:t>* = </a:t>
            </a:r>
            <a:r>
              <a:rPr lang="tr-TR" sz="2000" b="1" dirty="0" err="1"/>
              <a:t>min</a:t>
            </a:r>
            <a:r>
              <a:rPr lang="tr-TR" sz="2000" b="1" dirty="0"/>
              <a:t> </a:t>
            </a:r>
            <a:r>
              <a:rPr lang="tr-TR" sz="2000" b="1" dirty="0" err="1"/>
              <a:t>xij</a:t>
            </a:r>
            <a:r>
              <a:rPr lang="tr-TR" sz="2000" b="1" dirty="0"/>
              <a:t>              </a:t>
            </a:r>
            <a:r>
              <a:rPr lang="tr-TR" sz="2000" b="1" dirty="0" err="1"/>
              <a:t>fj</a:t>
            </a:r>
            <a:r>
              <a:rPr lang="tr-TR" sz="2000" b="1" dirty="0"/>
              <a:t>- = </a:t>
            </a:r>
            <a:r>
              <a:rPr lang="tr-TR" sz="2000" b="1" dirty="0" err="1"/>
              <a:t>maks</a:t>
            </a:r>
            <a:r>
              <a:rPr lang="tr-TR" sz="2000" b="1" dirty="0"/>
              <a:t> </a:t>
            </a:r>
            <a:r>
              <a:rPr lang="tr-TR" sz="2000" b="1" dirty="0" err="1"/>
              <a:t>xij</a:t>
            </a:r>
            <a:r>
              <a:rPr lang="tr-TR" sz="2000" b="1" dirty="0"/>
              <a:t>          (i = 1,2,...,m)</a:t>
            </a:r>
          </a:p>
        </p:txBody>
      </p:sp>
    </p:spTree>
    <p:extLst>
      <p:ext uri="{BB962C8B-B14F-4D97-AF65-F5344CB8AC3E}">
        <p14:creationId xmlns:p14="http://schemas.microsoft.com/office/powerpoint/2010/main" val="2082713443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Kırmızı Turuncu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{0DDCEA38-0879-FB44-A3E0-08FA5B11B124}tf10001060</Template>
  <TotalTime>229</TotalTime>
  <Words>789</Words>
  <Application>Microsoft Macintosh PowerPoint</Application>
  <PresentationFormat>Geniş ekran</PresentationFormat>
  <Paragraphs>59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Yüzeyler</vt:lpstr>
      <vt:lpstr>VIKOR</vt:lpstr>
      <vt:lpstr>Çok Kriterli Optimizasyon ve Uzlaşık Çözüm</vt:lpstr>
      <vt:lpstr>VIKOR</vt:lpstr>
      <vt:lpstr>VIKOR</vt:lpstr>
      <vt:lpstr>Hangi Durumlarda VIKOR Kullanılabilir?</vt:lpstr>
      <vt:lpstr>PowerPoint Sunusu</vt:lpstr>
      <vt:lpstr>PowerPoint Sunusu</vt:lpstr>
      <vt:lpstr>VIKOR Yönteminin Adımları</vt:lpstr>
      <vt:lpstr>VIKOR Yönteminin Adımları 1. Adım</vt:lpstr>
      <vt:lpstr>VIKOR Yönteminin Adımları 2. Adım</vt:lpstr>
      <vt:lpstr>VIKOR Yönteminin Adımları 3. Adım</vt:lpstr>
      <vt:lpstr>VIKOR Yönteminin Adımları 4. Adım</vt:lpstr>
      <vt:lpstr>VIKOR Yönteminin Adımları 5. Adım</vt:lpstr>
      <vt:lpstr>VIKOR Yönteminin Adımları 5. Adım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Berke Akkaya</dc:creator>
  <cp:lastModifiedBy>Berke Akkaya</cp:lastModifiedBy>
  <cp:revision>14</cp:revision>
  <dcterms:created xsi:type="dcterms:W3CDTF">2022-04-11T15:03:23Z</dcterms:created>
  <dcterms:modified xsi:type="dcterms:W3CDTF">2022-04-14T09:04:58Z</dcterms:modified>
</cp:coreProperties>
</file>