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7" autoAdjust="0"/>
    <p:restoredTop sz="94660"/>
  </p:normalViewPr>
  <p:slideViewPr>
    <p:cSldViewPr>
      <p:cViewPr varScale="1">
        <p:scale>
          <a:sx n="111" d="100"/>
          <a:sy n="111" d="100"/>
        </p:scale>
        <p:origin x="-72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416D-06FD-4587-B768-FBC2118E01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B3F9-5738-444D-9A4D-A19EDB722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416D-06FD-4587-B768-FBC2118E01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B3F9-5738-444D-9A4D-A19EDB722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416D-06FD-4587-B768-FBC2118E01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B3F9-5738-444D-9A4D-A19EDB722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416D-06FD-4587-B768-FBC2118E01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B3F9-5738-444D-9A4D-A19EDB722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416D-06FD-4587-B768-FBC2118E01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B3F9-5738-444D-9A4D-A19EDB722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416D-06FD-4587-B768-FBC2118E01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B3F9-5738-444D-9A4D-A19EDB722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416D-06FD-4587-B768-FBC2118E01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B3F9-5738-444D-9A4D-A19EDB722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416D-06FD-4587-B768-FBC2118E01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B3F9-5738-444D-9A4D-A19EDB722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416D-06FD-4587-B768-FBC2118E01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B3F9-5738-444D-9A4D-A19EDB722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416D-06FD-4587-B768-FBC2118E01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B3F9-5738-444D-9A4D-A19EDB722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416D-06FD-4587-B768-FBC2118E01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B3F9-5738-444D-9A4D-A19EDB722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416D-06FD-4587-B768-FBC2118E01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B3F9-5738-444D-9A4D-A19EDB7227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Modelling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Brian </a:t>
            </a:r>
            <a:r>
              <a:rPr lang="en-GB" dirty="0" err="1" smtClean="0"/>
              <a:t>Foo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Overview of </a:t>
            </a:r>
            <a:r>
              <a:rPr lang="en-US" dirty="0" err="1"/>
              <a:t>modelling</a:t>
            </a:r>
            <a:r>
              <a:rPr lang="en-US" dirty="0"/>
              <a:t> process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P07 and P08 were modelled separately from the ‘main’ group due to large missing gaps</a:t>
            </a:r>
          </a:p>
          <a:p>
            <a:r>
              <a:rPr lang="en-GB" sz="2400" dirty="0" smtClean="0"/>
              <a:t>Gradient boosting </a:t>
            </a:r>
            <a:r>
              <a:rPr lang="en-GB" sz="2400" dirty="0" err="1" smtClean="0"/>
              <a:t>regressor</a:t>
            </a:r>
            <a:r>
              <a:rPr lang="en-GB" sz="2400" dirty="0" smtClean="0"/>
              <a:t> models were used to for both the P07_P08 and ‘main’ cases. In each case, </a:t>
            </a:r>
            <a:r>
              <a:rPr lang="en-GB" sz="2400" dirty="0" smtClean="0"/>
              <a:t>models for </a:t>
            </a:r>
            <a:r>
              <a:rPr lang="en-GB" sz="2400" dirty="0" smtClean="0"/>
              <a:t>low, medium, and high </a:t>
            </a:r>
            <a:r>
              <a:rPr lang="en-GB" sz="2400" dirty="0" err="1" smtClean="0"/>
              <a:t>quantiles</a:t>
            </a:r>
            <a:r>
              <a:rPr lang="en-GB" sz="2400" dirty="0" smtClean="0"/>
              <a:t> were trained to give an operating range for the plant dosing</a:t>
            </a:r>
          </a:p>
          <a:p>
            <a:r>
              <a:rPr lang="en-GB" sz="2400" dirty="0" smtClean="0"/>
              <a:t>The models scored well ( &gt;0.9) in terms of R</a:t>
            </a:r>
            <a:r>
              <a:rPr lang="en-GB" sz="2400" baseline="30000" dirty="0" smtClean="0"/>
              <a:t>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</a:t>
            </a:r>
            <a:r>
              <a:rPr lang="en-US" dirty="0"/>
              <a:t>analysis of data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Observations:</a:t>
            </a:r>
          </a:p>
          <a:p>
            <a:pPr lvl="1"/>
            <a:r>
              <a:rPr lang="en-GB" sz="1600" dirty="0" smtClean="0"/>
              <a:t>10 plants</a:t>
            </a:r>
          </a:p>
          <a:p>
            <a:pPr lvl="1"/>
            <a:r>
              <a:rPr lang="en-GB" sz="1600" dirty="0" smtClean="0"/>
              <a:t>P02 only operating for a short amount of time</a:t>
            </a:r>
          </a:p>
          <a:p>
            <a:r>
              <a:rPr lang="en-GB" sz="2000" dirty="0" smtClean="0"/>
              <a:t>Distribution was visually checked using a histogram and shown to be right skewed</a:t>
            </a:r>
          </a:p>
          <a:p>
            <a:r>
              <a:rPr lang="en-GB" sz="2000" dirty="0" smtClean="0"/>
              <a:t>Time series plot showed that all of the plants had a similar shape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068960"/>
            <a:ext cx="3653947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1034" y="980728"/>
            <a:ext cx="362296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AU" dirty="0"/>
              <a:t>Methods of outlier detection and other data cleaning steps </a:t>
            </a:r>
            <a:br>
              <a:rPr lang="en-AU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Checked for missing values, none detected</a:t>
            </a:r>
          </a:p>
          <a:p>
            <a:r>
              <a:rPr lang="en-GB" sz="2000" dirty="0" smtClean="0"/>
              <a:t>Checked for non-numeric values, the only type detected was #VALUE!</a:t>
            </a:r>
          </a:p>
          <a:p>
            <a:r>
              <a:rPr lang="en-GB" sz="2000" dirty="0" err="1" smtClean="0"/>
              <a:t>Heatmap</a:t>
            </a:r>
            <a:r>
              <a:rPr lang="en-GB" sz="2000" dirty="0" smtClean="0"/>
              <a:t> plotted to visualise extent of #VALUE!</a:t>
            </a:r>
          </a:p>
          <a:p>
            <a:pPr lvl="1"/>
            <a:r>
              <a:rPr lang="en-GB" sz="1600" dirty="0" smtClean="0"/>
              <a:t>Most of the plants had some sparse #VALUE! values</a:t>
            </a:r>
          </a:p>
          <a:p>
            <a:pPr lvl="2"/>
            <a:r>
              <a:rPr lang="en-GB" sz="1200" dirty="0" smtClean="0"/>
              <a:t>Cleaned by using the previous non #VALUE! </a:t>
            </a:r>
            <a:r>
              <a:rPr lang="en-GB" sz="1200" dirty="0" err="1" smtClean="0"/>
              <a:t>datapoint</a:t>
            </a:r>
            <a:endParaRPr lang="en-GB" sz="1200" dirty="0" smtClean="0"/>
          </a:p>
          <a:p>
            <a:pPr lvl="1"/>
            <a:r>
              <a:rPr lang="en-GB" sz="1600" dirty="0" smtClean="0"/>
              <a:t>P07 and P08 had almost all of their ‘I’ and ‘J’ parameters  as </a:t>
            </a:r>
            <a:r>
              <a:rPr lang="en-GB" sz="1600" dirty="0" smtClean="0"/>
              <a:t>#VALUE! </a:t>
            </a:r>
          </a:p>
          <a:p>
            <a:pPr lvl="2"/>
            <a:r>
              <a:rPr lang="en-GB" sz="1400" dirty="0" smtClean="0"/>
              <a:t>Decided to remove these two parameters from P07 and P08 and model these two Plants separately from the main group</a:t>
            </a:r>
          </a:p>
          <a:p>
            <a:r>
              <a:rPr lang="en-GB" sz="2200" dirty="0" smtClean="0"/>
              <a:t>Other than </a:t>
            </a: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772816"/>
            <a:ext cx="3616102" cy="356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AU" dirty="0"/>
              <a:t>Model selection and validation process </a:t>
            </a:r>
            <a:br>
              <a:rPr lang="en-AU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 gradient boosting </a:t>
            </a:r>
            <a:r>
              <a:rPr lang="en-GB" sz="2400" dirty="0" err="1" smtClean="0"/>
              <a:t>regressor</a:t>
            </a:r>
            <a:r>
              <a:rPr lang="en-GB" sz="2400" dirty="0" smtClean="0"/>
              <a:t> model was used because it has been used effectively by other data scientists for time series modelling.</a:t>
            </a:r>
          </a:p>
          <a:p>
            <a:pPr lvl="1"/>
            <a:r>
              <a:rPr lang="en-GB" sz="2000" dirty="0" smtClean="0"/>
              <a:t>In addition, a low and high prediction interval can be estimated by specifying a low and upper </a:t>
            </a:r>
            <a:r>
              <a:rPr lang="en-GB" sz="2000" dirty="0" err="1" smtClean="0"/>
              <a:t>quantile</a:t>
            </a:r>
            <a:r>
              <a:rPr lang="en-GB" sz="2000" dirty="0" smtClean="0"/>
              <a:t>. In this case, 0.1 and 0.9 were chosen respectively.</a:t>
            </a:r>
          </a:p>
          <a:p>
            <a:r>
              <a:rPr lang="en-GB" sz="2400" dirty="0" smtClean="0"/>
              <a:t>The </a:t>
            </a:r>
            <a:r>
              <a:rPr lang="en-GB" sz="2400" dirty="0" err="1" smtClean="0"/>
              <a:t>TimeSeriesSplit</a:t>
            </a:r>
            <a:r>
              <a:rPr lang="en-GB" sz="2400" dirty="0" smtClean="0"/>
              <a:t> function was used to split the data into 4 folds in order to use cross validation</a:t>
            </a:r>
          </a:p>
          <a:p>
            <a:r>
              <a:rPr lang="en-GB" sz="2400" dirty="0" smtClean="0"/>
              <a:t>The </a:t>
            </a:r>
            <a:r>
              <a:rPr lang="en-GB" sz="2400" dirty="0" err="1" smtClean="0"/>
              <a:t>GridSearchCV</a:t>
            </a:r>
            <a:r>
              <a:rPr lang="en-GB" sz="2400" dirty="0" smtClean="0"/>
              <a:t> function was used to fit the model according to the split data</a:t>
            </a:r>
          </a:p>
          <a:p>
            <a:pPr lvl="1"/>
            <a:r>
              <a:rPr lang="en-GB" sz="2000" dirty="0" smtClean="0"/>
              <a:t>Max depth was used as the only parameter in the grid search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AU" dirty="0"/>
              <a:t>Selection of accuracy metric(s) and prediction accuracy achieved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the coefficient of determination R^2 of the prediction was used</a:t>
            </a:r>
          </a:p>
          <a:p>
            <a:pPr lvl="1"/>
            <a:r>
              <a:rPr lang="en-AU" sz="2000" dirty="0" smtClean="0"/>
              <a:t>The main </a:t>
            </a:r>
            <a:r>
              <a:rPr lang="en-GB" sz="2000" dirty="0"/>
              <a:t>model (</a:t>
            </a:r>
            <a:r>
              <a:rPr lang="en-GB" sz="2000" dirty="0" err="1"/>
              <a:t>ie</a:t>
            </a:r>
            <a:r>
              <a:rPr lang="en-GB" sz="2000" dirty="0"/>
              <a:t>. all the plants excluding P07 and P08), </a:t>
            </a:r>
            <a:r>
              <a:rPr lang="en-GB" sz="2000" dirty="0" smtClean="0"/>
              <a:t>obtained a score of 0.909</a:t>
            </a:r>
          </a:p>
          <a:p>
            <a:pPr lvl="1"/>
            <a:r>
              <a:rPr lang="en-GB" sz="2000" dirty="0" smtClean="0"/>
              <a:t>The P07_P08 model obtained a score of 0.958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AU" dirty="0" smtClean="0"/>
              <a:t>Variables </a:t>
            </a:r>
            <a:r>
              <a:rPr lang="en-AU" dirty="0"/>
              <a:t>that are most important to predicting dose rates </a:t>
            </a:r>
            <a:br>
              <a:rPr lang="en-AU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429000"/>
            <a:ext cx="26193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429000"/>
            <a:ext cx="28098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000" dirty="0" smtClean="0"/>
              <a:t>Parameter ‘D’ was clearly the most important predictor, followed by C and 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the main model (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all the plants excluding P07 and P08), 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PLANT id field (</a:t>
            </a:r>
            <a:r>
              <a:rPr kumimoji="0" lang="en-GB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PLANT_le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came up as a strong predictor for the main model, suggesting that there </a:t>
            </a:r>
            <a:r>
              <a:rPr lang="en-GB" sz="2000" dirty="0" smtClean="0"/>
              <a:t>are significant differences between the plants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AU" dirty="0" smtClean="0"/>
              <a:t>how </a:t>
            </a:r>
            <a:r>
              <a:rPr lang="en-AU" dirty="0"/>
              <a:t>such a dosing model can be implemented, monitored and utilized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Since the team is already using Azure, use the Azure </a:t>
            </a:r>
            <a:r>
              <a:rPr lang="en-AU" dirty="0" err="1"/>
              <a:t>MLOps</a:t>
            </a:r>
            <a:r>
              <a:rPr lang="en-AU" dirty="0"/>
              <a:t> services to deploy to the cloud.</a:t>
            </a:r>
          </a:p>
          <a:p>
            <a:pPr lvl="1"/>
            <a:r>
              <a:rPr lang="en-AU" dirty="0"/>
              <a:t>Publish the final model to Azure ML Register</a:t>
            </a:r>
          </a:p>
          <a:p>
            <a:pPr lvl="1"/>
            <a:r>
              <a:rPr lang="en-AU" dirty="0"/>
              <a:t>Create Docker container (packaging all the dependencies)</a:t>
            </a:r>
          </a:p>
          <a:p>
            <a:pPr lvl="1"/>
            <a:r>
              <a:rPr lang="en-AU" dirty="0"/>
              <a:t>Use </a:t>
            </a:r>
            <a:r>
              <a:rPr lang="en-AU" dirty="0" err="1"/>
              <a:t>Kubernetes</a:t>
            </a:r>
            <a:r>
              <a:rPr lang="en-AU" dirty="0"/>
              <a:t> to deploy to </a:t>
            </a:r>
            <a:r>
              <a:rPr lang="en-AU" dirty="0" err="1"/>
              <a:t>webservice</a:t>
            </a:r>
            <a:endParaRPr lang="en-AU" dirty="0"/>
          </a:p>
          <a:p>
            <a:pPr lvl="1"/>
            <a:r>
              <a:rPr lang="en-AU" dirty="0"/>
              <a:t>Can feed the predicted data to a dashboard (Power BI</a:t>
            </a:r>
            <a:r>
              <a:rPr lang="en-AU" dirty="0" smtClean="0"/>
              <a:t>)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r>
              <a:rPr lang="en-AU" dirty="0"/>
              <a:t>Some </a:t>
            </a:r>
            <a:r>
              <a:rPr lang="en-AU" dirty="0" smtClean="0"/>
              <a:t>other benefits </a:t>
            </a:r>
            <a:r>
              <a:rPr lang="en-AU" dirty="0"/>
              <a:t>of using Azure </a:t>
            </a:r>
            <a:r>
              <a:rPr lang="en-AU" dirty="0" err="1"/>
              <a:t>MLOps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can easily keep track of models and where they are deployed (there could potentially be a </a:t>
            </a:r>
            <a:r>
              <a:rPr lang="en-AU" dirty="0" smtClean="0"/>
              <a:t>separate </a:t>
            </a:r>
            <a:r>
              <a:rPr lang="en-AU" dirty="0"/>
              <a:t>model deployed to each treatment plant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streamline  model maintenance activities</a:t>
            </a:r>
            <a:endParaRPr lang="en-A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AU" dirty="0"/>
              <a:t>other methods that can be pursued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Spend more effort developing features</a:t>
            </a:r>
          </a:p>
          <a:p>
            <a:r>
              <a:rPr lang="en-GB" dirty="0" smtClean="0"/>
              <a:t>Try out other types of models:</a:t>
            </a:r>
          </a:p>
          <a:p>
            <a:pPr lvl="1"/>
            <a:r>
              <a:rPr lang="en-GB" dirty="0" smtClean="0"/>
              <a:t>Traditional </a:t>
            </a:r>
            <a:r>
              <a:rPr lang="en-GB" dirty="0" err="1" smtClean="0"/>
              <a:t>timeseries</a:t>
            </a:r>
            <a:r>
              <a:rPr lang="en-GB" dirty="0" smtClean="0"/>
              <a:t> (</a:t>
            </a:r>
            <a:r>
              <a:rPr lang="en-GB" dirty="0" err="1" smtClean="0"/>
              <a:t>eg</a:t>
            </a:r>
            <a:r>
              <a:rPr lang="en-GB" dirty="0" smtClean="0"/>
              <a:t>. ARIMA, VAR)</a:t>
            </a:r>
          </a:p>
          <a:p>
            <a:pPr lvl="1"/>
            <a:r>
              <a:rPr lang="en-GB" dirty="0" smtClean="0"/>
              <a:t>Structural models (</a:t>
            </a:r>
            <a:r>
              <a:rPr lang="en-GB" dirty="0" err="1" smtClean="0"/>
              <a:t>eg</a:t>
            </a:r>
            <a:r>
              <a:rPr lang="en-GB" dirty="0" smtClean="0"/>
              <a:t>. Prophet)</a:t>
            </a:r>
          </a:p>
          <a:p>
            <a:pPr lvl="1"/>
            <a:r>
              <a:rPr lang="en-GB" dirty="0" smtClean="0"/>
              <a:t>Deep learning (</a:t>
            </a:r>
            <a:r>
              <a:rPr lang="en-GB" dirty="0" err="1" smtClean="0"/>
              <a:t>eg</a:t>
            </a:r>
            <a:r>
              <a:rPr lang="en-GB" dirty="0" smtClean="0"/>
              <a:t>. LSTM, RNN, CNN)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494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Modelling Exercise</vt:lpstr>
      <vt:lpstr>   Overview of modelling process   </vt:lpstr>
      <vt:lpstr>Exploratory analysis of data  </vt:lpstr>
      <vt:lpstr>   Methods of outlier detection and other data cleaning steps   </vt:lpstr>
      <vt:lpstr>   Model selection and validation process   </vt:lpstr>
      <vt:lpstr>   Selection of accuracy metric(s) and prediction accuracy achieved  </vt:lpstr>
      <vt:lpstr> Variables that are most important to predicting dose rates  </vt:lpstr>
      <vt:lpstr>  how such a dosing model can be implemented, monitored and utilized  </vt:lpstr>
      <vt:lpstr>   other methods that can be pursued 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brian</dc:creator>
  <cp:lastModifiedBy>brian</cp:lastModifiedBy>
  <cp:revision>5</cp:revision>
  <dcterms:created xsi:type="dcterms:W3CDTF">2020-01-14T16:38:42Z</dcterms:created>
  <dcterms:modified xsi:type="dcterms:W3CDTF">2020-01-14T17:23:41Z</dcterms:modified>
</cp:coreProperties>
</file>