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59" r:id="rId4"/>
    <p:sldId id="293" r:id="rId6"/>
    <p:sldId id="296" r:id="rId7"/>
    <p:sldId id="290" r:id="rId8"/>
    <p:sldId id="297" r:id="rId9"/>
    <p:sldId id="257" r:id="rId10"/>
    <p:sldId id="298" r:id="rId11"/>
    <p:sldId id="299" r:id="rId12"/>
    <p:sldId id="303" r:id="rId13"/>
    <p:sldId id="305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E3A"/>
    <a:srgbClr val="1A356C"/>
    <a:srgbClr val="8B8C8E"/>
    <a:srgbClr val="0099C3"/>
    <a:srgbClr val="303231"/>
    <a:srgbClr val="007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00"/>
    <p:restoredTop sz="94660"/>
  </p:normalViewPr>
  <p:slideViewPr>
    <p:cSldViewPr snapToGrid="0" showGuides="1">
      <p:cViewPr>
        <p:scale>
          <a:sx n="50" d="100"/>
          <a:sy n="50" d="100"/>
        </p:scale>
        <p:origin x="2898" y="1260"/>
      </p:cViewPr>
      <p:guideLst>
        <p:guide orient="horz" pos="2040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86B6B3-4F4E-4521-BE2C-AD595F15E1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  <p:pic>
        <p:nvPicPr>
          <p:cNvPr id="122" name="Picture 121"/>
          <p:cNvPicPr/>
          <p:nvPr userDrawn="1"/>
        </p:nvPicPr>
        <p:blipFill>
          <a:blip r:embed="rId3">
            <a:alphaModFix amt="20000"/>
          </a:blip>
          <a:srcRect l="16241" t="9" r="153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097" name="组合 2"/>
          <p:cNvGrpSpPr/>
          <p:nvPr/>
        </p:nvGrpSpPr>
        <p:grpSpPr>
          <a:xfrm>
            <a:off x="0" y="0"/>
            <a:ext cx="5562600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5" name="矩形 1"/>
            <p:cNvSpPr/>
            <p:nvPr/>
          </p:nvSpPr>
          <p:spPr>
            <a:xfrm>
              <a:off x="15240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0" name="组合 7"/>
          <p:cNvGrpSpPr/>
          <p:nvPr/>
        </p:nvGrpSpPr>
        <p:grpSpPr>
          <a:xfrm>
            <a:off x="-635" y="1320800"/>
            <a:ext cx="5369560" cy="1516380"/>
            <a:chOff x="0" y="2070100"/>
            <a:chExt cx="5270500" cy="1516536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6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gdLst>
                <a:gd name="connsiteX0" fmla="*/ 0 w 431800"/>
                <a:gd name="connsiteY0" fmla="*/ 431800 h 431800"/>
                <a:gd name="connsiteX1" fmla="*/ 0 w 431800"/>
                <a:gd name="connsiteY1" fmla="*/ 0 h 431800"/>
                <a:gd name="connsiteX2" fmla="*/ 431800 w 431800"/>
                <a:gd name="connsiteY2" fmla="*/ 431800 h 431800"/>
                <a:gd name="connsiteX3" fmla="*/ 0 w 431800"/>
                <a:gd name="connsiteY3" fmla="*/ 431800 h 431800"/>
                <a:gd name="connsiteX0-1" fmla="*/ 0 w 645174"/>
                <a:gd name="connsiteY0-2" fmla="*/ 482155 h 482155"/>
                <a:gd name="connsiteX1-3" fmla="*/ 213374 w 645174"/>
                <a:gd name="connsiteY1-4" fmla="*/ 0 h 482155"/>
                <a:gd name="connsiteX2-5" fmla="*/ 645174 w 645174"/>
                <a:gd name="connsiteY2-6" fmla="*/ 431800 h 482155"/>
                <a:gd name="connsiteX3-7" fmla="*/ 0 w 645174"/>
                <a:gd name="connsiteY3-8" fmla="*/ 482155 h 482155"/>
                <a:gd name="connsiteX0-9" fmla="*/ 0 w 645174"/>
                <a:gd name="connsiteY0-10" fmla="*/ 152130 h 152130"/>
                <a:gd name="connsiteX1-11" fmla="*/ 3259 w 645174"/>
                <a:gd name="connsiteY1-12" fmla="*/ 0 h 152130"/>
                <a:gd name="connsiteX2-13" fmla="*/ 645174 w 645174"/>
                <a:gd name="connsiteY2-14" fmla="*/ 101775 h 152130"/>
                <a:gd name="connsiteX3-15" fmla="*/ 0 w 645174"/>
                <a:gd name="connsiteY3-16" fmla="*/ 152130 h 152130"/>
                <a:gd name="connsiteX0-17" fmla="*/ 0 w 242334"/>
                <a:gd name="connsiteY0-18" fmla="*/ 152130 h 175678"/>
                <a:gd name="connsiteX1-19" fmla="*/ 3259 w 242334"/>
                <a:gd name="connsiteY1-20" fmla="*/ 0 h 175678"/>
                <a:gd name="connsiteX2-21" fmla="*/ 242334 w 242334"/>
                <a:gd name="connsiteY2-22" fmla="*/ 175678 h 175678"/>
                <a:gd name="connsiteX3-23" fmla="*/ 0 w 242334"/>
                <a:gd name="connsiteY3-24" fmla="*/ 152130 h 175678"/>
                <a:gd name="connsiteX0-25" fmla="*/ 5475 w 247809"/>
                <a:gd name="connsiteY0-26" fmla="*/ 177874 h 201422"/>
                <a:gd name="connsiteX1-27" fmla="*/ 107 w 247809"/>
                <a:gd name="connsiteY1-28" fmla="*/ 0 h 201422"/>
                <a:gd name="connsiteX2-29" fmla="*/ 247809 w 247809"/>
                <a:gd name="connsiteY2-30" fmla="*/ 201422 h 201422"/>
                <a:gd name="connsiteX3-31" fmla="*/ 5475 w 247809"/>
                <a:gd name="connsiteY3-32" fmla="*/ 177874 h 201422"/>
                <a:gd name="connsiteX0-33" fmla="*/ 5475 w 247809"/>
                <a:gd name="connsiteY0-34" fmla="*/ 177874 h 201422"/>
                <a:gd name="connsiteX1-35" fmla="*/ 107 w 247809"/>
                <a:gd name="connsiteY1-36" fmla="*/ 0 h 201422"/>
                <a:gd name="connsiteX2-37" fmla="*/ 247809 w 247809"/>
                <a:gd name="connsiteY2-38" fmla="*/ 201422 h 201422"/>
                <a:gd name="connsiteX3-39" fmla="*/ 5475 w 247809"/>
                <a:gd name="connsiteY3-40" fmla="*/ 177874 h 201422"/>
                <a:gd name="connsiteX0-41" fmla="*/ 14927 w 257261"/>
                <a:gd name="connsiteY0-42" fmla="*/ 177331 h 200879"/>
                <a:gd name="connsiteX1-43" fmla="*/ 49 w 257261"/>
                <a:gd name="connsiteY1-44" fmla="*/ 0 h 200879"/>
                <a:gd name="connsiteX2-45" fmla="*/ 257261 w 257261"/>
                <a:gd name="connsiteY2-46" fmla="*/ 200879 h 200879"/>
                <a:gd name="connsiteX3-47" fmla="*/ 14927 w 257261"/>
                <a:gd name="connsiteY3-48" fmla="*/ 177331 h 2008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3" name="组合 8"/>
          <p:cNvGrpSpPr/>
          <p:nvPr/>
        </p:nvGrpSpPr>
        <p:grpSpPr>
          <a:xfrm>
            <a:off x="6632893" y="4156734"/>
            <a:ext cx="5333365" cy="2399665"/>
            <a:chOff x="346006" y="3705666"/>
            <a:chExt cx="5332770" cy="2397234"/>
          </a:xfrm>
        </p:grpSpPr>
        <p:sp>
          <p:nvSpPr>
            <p:cNvPr id="4104" name="文本框 9"/>
            <p:cNvSpPr txBox="1"/>
            <p:nvPr/>
          </p:nvSpPr>
          <p:spPr>
            <a:xfrm>
              <a:off x="346006" y="3705666"/>
              <a:ext cx="5332770" cy="23972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>
                <a:lnSpc>
                  <a:spcPct val="150000"/>
                </a:lnSpc>
              </a:pPr>
              <a:r>
                <a:rPr lang="sr-Latn-RS" altLang="en-US" sz="2000" b="1" dirty="0">
                  <a:solidFill>
                    <a:srgbClr val="262626"/>
                  </a:solidFill>
                  <a:latin typeface="Lucida Fax" panose="02060602050505020204" charset="0"/>
                  <a:ea typeface="Arial" panose="020B0604020202020204" pitchFamily="34" charset="0"/>
                  <a:cs typeface="Lucida Fax" panose="02060602050505020204" charset="0"/>
                </a:rPr>
                <a:t>Osnivači tima Gimnazijalci:</a:t>
              </a:r>
              <a:endParaRPr lang="en-US" altLang="zh-CN" sz="2000" dirty="0">
                <a:solidFill>
                  <a:srgbClr val="262626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Lucida Fax" panose="02060602050505020204" charset="0"/>
                  <a:ea typeface="Arial" panose="020B0604020202020204" pitchFamily="34" charset="0"/>
                  <a:cs typeface="Lucida Fax" panose="02060602050505020204" charset="0"/>
                </a:rPr>
                <a:t>Bogdan Golubović</a:t>
              </a:r>
              <a:endParaRPr lang="en-US" altLang="zh-CN" sz="2000" dirty="0">
                <a:solidFill>
                  <a:srgbClr val="262626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Lucida Fax" panose="02060602050505020204" charset="0"/>
                  <a:ea typeface="Arial" panose="020B0604020202020204" pitchFamily="34" charset="0"/>
                  <a:cs typeface="Lucida Fax" panose="02060602050505020204" charset="0"/>
                </a:rPr>
                <a:t>Stefan Jovišić</a:t>
              </a:r>
              <a:endParaRPr lang="en-US" altLang="zh-CN" sz="2000" dirty="0">
                <a:solidFill>
                  <a:srgbClr val="262626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Lucida Fax" panose="02060602050505020204" charset="0"/>
                  <a:ea typeface="Arial" panose="020B0604020202020204" pitchFamily="34" charset="0"/>
                  <a:cs typeface="Lucida Fax" panose="02060602050505020204" charset="0"/>
                </a:rPr>
                <a:t>Mateja Milivojev</a:t>
              </a:r>
              <a:endParaRPr lang="en-US" altLang="zh-CN" sz="2000" dirty="0">
                <a:solidFill>
                  <a:srgbClr val="262626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262626"/>
                  </a:solidFill>
                  <a:latin typeface="Lucida Fax" panose="02060602050505020204" charset="0"/>
                  <a:ea typeface="Arial" panose="020B0604020202020204" pitchFamily="34" charset="0"/>
                  <a:cs typeface="Lucida Fax" panose="02060602050505020204" charset="0"/>
                </a:rPr>
                <a:t>Roman Herceg Terzić</a:t>
              </a:r>
              <a:endParaRPr lang="en-US" altLang="zh-CN" sz="2000" dirty="0">
                <a:solidFill>
                  <a:srgbClr val="262626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endParaRPr>
            </a:p>
          </p:txBody>
        </p:sp>
        <p:sp>
          <p:nvSpPr>
            <p:cNvPr id="4106" name="文本框 15"/>
            <p:cNvSpPr txBox="1"/>
            <p:nvPr/>
          </p:nvSpPr>
          <p:spPr>
            <a:xfrm>
              <a:off x="2764451" y="5289230"/>
              <a:ext cx="1780341" cy="229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endParaRPr lang="zh-CN" altLang="en-US" sz="900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3" name="Picture 22" descr="Travelotopij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-522605"/>
            <a:ext cx="4762500" cy="47625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52400" y="3976370"/>
            <a:ext cx="4302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Aft>
                <a:spcPts val="1800"/>
              </a:spcAft>
            </a:pPr>
            <a:r>
              <a:rPr lang="sr-Latn-RS" sz="18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  <a:t>tema:</a:t>
            </a:r>
            <a:br>
              <a:rPr lang="en-US" altLang="zh-CN" sz="1800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</a:br>
            <a:r>
              <a:rPr lang="sr-Latn-RS" altLang="zh-CN" sz="1800" i="1" dirty="0">
                <a:solidFill>
                  <a:schemeClr val="bg1">
                    <a:lumMod val="85000"/>
                  </a:schemeClr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  <a:t>razvoj softvera koji će poboljšati doživljaj i pogodnosti putovanja, bilo za zabavu, posao ili učenje</a:t>
            </a:r>
            <a:endParaRPr lang="sr-Latn-RS" altLang="zh-CN" sz="1800" i="1" dirty="0">
              <a:solidFill>
                <a:schemeClr val="bg1">
                  <a:lumMod val="85000"/>
                </a:schemeClr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0" y="2694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sr-Latn-RS" altLang="en-US" sz="2000" dirty="0">
                <a:solidFill>
                  <a:schemeClr val="bg1">
                    <a:lumMod val="85000"/>
                  </a:schemeClr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  <a:t>Napravio tim</a:t>
            </a:r>
            <a:r>
              <a:rPr lang="sr-Latn-RS" altLang="en-US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  <a:t> Gimnazijalci</a:t>
            </a:r>
            <a:endParaRPr lang="sr-Latn-RS" altLang="en-US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4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5" name="矩形 9"/>
          <p:cNvSpPr/>
          <p:nvPr/>
        </p:nvSpPr>
        <p:spPr>
          <a:xfrm>
            <a:off x="923925" y="581025"/>
            <a:ext cx="911225" cy="8515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7.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29540" y="1783715"/>
            <a:ext cx="291465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Budućnost</a:t>
            </a:r>
            <a:endParaRPr lang="en-US" sz="36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1"/>
          <a:stretch>
            <a:fillRect/>
          </a:stretch>
        </p:blipFill>
        <p:spPr>
          <a:xfrm flipH="1">
            <a:off x="321945" y="2912745"/>
            <a:ext cx="2394585" cy="267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3757295" y="1595755"/>
            <a:ext cx="793750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Zbog globalnog povećanja turizma, stvaraju se nove prilike za inovativna rešenja za probleme u oblasti putovanja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algn="just">
              <a:buFont typeface="Arial" panose="020B0604020202020204" pitchFamily="34" charset="0"/>
            </a:pP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P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oboljš</a:t>
            </a: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enje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 i potencijalno prošir</a:t>
            </a: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enje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 oblast</a:t>
            </a: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i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 koju naš projekat pokriva, sticajući veći broj korisnika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altLang="en-US" sz="2000" b="1">
                <a:latin typeface="Lucida Fax" panose="02060602050505020204" charset="0"/>
                <a:cs typeface="Lucida Fax" panose="02060602050505020204" charset="0"/>
                <a:sym typeface="+mn-ea"/>
              </a:rPr>
              <a:t>Potencijalne funkcionlanosti: </a:t>
            </a:r>
            <a:endParaRPr lang="sr-Latn-RS" altLang="en-US" sz="2000" b="1">
              <a:latin typeface="Lucida Fax" panose="02060602050505020204" charset="0"/>
              <a:cs typeface="Lucida Fax" panose="02060602050505020204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a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utomatsko dodavanje lokacija i njihov opi</a:t>
            </a: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s</a:t>
            </a:r>
            <a:endParaRPr lang="sr-Latn-RS" altLang="en-US" sz="2000">
              <a:latin typeface="Lucida Fax" panose="02060602050505020204" charset="0"/>
              <a:cs typeface="Lucida Fax" panose="02060602050505020204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neki tip mini igre</a:t>
            </a:r>
            <a:endParaRPr lang="sr-Latn-RS" alt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800100" lvl="1" indent="-342900" algn="just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podrška za više jezika i ljude sa oštećenim vidom</a:t>
            </a:r>
            <a:endParaRPr lang="sr-Latn-RS" altLang="en-US" sz="2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sr-Latn-RS" altLang="en-US" sz="6000">
                <a:latin typeface="Lucida Fax" panose="02060602050505020204" charset="0"/>
                <a:cs typeface="Lucida Fax" panose="02060602050505020204" charset="0"/>
              </a:rPr>
              <a:t>Vreme je za demonstraciju! :)</a:t>
            </a:r>
            <a:endParaRPr lang="sr-Latn-RS" altLang="en-US" sz="6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71" name="组合 88"/>
          <p:cNvGrpSpPr/>
          <p:nvPr/>
        </p:nvGrpSpPr>
        <p:grpSpPr>
          <a:xfrm>
            <a:off x="0" y="9525"/>
            <a:ext cx="5568950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204585" y="764540"/>
            <a:ext cx="5474335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 b="1">
                <a:latin typeface="Lucida Fax" panose="02060602050505020204" charset="0"/>
                <a:cs typeface="Lucida Fax" panose="02060602050505020204" charset="0"/>
              </a:rPr>
              <a:t>Uvod</a:t>
            </a:r>
            <a:endParaRPr lang="en-US" sz="4400" b="1">
              <a:latin typeface="Lucida Fax" panose="02060602050505020204" charset="0"/>
              <a:cs typeface="Lucida Fax" panose="02060602050505020204" charset="0"/>
            </a:endParaRPr>
          </a:p>
        </p:txBody>
      </p:sp>
      <p:grpSp>
        <p:nvGrpSpPr>
          <p:cNvPr id="24" name="组合 7"/>
          <p:cNvGrpSpPr/>
          <p:nvPr/>
        </p:nvGrpSpPr>
        <p:grpSpPr>
          <a:xfrm>
            <a:off x="-635" y="1320800"/>
            <a:ext cx="5369560" cy="1516380"/>
            <a:chOff x="0" y="2070100"/>
            <a:chExt cx="5270500" cy="1516536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25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gdLst>
                <a:gd name="connsiteX0" fmla="*/ 0 w 431800"/>
                <a:gd name="connsiteY0" fmla="*/ 431800 h 431800"/>
                <a:gd name="connsiteX1" fmla="*/ 0 w 431800"/>
                <a:gd name="connsiteY1" fmla="*/ 0 h 431800"/>
                <a:gd name="connsiteX2" fmla="*/ 431800 w 431800"/>
                <a:gd name="connsiteY2" fmla="*/ 431800 h 431800"/>
                <a:gd name="connsiteX3" fmla="*/ 0 w 431800"/>
                <a:gd name="connsiteY3" fmla="*/ 431800 h 431800"/>
                <a:gd name="connsiteX0-1" fmla="*/ 0 w 645174"/>
                <a:gd name="connsiteY0-2" fmla="*/ 482155 h 482155"/>
                <a:gd name="connsiteX1-3" fmla="*/ 213374 w 645174"/>
                <a:gd name="connsiteY1-4" fmla="*/ 0 h 482155"/>
                <a:gd name="connsiteX2-5" fmla="*/ 645174 w 645174"/>
                <a:gd name="connsiteY2-6" fmla="*/ 431800 h 482155"/>
                <a:gd name="connsiteX3-7" fmla="*/ 0 w 645174"/>
                <a:gd name="connsiteY3-8" fmla="*/ 482155 h 482155"/>
                <a:gd name="connsiteX0-9" fmla="*/ 0 w 645174"/>
                <a:gd name="connsiteY0-10" fmla="*/ 152130 h 152130"/>
                <a:gd name="connsiteX1-11" fmla="*/ 3259 w 645174"/>
                <a:gd name="connsiteY1-12" fmla="*/ 0 h 152130"/>
                <a:gd name="connsiteX2-13" fmla="*/ 645174 w 645174"/>
                <a:gd name="connsiteY2-14" fmla="*/ 101775 h 152130"/>
                <a:gd name="connsiteX3-15" fmla="*/ 0 w 645174"/>
                <a:gd name="connsiteY3-16" fmla="*/ 152130 h 152130"/>
                <a:gd name="connsiteX0-17" fmla="*/ 0 w 242334"/>
                <a:gd name="connsiteY0-18" fmla="*/ 152130 h 175678"/>
                <a:gd name="connsiteX1-19" fmla="*/ 3259 w 242334"/>
                <a:gd name="connsiteY1-20" fmla="*/ 0 h 175678"/>
                <a:gd name="connsiteX2-21" fmla="*/ 242334 w 242334"/>
                <a:gd name="connsiteY2-22" fmla="*/ 175678 h 175678"/>
                <a:gd name="connsiteX3-23" fmla="*/ 0 w 242334"/>
                <a:gd name="connsiteY3-24" fmla="*/ 152130 h 175678"/>
                <a:gd name="connsiteX0-25" fmla="*/ 5475 w 247809"/>
                <a:gd name="connsiteY0-26" fmla="*/ 177874 h 201422"/>
                <a:gd name="connsiteX1-27" fmla="*/ 107 w 247809"/>
                <a:gd name="connsiteY1-28" fmla="*/ 0 h 201422"/>
                <a:gd name="connsiteX2-29" fmla="*/ 247809 w 247809"/>
                <a:gd name="connsiteY2-30" fmla="*/ 201422 h 201422"/>
                <a:gd name="connsiteX3-31" fmla="*/ 5475 w 247809"/>
                <a:gd name="connsiteY3-32" fmla="*/ 177874 h 201422"/>
                <a:gd name="connsiteX0-33" fmla="*/ 5475 w 247809"/>
                <a:gd name="connsiteY0-34" fmla="*/ 177874 h 201422"/>
                <a:gd name="connsiteX1-35" fmla="*/ 107 w 247809"/>
                <a:gd name="connsiteY1-36" fmla="*/ 0 h 201422"/>
                <a:gd name="connsiteX2-37" fmla="*/ 247809 w 247809"/>
                <a:gd name="connsiteY2-38" fmla="*/ 201422 h 201422"/>
                <a:gd name="connsiteX3-39" fmla="*/ 5475 w 247809"/>
                <a:gd name="connsiteY3-40" fmla="*/ 177874 h 201422"/>
                <a:gd name="connsiteX0-41" fmla="*/ 14927 w 257261"/>
                <a:gd name="connsiteY0-42" fmla="*/ 177331 h 200879"/>
                <a:gd name="connsiteX1-43" fmla="*/ 49 w 257261"/>
                <a:gd name="connsiteY1-44" fmla="*/ 0 h 200879"/>
                <a:gd name="connsiteX2-45" fmla="*/ 257261 w 257261"/>
                <a:gd name="connsiteY2-46" fmla="*/ 200879 h 200879"/>
                <a:gd name="connsiteX3-47" fmla="*/ 14927 w 257261"/>
                <a:gd name="connsiteY3-48" fmla="*/ 177331 h 2008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7" name="Picture 26" descr="Travelotopij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-522605"/>
            <a:ext cx="4762500" cy="4762500"/>
          </a:xfrm>
          <a:prstGeom prst="rect">
            <a:avLst/>
          </a:prstGeom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955" y="3646170"/>
            <a:ext cx="2860675" cy="3211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Text Box 27"/>
          <p:cNvSpPr txBox="1"/>
          <p:nvPr/>
        </p:nvSpPr>
        <p:spPr>
          <a:xfrm>
            <a:off x="6204585" y="1670685"/>
            <a:ext cx="652018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Problem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Rešenje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Realizacija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Tehnologije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Biznis plan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Benefiti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Budućnost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5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1.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5280" y="1783715"/>
            <a:ext cx="250317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0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Problem</a:t>
            </a:r>
            <a:endParaRPr lang="en-US" sz="40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641350" y="3171190"/>
            <a:ext cx="1891030" cy="2061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757295" y="1595755"/>
            <a:ext cx="793750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Loše pogodnosti putovanja, odnosno otežano pronalaženje turističkih atrakcija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algn="just">
              <a:buFont typeface="Arial" panose="020B0604020202020204" pitchFamily="34" charset="0"/>
            </a:pP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Naš problem se pojavljuje na globalnom nivou prilikom putovanja</a:t>
            </a:r>
            <a:r>
              <a:rPr lang="en-US" sz="2000">
                <a:latin typeface="Segoe UI" panose="020B0502040204020203" charset="0"/>
                <a:cs typeface="Segoe UI" panose="020B0502040204020203" charset="0"/>
              </a:rPr>
              <a:t> </a:t>
            </a:r>
            <a:endParaRPr lang="en-US" sz="2000"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8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2.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5280" y="1783715"/>
            <a:ext cx="250317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0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Rešenje</a:t>
            </a:r>
            <a:endParaRPr lang="en-US" sz="40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1"/>
          <a:srcRect b="7890"/>
          <a:stretch>
            <a:fillRect/>
          </a:stretch>
        </p:blipFill>
        <p:spPr>
          <a:xfrm>
            <a:off x="0" y="3343275"/>
            <a:ext cx="2598420" cy="2585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3757295" y="1595755"/>
            <a:ext cx="793750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  <a:t>Veb stranica koja će sadržati sve informacije o turističkim atrakcijama, usloga (hoteli, restorani, agencije...) i sugestije drugih korisnika. </a:t>
            </a:r>
            <a:endParaRPr lang="en-US" altLang="zh-CN" sz="2000" dirty="0"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  <a:sym typeface="+mn-ea"/>
            </a:endParaRPr>
          </a:p>
          <a:p>
            <a:pPr algn="just"/>
            <a:endParaRPr lang="en-US" altLang="zh-CN" sz="2000" dirty="0"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  <a:sym typeface="+mn-ea"/>
              </a:rPr>
              <a:t>Aplikacija će biti centralizovan način prikupljanja važnih informacija i sugestija vezanih za putovanje. 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7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3.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9540" y="1783715"/>
            <a:ext cx="291465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Realizacija</a:t>
            </a:r>
            <a:endParaRPr lang="en-US" sz="36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1"/>
          <a:srcRect l="9147" t="11689" r="12438" b="11552"/>
          <a:stretch>
            <a:fillRect/>
          </a:stretch>
        </p:blipFill>
        <p:spPr>
          <a:xfrm>
            <a:off x="443865" y="3214370"/>
            <a:ext cx="2193925" cy="2147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3757295" y="1595755"/>
            <a:ext cx="793750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aplikacija kreirana za abiciozne, avanturistične ljude koji vole da putuju</a:t>
            </a:r>
            <a:endParaRPr lang="en-US" sz="2000">
              <a:latin typeface="Lucida Fax" panose="02060602050505020204" charset="0"/>
              <a:cs typeface="Lucida Fax" panose="020606020505050202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Lucida Fax" panose="02060602050505020204" charset="0"/>
              <a:cs typeface="Lucida Fax" panose="02060602050505020204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namenjena za 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obilaženj</a:t>
            </a: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e</a:t>
            </a:r>
            <a:r>
              <a:rPr 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 </a:t>
            </a: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znamenitosti u razdaljini od trenutne lokacije od 50km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8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10369550" y="3062288"/>
            <a:ext cx="512763" cy="512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3.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9540" y="1783715"/>
            <a:ext cx="291465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Realizacija</a:t>
            </a:r>
            <a:endParaRPr lang="en-US" sz="36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207510" y="899795"/>
            <a:ext cx="7106285" cy="5059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/>
          <p:nvPr/>
        </p:nvPicPr>
        <p:blipFill>
          <a:blip r:embed="rId2"/>
          <a:srcRect l="9147" t="11689" r="12438" b="11552"/>
          <a:stretch>
            <a:fillRect/>
          </a:stretch>
        </p:blipFill>
        <p:spPr>
          <a:xfrm>
            <a:off x="443865" y="3214370"/>
            <a:ext cx="2193925" cy="2147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24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+mn-ea"/>
                <a:cs typeface="Segoe UI" panose="020B0502040204020203" charset="0"/>
              </a:endParaRPr>
            </a:p>
          </p:txBody>
        </p:sp>
        <p:sp>
          <p:nvSpPr>
            <p:cNvPr id="25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+mn-ea"/>
                <a:cs typeface="Segoe UI" panose="020B0502040204020203" charset="0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338888" y="1954530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430328" y="2928620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338888" y="3930333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338888" y="927735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 flipV="1">
            <a:off x="6802755" y="664845"/>
            <a:ext cx="2822575" cy="60896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+mn-ea"/>
              <a:cs typeface="Segoe UI" panose="020B0502040204020203" charset="0"/>
            </a:endParaRPr>
          </a:p>
        </p:txBody>
      </p:sp>
      <p:sp>
        <p:nvSpPr>
          <p:cNvPr id="34" name="圆角矩形 33"/>
          <p:cNvSpPr/>
          <p:nvPr/>
        </p:nvSpPr>
        <p:spPr>
          <a:xfrm flipV="1">
            <a:off x="6802755" y="1581150"/>
            <a:ext cx="2822575" cy="676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+mn-ea"/>
              <a:cs typeface="Segoe UI" panose="020B0502040204020203" charset="0"/>
            </a:endParaRPr>
          </a:p>
        </p:txBody>
      </p:sp>
      <p:sp>
        <p:nvSpPr>
          <p:cNvPr id="35" name="圆角矩形 34"/>
          <p:cNvSpPr/>
          <p:nvPr/>
        </p:nvSpPr>
        <p:spPr>
          <a:xfrm flipV="1">
            <a:off x="6802755" y="2583815"/>
            <a:ext cx="2822575" cy="6781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+mn-ea"/>
              <a:cs typeface="Segoe UI" panose="020B0502040204020203" charset="0"/>
            </a:endParaRPr>
          </a:p>
        </p:txBody>
      </p:sp>
      <p:sp>
        <p:nvSpPr>
          <p:cNvPr id="36" name="圆角矩形 35"/>
          <p:cNvSpPr/>
          <p:nvPr/>
        </p:nvSpPr>
        <p:spPr>
          <a:xfrm flipV="1">
            <a:off x="6873875" y="3588385"/>
            <a:ext cx="2822575" cy="676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+mn-ea"/>
              <a:cs typeface="Segoe UI" panose="020B0502040204020203" charset="0"/>
            </a:endParaRPr>
          </a:p>
        </p:txBody>
      </p:sp>
      <p:sp>
        <p:nvSpPr>
          <p:cNvPr id="5135" name="文本框 36"/>
          <p:cNvSpPr/>
          <p:nvPr/>
        </p:nvSpPr>
        <p:spPr>
          <a:xfrm>
            <a:off x="6894195" y="751067"/>
            <a:ext cx="2267585" cy="441926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rPr>
              <a:t>PHP</a:t>
            </a:r>
            <a:endParaRPr lang="en-US" altLang="zh-CN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</a:endParaRPr>
          </a:p>
        </p:txBody>
      </p:sp>
      <p:sp>
        <p:nvSpPr>
          <p:cNvPr id="5136" name="文本框 37"/>
          <p:cNvSpPr/>
          <p:nvPr/>
        </p:nvSpPr>
        <p:spPr>
          <a:xfrm>
            <a:off x="6894195" y="1716723"/>
            <a:ext cx="1128361" cy="441926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rPr>
              <a:t>MySQL</a:t>
            </a:r>
            <a:endParaRPr lang="en-US" altLang="zh-CN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</a:endParaRPr>
          </a:p>
        </p:txBody>
      </p:sp>
      <p:sp>
        <p:nvSpPr>
          <p:cNvPr id="5137" name="文本框 38"/>
          <p:cNvSpPr/>
          <p:nvPr/>
        </p:nvSpPr>
        <p:spPr>
          <a:xfrm>
            <a:off x="6894195" y="2707005"/>
            <a:ext cx="1597053" cy="4419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rPr>
              <a:t>JavaScript</a:t>
            </a:r>
            <a:endParaRPr lang="en-US" altLang="zh-CN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</a:endParaRPr>
          </a:p>
        </p:txBody>
      </p:sp>
      <p:sp>
        <p:nvSpPr>
          <p:cNvPr id="5138" name="文本框 39"/>
          <p:cNvSpPr/>
          <p:nvPr/>
        </p:nvSpPr>
        <p:spPr>
          <a:xfrm>
            <a:off x="6894195" y="3718243"/>
            <a:ext cx="701703" cy="4419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rPr>
              <a:t>CSS</a:t>
            </a:r>
            <a:endParaRPr lang="en-US" altLang="zh-CN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897245" y="702945"/>
            <a:ext cx="533400" cy="5349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Arial" panose="020B0604020202020204" pitchFamily="34" charset="0"/>
                <a:cs typeface="Segoe UI" panose="020B0502040204020203" charset="0"/>
                <a:sym typeface="+mn-ea"/>
              </a:rPr>
              <a:t>1</a:t>
            </a:r>
            <a:endParaRPr kumimoji="0" lang="sr-Latn-R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Arial" panose="020B0604020202020204" pitchFamily="34" charset="0"/>
              <a:cs typeface="Segoe UI" panose="020B0502040204020203" charset="0"/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97245" y="1686878"/>
            <a:ext cx="533400" cy="5349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Arial" panose="020B0604020202020204" pitchFamily="34" charset="0"/>
                <a:cs typeface="Segoe UI" panose="020B0502040204020203" charset="0"/>
                <a:sym typeface="+mn-ea"/>
              </a:rPr>
              <a:t>2</a:t>
            </a:r>
            <a:endParaRPr kumimoji="0" lang="sr-Latn-R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Arial" panose="020B0604020202020204" pitchFamily="34" charset="0"/>
              <a:cs typeface="Segoe UI" panose="020B0502040204020203" charset="0"/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897245" y="2675890"/>
            <a:ext cx="533400" cy="533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Arial" panose="020B0604020202020204" pitchFamily="34" charset="0"/>
                <a:cs typeface="Segoe UI" panose="020B0502040204020203" charset="0"/>
                <a:sym typeface="+mn-ea"/>
              </a:rPr>
              <a:t>3</a:t>
            </a:r>
            <a:endParaRPr kumimoji="0" lang="sr-Latn-R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Arial" panose="020B0604020202020204" pitchFamily="34" charset="0"/>
              <a:cs typeface="Segoe UI" panose="020B0502040204020203" charset="0"/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897245" y="3662998"/>
            <a:ext cx="533400" cy="533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Arial" panose="020B0604020202020204" pitchFamily="34" charset="0"/>
                <a:cs typeface="Segoe UI" panose="020B0502040204020203" charset="0"/>
                <a:sym typeface="+mn-ea"/>
              </a:rPr>
              <a:t>4</a:t>
            </a:r>
            <a:endParaRPr kumimoji="0" lang="sr-Latn-R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Arial" panose="020B0604020202020204" pitchFamily="34" charset="0"/>
              <a:cs typeface="Segoe UI" panose="020B0502040204020203" charset="0"/>
              <a:sym typeface="+mn-ea"/>
            </a:endParaRPr>
          </a:p>
        </p:txBody>
      </p:sp>
      <p:cxnSp>
        <p:nvCxnSpPr>
          <p:cNvPr id="8" name="直接连接符 46"/>
          <p:cNvCxnSpPr/>
          <p:nvPr/>
        </p:nvCxnSpPr>
        <p:spPr>
          <a:xfrm>
            <a:off x="6273483" y="4934585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32"/>
          <p:cNvSpPr/>
          <p:nvPr/>
        </p:nvSpPr>
        <p:spPr>
          <a:xfrm flipV="1">
            <a:off x="6802755" y="4591050"/>
            <a:ext cx="2821940" cy="676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+mn-ea"/>
              <a:cs typeface="Segoe UI" panose="020B0502040204020203" charset="0"/>
            </a:endParaRPr>
          </a:p>
        </p:txBody>
      </p:sp>
      <p:sp>
        <p:nvSpPr>
          <p:cNvPr id="10" name="文本框 36"/>
          <p:cNvSpPr/>
          <p:nvPr/>
        </p:nvSpPr>
        <p:spPr>
          <a:xfrm>
            <a:off x="6873875" y="4693603"/>
            <a:ext cx="1009678" cy="44198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rPr>
              <a:t>HTML</a:t>
            </a:r>
            <a:endParaRPr lang="en-US" altLang="zh-CN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</a:endParaRPr>
          </a:p>
        </p:txBody>
      </p:sp>
      <p:sp>
        <p:nvSpPr>
          <p:cNvPr id="11" name="椭圆 40"/>
          <p:cNvSpPr/>
          <p:nvPr/>
        </p:nvSpPr>
        <p:spPr>
          <a:xfrm>
            <a:off x="5897245" y="4652010"/>
            <a:ext cx="533400" cy="5349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Arial" panose="020B0604020202020204" pitchFamily="34" charset="0"/>
                <a:cs typeface="Segoe UI" panose="020B0502040204020203" charset="0"/>
                <a:sym typeface="+mn-ea"/>
              </a:rPr>
              <a:t>5</a:t>
            </a:r>
            <a:endParaRPr kumimoji="0" lang="sr-Latn-R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Arial" panose="020B0604020202020204" pitchFamily="34" charset="0"/>
              <a:cs typeface="Segoe UI" panose="020B0502040204020203" charset="0"/>
              <a:sym typeface="+mn-ea"/>
            </a:endParaRPr>
          </a:p>
        </p:txBody>
      </p:sp>
      <p:cxnSp>
        <p:nvCxnSpPr>
          <p:cNvPr id="15" name="直接连接符 46"/>
          <p:cNvCxnSpPr/>
          <p:nvPr/>
        </p:nvCxnSpPr>
        <p:spPr>
          <a:xfrm>
            <a:off x="6338888" y="5826125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32"/>
          <p:cNvSpPr/>
          <p:nvPr/>
        </p:nvSpPr>
        <p:spPr>
          <a:xfrm flipV="1">
            <a:off x="6802120" y="5571490"/>
            <a:ext cx="2822575" cy="60769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+mn-ea"/>
              <a:cs typeface="Segoe UI" panose="020B0502040204020203" charset="0"/>
            </a:endParaRPr>
          </a:p>
        </p:txBody>
      </p:sp>
      <p:sp>
        <p:nvSpPr>
          <p:cNvPr id="18" name="文本框 36"/>
          <p:cNvSpPr/>
          <p:nvPr/>
        </p:nvSpPr>
        <p:spPr>
          <a:xfrm>
            <a:off x="6894195" y="5664835"/>
            <a:ext cx="2666365" cy="441926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Lucida Fax" panose="02060602050505020204" charset="0"/>
                <a:ea typeface="Arial" panose="020B0604020202020204" pitchFamily="34" charset="0"/>
                <a:cs typeface="Lucida Fax" panose="02060602050505020204" charset="0"/>
              </a:rPr>
              <a:t>Google Maps API</a:t>
            </a:r>
            <a:endParaRPr lang="en-US" altLang="zh-CN" sz="2000" b="1" dirty="0">
              <a:solidFill>
                <a:schemeClr val="bg1"/>
              </a:solidFill>
              <a:latin typeface="Lucida Fax" panose="02060602050505020204" charset="0"/>
              <a:ea typeface="Arial" panose="020B0604020202020204" pitchFamily="34" charset="0"/>
              <a:cs typeface="Lucida Fax" panose="02060602050505020204" charset="0"/>
            </a:endParaRPr>
          </a:p>
        </p:txBody>
      </p:sp>
      <p:sp>
        <p:nvSpPr>
          <p:cNvPr id="19" name="椭圆 40"/>
          <p:cNvSpPr/>
          <p:nvPr/>
        </p:nvSpPr>
        <p:spPr>
          <a:xfrm>
            <a:off x="5897245" y="5601335"/>
            <a:ext cx="533400" cy="5349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" panose="020B0502040204020203" charset="0"/>
                <a:ea typeface="Arial" panose="020B0604020202020204" pitchFamily="34" charset="0"/>
                <a:cs typeface="Segoe UI" panose="020B0502040204020203" charset="0"/>
                <a:sym typeface="+mn-ea"/>
              </a:rPr>
              <a:t>6</a:t>
            </a:r>
            <a:endParaRPr kumimoji="0" lang="sr-Latn-R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" panose="020B0502040204020203" charset="0"/>
              <a:ea typeface="Arial" panose="020B0604020202020204" pitchFamily="34" charset="0"/>
              <a:cs typeface="Segoe UI" panose="020B0502040204020203" charset="0"/>
              <a:sym typeface="+mn-ea"/>
            </a:endParaRPr>
          </a:p>
        </p:txBody>
      </p:sp>
      <p:sp>
        <p:nvSpPr>
          <p:cNvPr id="21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4.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29540" y="1783715"/>
            <a:ext cx="313309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Tehnologije</a:t>
            </a:r>
            <a:endParaRPr lang="en-US" sz="36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1"/>
          <a:srcRect l="12294" t="6980" r="4813" b="11111"/>
          <a:stretch>
            <a:fillRect/>
          </a:stretch>
        </p:blipFill>
        <p:spPr>
          <a:xfrm>
            <a:off x="129540" y="3209290"/>
            <a:ext cx="2624455" cy="2593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71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5.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29540" y="1783715"/>
            <a:ext cx="291465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Biznis plan</a:t>
            </a:r>
            <a:endParaRPr lang="en-US" sz="36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062605"/>
            <a:ext cx="3036570" cy="3036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757295" y="1595755"/>
            <a:ext cx="793750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Na samom početku bismo probali da pronađemo potencijalne investitore</a:t>
            </a:r>
            <a:endParaRPr lang="en-US" sz="2000">
              <a:latin typeface="Lucida Fax" panose="02060602050505020204" charset="0"/>
              <a:cs typeface="Lucida Fax" panose="0206060205050502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  <a:sym typeface="+mn-ea"/>
              </a:rPr>
              <a:t>Putem saradnji sa agencijama i njihovom promocijom</a:t>
            </a:r>
            <a:endParaRPr lang="en-US" sz="2000">
              <a:latin typeface="Lucida Fax" panose="02060602050505020204" charset="0"/>
              <a:cs typeface="Lucida Fax" panose="0206060205050502020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altLang="en-US" sz="2000">
                <a:latin typeface="Lucida Fax" panose="02060602050505020204" charset="0"/>
                <a:cs typeface="Lucida Fax" panose="02060602050505020204" charset="0"/>
              </a:rPr>
              <a:t>Prikazivanje relevantnih oglasa</a:t>
            </a:r>
            <a:endParaRPr lang="sr-Latn-RS" altLang="en-US" sz="2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  <a:solidFill>
            <a:srgbClr val="171E3A"/>
          </a:solidFill>
        </p:grpSpPr>
        <p:sp>
          <p:nvSpPr>
            <p:cNvPr id="8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5" name="矩形 9"/>
          <p:cNvSpPr/>
          <p:nvPr/>
        </p:nvSpPr>
        <p:spPr>
          <a:xfrm>
            <a:off x="923925" y="581025"/>
            <a:ext cx="911225" cy="8515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algn="ctr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矩形 10"/>
          <p:cNvSpPr/>
          <p:nvPr/>
        </p:nvSpPr>
        <p:spPr>
          <a:xfrm>
            <a:off x="1108075" y="764540"/>
            <a:ext cx="957580" cy="8299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Segoe UI Black" panose="020B0A02040204020203" charset="0"/>
                <a:ea typeface="+mn-ea"/>
                <a:cs typeface="Segoe UI Black" panose="020B0A02040204020203" charset="0"/>
              </a:rPr>
              <a:t>6.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Segoe UI Black" panose="020B0A02040204020203" charset="0"/>
              <a:ea typeface="+mn-ea"/>
              <a:cs typeface="Segoe UI Black" panose="020B0A0204020402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29540" y="1783715"/>
            <a:ext cx="291465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 b="1">
                <a:solidFill>
                  <a:schemeClr val="bg1"/>
                </a:solidFill>
                <a:latin typeface="Lucida Fax" panose="02060602050505020204" charset="0"/>
                <a:cs typeface="Lucida Fax" panose="02060602050505020204" charset="0"/>
              </a:rPr>
              <a:t>Benefiti</a:t>
            </a:r>
            <a:endParaRPr lang="en-US" sz="3600" b="1">
              <a:solidFill>
                <a:schemeClr val="bg1"/>
              </a:solidFill>
              <a:latin typeface="Lucida Fax" panose="02060602050505020204" charset="0"/>
              <a:cs typeface="Lucida Fax" panose="02060602050505020204" charset="0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180" y="3357880"/>
            <a:ext cx="2070735" cy="2070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3757295" y="1595755"/>
            <a:ext cx="7937500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prijateljski nastrojeno korisničko iskustvo (UX)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brz kontakt sa tehničkom podrškom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unapređuje se slušanjem povratnih informacija korisnika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Lucida Fax" panose="02060602050505020204" charset="0"/>
                <a:cs typeface="Lucida Fax" panose="02060602050505020204" charset="0"/>
              </a:rPr>
              <a:t>poseduje ogroman potencijal</a:t>
            </a:r>
            <a:endParaRPr lang="en-US" sz="2000">
              <a:latin typeface="Lucida Fax" panose="02060602050505020204" charset="0"/>
              <a:cs typeface="Lucida Fax" panose="02060602050505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Presentation</Application>
  <PresentationFormat/>
  <Paragraphs>114</Paragraphs>
  <Slides>11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Algerian</vt:lpstr>
      <vt:lpstr>Bahnschrift Light</vt:lpstr>
      <vt:lpstr>Bahnschrift Light Condensed</vt:lpstr>
      <vt:lpstr>Bell MT</vt:lpstr>
      <vt:lpstr>Berlin Sans FB</vt:lpstr>
      <vt:lpstr>Bodoni MT Condensed</vt:lpstr>
      <vt:lpstr>Bodoni MT Black</vt:lpstr>
      <vt:lpstr>Bodoni MT</vt:lpstr>
      <vt:lpstr>Britannic Bold</vt:lpstr>
      <vt:lpstr>Segoe UI Historic</vt:lpstr>
      <vt:lpstr>Segoe UI</vt:lpstr>
      <vt:lpstr>Segoe UI Black</vt:lpstr>
      <vt:lpstr>Wingdings</vt:lpstr>
      <vt:lpstr>Dubai</vt:lpstr>
      <vt:lpstr>Eras Demi ITC</vt:lpstr>
      <vt:lpstr>Eras Bold ITC</vt:lpstr>
      <vt:lpstr>Gadugi</vt:lpstr>
      <vt:lpstr>HoloLens MDL2 Assets</vt:lpstr>
      <vt:lpstr>High Tower Text</vt:lpstr>
      <vt:lpstr>Harrington</vt:lpstr>
      <vt:lpstr>Lucida Bright</vt:lpstr>
      <vt:lpstr>Leelawadee UI Semilight</vt:lpstr>
      <vt:lpstr>Lucida Console</vt:lpstr>
      <vt:lpstr>Lucida Fax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Roman Herceg Terzić</cp:lastModifiedBy>
  <cp:revision>54</cp:revision>
  <dcterms:created xsi:type="dcterms:W3CDTF">2016-01-14T11:41:00Z</dcterms:created>
  <dcterms:modified xsi:type="dcterms:W3CDTF">2023-12-10T09:50:47Z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1033-12.2.0.13306</vt:lpwstr>
  </property>
  <property fmtid="{D5CDD505-2E9C-101B-9397-08002B2CF9AE}" pid="3" name="ICV">
    <vt:lpwstr>0C6769080FA842E7B8FE3D0B71B89EF7_13</vt:lpwstr>
  </property>
</Properties>
</file>