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90" d="100"/>
          <a:sy n="90"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597-153E-D54B-B485-9550B0153CEA}"/>
              </a:ext>
            </a:extLst>
          </p:cNvPr>
          <p:cNvSpPr>
            <a:spLocks noGrp="1"/>
          </p:cNvSpPr>
          <p:nvPr>
            <p:ph type="ctrTitle"/>
          </p:nvPr>
        </p:nvSpPr>
        <p:spPr/>
        <p:txBody>
          <a:bodyPr/>
          <a:lstStyle/>
          <a:p>
            <a:r>
              <a:rPr lang="en-US" sz="4000" dirty="0"/>
              <a:t>Using Social Media for Disaster Prediction and Warnings</a:t>
            </a:r>
          </a:p>
        </p:txBody>
      </p:sp>
      <p:sp>
        <p:nvSpPr>
          <p:cNvPr id="3" name="Subtitle 2">
            <a:extLst>
              <a:ext uri="{FF2B5EF4-FFF2-40B4-BE49-F238E27FC236}">
                <a16:creationId xmlns:a16="http://schemas.microsoft.com/office/drawing/2014/main" id="{24E32AB5-DC98-B84D-93B2-D08587A2E0B0}"/>
              </a:ext>
            </a:extLst>
          </p:cNvPr>
          <p:cNvSpPr>
            <a:spLocks noGrp="1"/>
          </p:cNvSpPr>
          <p:nvPr>
            <p:ph type="subTitle" idx="1"/>
          </p:nvPr>
        </p:nvSpPr>
        <p:spPr/>
        <p:txBody>
          <a:bodyPr/>
          <a:lstStyle/>
          <a:p>
            <a:r>
              <a:rPr lang="en-US" dirty="0"/>
              <a:t>By Benjamin Haile</a:t>
            </a:r>
          </a:p>
          <a:p>
            <a:r>
              <a:rPr lang="en-US" dirty="0"/>
              <a:t>March 13, 2020</a:t>
            </a:r>
          </a:p>
        </p:txBody>
      </p:sp>
    </p:spTree>
    <p:extLst>
      <p:ext uri="{BB962C8B-B14F-4D97-AF65-F5344CB8AC3E}">
        <p14:creationId xmlns:p14="http://schemas.microsoft.com/office/powerpoint/2010/main" val="310355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1329-837A-5740-B113-A3A2BCBB6704}"/>
              </a:ext>
            </a:extLst>
          </p:cNvPr>
          <p:cNvSpPr>
            <a:spLocks noGrp="1"/>
          </p:cNvSpPr>
          <p:nvPr>
            <p:ph type="title"/>
          </p:nvPr>
        </p:nvSpPr>
        <p:spPr/>
        <p:txBody>
          <a:bodyPr>
            <a:normAutofit/>
          </a:bodyPr>
          <a:lstStyle/>
          <a:p>
            <a:r>
              <a:rPr lang="en-US" sz="2800" dirty="0"/>
              <a:t>Feature Coefficients</a:t>
            </a:r>
          </a:p>
        </p:txBody>
      </p:sp>
      <p:pic>
        <p:nvPicPr>
          <p:cNvPr id="6" name="Content Placeholder 5" descr="A screenshot of a cell phone&#10;&#10;Description automatically generated">
            <a:extLst>
              <a:ext uri="{FF2B5EF4-FFF2-40B4-BE49-F238E27FC236}">
                <a16:creationId xmlns:a16="http://schemas.microsoft.com/office/drawing/2014/main" id="{CAA6B590-4ABF-014D-84BC-04FA583B273D}"/>
              </a:ext>
            </a:extLst>
          </p:cNvPr>
          <p:cNvPicPr>
            <a:picLocks noGrp="1" noChangeAspect="1"/>
          </p:cNvPicPr>
          <p:nvPr>
            <p:ph idx="1"/>
          </p:nvPr>
        </p:nvPicPr>
        <p:blipFill>
          <a:blip r:embed="rId2"/>
          <a:stretch>
            <a:fillRect/>
          </a:stretch>
        </p:blipFill>
        <p:spPr>
          <a:xfrm>
            <a:off x="5746538" y="514350"/>
            <a:ext cx="2542011" cy="5527675"/>
          </a:xfrm>
        </p:spPr>
      </p:pic>
      <p:sp>
        <p:nvSpPr>
          <p:cNvPr id="4" name="Text Placeholder 3">
            <a:extLst>
              <a:ext uri="{FF2B5EF4-FFF2-40B4-BE49-F238E27FC236}">
                <a16:creationId xmlns:a16="http://schemas.microsoft.com/office/drawing/2014/main" id="{53FE6899-C6A2-214F-A59B-3AC29C7E0F42}"/>
              </a:ext>
            </a:extLst>
          </p:cNvPr>
          <p:cNvSpPr>
            <a:spLocks noGrp="1"/>
          </p:cNvSpPr>
          <p:nvPr>
            <p:ph type="body" sz="half" idx="2"/>
          </p:nvPr>
        </p:nvSpPr>
        <p:spPr/>
        <p:txBody>
          <a:bodyPr>
            <a:normAutofit/>
          </a:bodyPr>
          <a:lstStyle/>
          <a:p>
            <a:r>
              <a:rPr lang="en-US" sz="2400" dirty="0"/>
              <a:t>The most relevant words have strong coefficients</a:t>
            </a:r>
          </a:p>
        </p:txBody>
      </p:sp>
    </p:spTree>
    <p:extLst>
      <p:ext uri="{BB962C8B-B14F-4D97-AF65-F5344CB8AC3E}">
        <p14:creationId xmlns:p14="http://schemas.microsoft.com/office/powerpoint/2010/main" val="333434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1C58-0E67-A449-AFF4-ABD8D2D3FB18}"/>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D8CA69F6-833B-F041-A7A5-FFB00D086CC7}"/>
              </a:ext>
            </a:extLst>
          </p:cNvPr>
          <p:cNvSpPr>
            <a:spLocks noGrp="1"/>
          </p:cNvSpPr>
          <p:nvPr>
            <p:ph idx="1"/>
          </p:nvPr>
        </p:nvSpPr>
        <p:spPr/>
        <p:txBody>
          <a:bodyPr/>
          <a:lstStyle/>
          <a:p>
            <a:r>
              <a:rPr lang="en-US" dirty="0"/>
              <a:t>This model successfully predicts the presence of a hurricane</a:t>
            </a:r>
          </a:p>
          <a:p>
            <a:r>
              <a:rPr lang="en-US" dirty="0"/>
              <a:t>Use as the catalyst for an alert system</a:t>
            </a:r>
          </a:p>
          <a:p>
            <a:r>
              <a:rPr lang="en-US" dirty="0"/>
              <a:t>Use Twitter API for live data</a:t>
            </a:r>
          </a:p>
          <a:p>
            <a:r>
              <a:rPr lang="en-US" dirty="0"/>
              <a:t>Experiment with weights for retweets, handles, hashtags</a:t>
            </a:r>
          </a:p>
          <a:p>
            <a:r>
              <a:rPr lang="en-US" dirty="0"/>
              <a:t>Generalize to different types of disaster</a:t>
            </a:r>
          </a:p>
          <a:p>
            <a:r>
              <a:rPr lang="en-US" dirty="0"/>
              <a:t>Start predicting based on time, NHC: mid-August – late October</a:t>
            </a:r>
          </a:p>
        </p:txBody>
      </p:sp>
    </p:spTree>
    <p:extLst>
      <p:ext uri="{BB962C8B-B14F-4D97-AF65-F5344CB8AC3E}">
        <p14:creationId xmlns:p14="http://schemas.microsoft.com/office/powerpoint/2010/main" val="274163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867D-617A-A046-81BC-8A2EB5ACDEA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E674ACD-226E-C940-834D-EEEDA373D700}"/>
              </a:ext>
            </a:extLst>
          </p:cNvPr>
          <p:cNvSpPr>
            <a:spLocks noGrp="1"/>
          </p:cNvSpPr>
          <p:nvPr>
            <p:ph idx="1"/>
          </p:nvPr>
        </p:nvSpPr>
        <p:spPr/>
        <p:txBody>
          <a:bodyPr/>
          <a:lstStyle/>
          <a:p>
            <a:r>
              <a:rPr lang="en-US" dirty="0"/>
              <a:t>While traditional methods for alerting on events such as hurricanes and tornadoes rely on information derived from official sources (e.g. USGS), this project aims to utilize Twitter activity to identify such an event. In practice, once the event is predicted, an alert can then be sent out across social media. </a:t>
            </a:r>
            <a:r>
              <a:rPr lang="en-US" b="1" dirty="0"/>
              <a:t>The outcome of this project will be a binary classification model that can analyze tweets and use them to predict whether a disaster is present and a warning must be sent. </a:t>
            </a:r>
            <a:r>
              <a:rPr lang="en-US" dirty="0"/>
              <a:t>As a proof of concept, this project will use archived tweets collected during the most dangerous days of Hurricane Sandy in 2012. The project's terminology will center around that of hurricanes specifically. In this situation, predicting no emergency while a hurricane approaches (false negative) is a much more dangerous outcome than predicting a hurricane when there is none (false positive). </a:t>
            </a:r>
            <a:r>
              <a:rPr lang="en-US" b="1" dirty="0"/>
              <a:t>Models will therefore be evaluated on recall as well as accuracy.</a:t>
            </a:r>
          </a:p>
          <a:p>
            <a:endParaRPr lang="en-US" dirty="0"/>
          </a:p>
        </p:txBody>
      </p:sp>
    </p:spTree>
    <p:extLst>
      <p:ext uri="{BB962C8B-B14F-4D97-AF65-F5344CB8AC3E}">
        <p14:creationId xmlns:p14="http://schemas.microsoft.com/office/powerpoint/2010/main" val="302548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EEC3-0439-804E-AC81-5C764486DCF2}"/>
              </a:ext>
            </a:extLst>
          </p:cNvPr>
          <p:cNvSpPr>
            <a:spLocks noGrp="1"/>
          </p:cNvSpPr>
          <p:nvPr>
            <p:ph type="title"/>
          </p:nvPr>
        </p:nvSpPr>
        <p:spPr>
          <a:xfrm>
            <a:off x="677334" y="1498604"/>
            <a:ext cx="3854528" cy="1930396"/>
          </a:xfrm>
        </p:spPr>
        <p:txBody>
          <a:bodyPr>
            <a:normAutofit/>
          </a:bodyPr>
          <a:lstStyle/>
          <a:p>
            <a:r>
              <a:rPr lang="en-US" sz="3200" dirty="0"/>
              <a:t>Data Source</a:t>
            </a:r>
          </a:p>
        </p:txBody>
      </p:sp>
      <p:sp>
        <p:nvSpPr>
          <p:cNvPr id="3" name="Content Placeholder 2">
            <a:extLst>
              <a:ext uri="{FF2B5EF4-FFF2-40B4-BE49-F238E27FC236}">
                <a16:creationId xmlns:a16="http://schemas.microsoft.com/office/drawing/2014/main" id="{626FD4F9-F36A-EA42-94AB-89B48F36CCB2}"/>
              </a:ext>
            </a:extLst>
          </p:cNvPr>
          <p:cNvSpPr>
            <a:spLocks noGrp="1"/>
          </p:cNvSpPr>
          <p:nvPr>
            <p:ph idx="1"/>
          </p:nvPr>
        </p:nvSpPr>
        <p:spPr/>
        <p:txBody>
          <a:bodyPr anchor="ctr"/>
          <a:lstStyle/>
          <a:p>
            <a:r>
              <a:rPr lang="en-US" dirty="0" err="1"/>
              <a:t>CrisisLex</a:t>
            </a:r>
            <a:endParaRPr lang="en-US" dirty="0"/>
          </a:p>
          <a:p>
            <a:r>
              <a:rPr lang="en-US" dirty="0"/>
              <a:t>Over 10,000 rows</a:t>
            </a:r>
          </a:p>
          <a:p>
            <a:r>
              <a:rPr lang="en-US" dirty="0"/>
              <a:t>October 28-30, 2012</a:t>
            </a:r>
          </a:p>
          <a:p>
            <a:r>
              <a:rPr lang="en-US" dirty="0"/>
              <a:t>Coastal New York and New Jersey</a:t>
            </a:r>
          </a:p>
          <a:p>
            <a:r>
              <a:rPr lang="en-US" dirty="0"/>
              <a:t>Next: using Twitter API to collect live data or location and time</a:t>
            </a:r>
          </a:p>
        </p:txBody>
      </p:sp>
      <p:sp>
        <p:nvSpPr>
          <p:cNvPr id="4" name="Text Placeholder 3">
            <a:extLst>
              <a:ext uri="{FF2B5EF4-FFF2-40B4-BE49-F238E27FC236}">
                <a16:creationId xmlns:a16="http://schemas.microsoft.com/office/drawing/2014/main" id="{CBB473C6-63B9-194B-B3D2-F772C3081F23}"/>
              </a:ext>
            </a:extLst>
          </p:cNvPr>
          <p:cNvSpPr>
            <a:spLocks noGrp="1"/>
          </p:cNvSpPr>
          <p:nvPr>
            <p:ph type="body" sz="half" idx="2"/>
          </p:nvPr>
        </p:nvSpPr>
        <p:spPr>
          <a:xfrm>
            <a:off x="677334" y="4080932"/>
            <a:ext cx="3854528" cy="1280586"/>
          </a:xfrm>
        </p:spPr>
        <p:txBody>
          <a:bodyPr/>
          <a:lstStyle/>
          <a:p>
            <a:endParaRPr lang="en-US" dirty="0"/>
          </a:p>
        </p:txBody>
      </p:sp>
    </p:spTree>
    <p:extLst>
      <p:ext uri="{BB962C8B-B14F-4D97-AF65-F5344CB8AC3E}">
        <p14:creationId xmlns:p14="http://schemas.microsoft.com/office/powerpoint/2010/main" val="256057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51F0-50FA-A042-8262-FFC90746563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CF28862-FE30-284C-B0D4-EA3767598A5F}"/>
              </a:ext>
            </a:extLst>
          </p:cNvPr>
          <p:cNvSpPr>
            <a:spLocks noGrp="1"/>
          </p:cNvSpPr>
          <p:nvPr>
            <p:ph idx="1"/>
          </p:nvPr>
        </p:nvSpPr>
        <p:spPr/>
        <p:txBody>
          <a:bodyPr/>
          <a:lstStyle/>
          <a:p>
            <a:r>
              <a:rPr lang="en-US" dirty="0"/>
              <a:t>Off-topic = 0, on-topic = 1</a:t>
            </a:r>
          </a:p>
          <a:p>
            <a:r>
              <a:rPr lang="en-US" dirty="0"/>
              <a:t>Observe most common words, add to stop words if necessary</a:t>
            </a:r>
          </a:p>
          <a:p>
            <a:r>
              <a:rPr lang="en-US" dirty="0"/>
              <a:t>Cluster the classes</a:t>
            </a:r>
          </a:p>
          <a:p>
            <a:r>
              <a:rPr lang="en-US" dirty="0"/>
              <a:t>Run models with different versions of the stop words lists</a:t>
            </a:r>
          </a:p>
          <a:p>
            <a:r>
              <a:rPr lang="en-US" dirty="0"/>
              <a:t>Experiment with two vectorizers</a:t>
            </a:r>
          </a:p>
          <a:p>
            <a:endParaRPr lang="en-US" dirty="0"/>
          </a:p>
        </p:txBody>
      </p:sp>
    </p:spTree>
    <p:extLst>
      <p:ext uri="{BB962C8B-B14F-4D97-AF65-F5344CB8AC3E}">
        <p14:creationId xmlns:p14="http://schemas.microsoft.com/office/powerpoint/2010/main" val="313512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A6AA-2CFD-9940-B956-8B5E0CB6279F}"/>
              </a:ext>
            </a:extLst>
          </p:cNvPr>
          <p:cNvSpPr>
            <a:spLocks noGrp="1"/>
          </p:cNvSpPr>
          <p:nvPr>
            <p:ph type="title"/>
          </p:nvPr>
        </p:nvSpPr>
        <p:spPr/>
        <p:txBody>
          <a:bodyPr/>
          <a:lstStyle/>
          <a:p>
            <a:r>
              <a:rPr lang="en-US" dirty="0"/>
              <a:t>Comparing Common Words</a:t>
            </a:r>
          </a:p>
        </p:txBody>
      </p:sp>
      <p:pic>
        <p:nvPicPr>
          <p:cNvPr id="8" name="Content Placeholder 7" descr="A screenshot of a cell phone&#10;&#10;Description automatically generated">
            <a:extLst>
              <a:ext uri="{FF2B5EF4-FFF2-40B4-BE49-F238E27FC236}">
                <a16:creationId xmlns:a16="http://schemas.microsoft.com/office/drawing/2014/main" id="{EFC1A1B8-2979-D04B-A03F-5FECBBC8FBAE}"/>
              </a:ext>
            </a:extLst>
          </p:cNvPr>
          <p:cNvPicPr>
            <a:picLocks noGrp="1" noChangeAspect="1"/>
          </p:cNvPicPr>
          <p:nvPr>
            <p:ph sz="half" idx="2"/>
          </p:nvPr>
        </p:nvPicPr>
        <p:blipFill>
          <a:blip r:embed="rId2"/>
          <a:stretch>
            <a:fillRect/>
          </a:stretch>
        </p:blipFill>
        <p:spPr>
          <a:xfrm>
            <a:off x="0" y="2124243"/>
            <a:ext cx="5100638" cy="3276484"/>
          </a:xfrm>
        </p:spPr>
      </p:pic>
      <p:pic>
        <p:nvPicPr>
          <p:cNvPr id="10" name="Content Placeholder 9" descr="A screenshot of a cell phone&#10;&#10;Description automatically generated">
            <a:extLst>
              <a:ext uri="{FF2B5EF4-FFF2-40B4-BE49-F238E27FC236}">
                <a16:creationId xmlns:a16="http://schemas.microsoft.com/office/drawing/2014/main" id="{78864912-1E19-1F43-9417-152B4F5FE9B1}"/>
              </a:ext>
            </a:extLst>
          </p:cNvPr>
          <p:cNvPicPr>
            <a:picLocks noGrp="1" noChangeAspect="1"/>
          </p:cNvPicPr>
          <p:nvPr>
            <p:ph sz="quarter" idx="4"/>
          </p:nvPr>
        </p:nvPicPr>
        <p:blipFill>
          <a:blip r:embed="rId3"/>
          <a:stretch>
            <a:fillRect/>
          </a:stretch>
        </p:blipFill>
        <p:spPr>
          <a:xfrm>
            <a:off x="4984596" y="2124243"/>
            <a:ext cx="5188104" cy="3326729"/>
          </a:xfrm>
        </p:spPr>
      </p:pic>
    </p:spTree>
    <p:extLst>
      <p:ext uri="{BB962C8B-B14F-4D97-AF65-F5344CB8AC3E}">
        <p14:creationId xmlns:p14="http://schemas.microsoft.com/office/powerpoint/2010/main" val="315685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102E910-594D-C740-BD55-7C819A418D8E}"/>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Kmeans Clustering</a:t>
            </a:r>
          </a:p>
        </p:txBody>
      </p:sp>
      <p:pic>
        <p:nvPicPr>
          <p:cNvPr id="6" name="Content Placeholder 5" descr="A picture containing food&#10;&#10;Description automatically generated">
            <a:extLst>
              <a:ext uri="{FF2B5EF4-FFF2-40B4-BE49-F238E27FC236}">
                <a16:creationId xmlns:a16="http://schemas.microsoft.com/office/drawing/2014/main" id="{65CD8468-7D9A-FB4D-BBFF-A3831E0AD0B4}"/>
              </a:ext>
            </a:extLst>
          </p:cNvPr>
          <p:cNvPicPr>
            <a:picLocks noGrp="1" noChangeAspect="1"/>
          </p:cNvPicPr>
          <p:nvPr>
            <p:ph idx="1"/>
          </p:nvPr>
        </p:nvPicPr>
        <p:blipFill rotWithShape="1">
          <a:blip r:embed="rId2"/>
          <a:srcRect r="25962"/>
          <a:stretch/>
        </p:blipFill>
        <p:spPr>
          <a:xfrm>
            <a:off x="817474" y="2159331"/>
            <a:ext cx="5283289" cy="3782034"/>
          </a:xfrm>
          <a:prstGeom prst="rect">
            <a:avLst/>
          </a:prstGeom>
        </p:spPr>
      </p:pic>
      <p:sp>
        <p:nvSpPr>
          <p:cNvPr id="4" name="Text Placeholder 3">
            <a:extLst>
              <a:ext uri="{FF2B5EF4-FFF2-40B4-BE49-F238E27FC236}">
                <a16:creationId xmlns:a16="http://schemas.microsoft.com/office/drawing/2014/main" id="{A910F504-ED6E-B743-A08A-E0C8CD5FBBA0}"/>
              </a:ext>
            </a:extLst>
          </p:cNvPr>
          <p:cNvSpPr>
            <a:spLocks noGrp="1"/>
          </p:cNvSpPr>
          <p:nvPr>
            <p:ph type="body" sz="half" idx="2"/>
          </p:nvPr>
        </p:nvSpPr>
        <p:spPr>
          <a:xfrm>
            <a:off x="6416039" y="2160589"/>
            <a:ext cx="2927185" cy="3880773"/>
          </a:xfrm>
        </p:spPr>
        <p:txBody>
          <a:bodyPr vert="horz" lIns="91440" tIns="45720" rIns="91440" bIns="45720" rtlCol="0" anchor="ctr">
            <a:normAutofit/>
          </a:bodyPr>
          <a:lstStyle/>
          <a:p>
            <a:pPr>
              <a:buFont typeface="Wingdings 3" charset="2"/>
              <a:buChar char=""/>
            </a:pPr>
            <a:r>
              <a:rPr lang="en-US" sz="1500" dirty="0"/>
              <a:t>Silhouette score = </a:t>
            </a:r>
            <a:r>
              <a:rPr lang="en-US" sz="1600" dirty="0"/>
              <a:t>0.0026</a:t>
            </a:r>
          </a:p>
          <a:p>
            <a:pPr>
              <a:buFont typeface="Wingdings 3" charset="2"/>
              <a:buChar char=""/>
            </a:pPr>
            <a:r>
              <a:rPr lang="en-US" sz="1600" dirty="0"/>
              <a:t>Corpus transformed with </a:t>
            </a:r>
            <a:r>
              <a:rPr lang="en-US" sz="1600" dirty="0" err="1"/>
              <a:t>TFIDFVectorizer</a:t>
            </a:r>
            <a:endParaRPr lang="en-US" sz="1600" dirty="0"/>
          </a:p>
          <a:p>
            <a:pPr>
              <a:buFont typeface="Wingdings 3" charset="2"/>
              <a:buChar char=""/>
            </a:pPr>
            <a:r>
              <a:rPr lang="en-US" sz="1600" dirty="0"/>
              <a:t>PCA to view in 2D</a:t>
            </a:r>
            <a:endParaRPr lang="en-US" sz="1500" dirty="0"/>
          </a:p>
        </p:txBody>
      </p:sp>
    </p:spTree>
    <p:extLst>
      <p:ext uri="{BB962C8B-B14F-4D97-AF65-F5344CB8AC3E}">
        <p14:creationId xmlns:p14="http://schemas.microsoft.com/office/powerpoint/2010/main" val="266338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B8F1-3C5F-4C42-873C-1EE40AA1DA8A}"/>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3EA7F06F-C8AF-DA47-8171-F697525F5F86}"/>
              </a:ext>
            </a:extLst>
          </p:cNvPr>
          <p:cNvSpPr>
            <a:spLocks noGrp="1"/>
          </p:cNvSpPr>
          <p:nvPr>
            <p:ph idx="1"/>
          </p:nvPr>
        </p:nvSpPr>
        <p:spPr/>
        <p:txBody>
          <a:bodyPr/>
          <a:lstStyle/>
          <a:p>
            <a:r>
              <a:rPr lang="en-US" dirty="0"/>
              <a:t>Logistic Regression with </a:t>
            </a:r>
            <a:r>
              <a:rPr lang="en-US" dirty="0" err="1"/>
              <a:t>CountVectorizer</a:t>
            </a:r>
            <a:endParaRPr lang="en-US" dirty="0"/>
          </a:p>
          <a:p>
            <a:r>
              <a:rPr lang="en-US" dirty="0"/>
              <a:t>Logistic Regression with </a:t>
            </a:r>
            <a:r>
              <a:rPr lang="en-US" dirty="0" err="1"/>
              <a:t>TFIDFVectorizer</a:t>
            </a:r>
            <a:endParaRPr lang="en-US" dirty="0"/>
          </a:p>
          <a:p>
            <a:r>
              <a:rPr lang="en-US" dirty="0"/>
              <a:t>Random Forest with </a:t>
            </a:r>
            <a:r>
              <a:rPr lang="en-US" dirty="0" err="1"/>
              <a:t>CountVectorizer</a:t>
            </a:r>
            <a:endParaRPr lang="en-US" dirty="0"/>
          </a:p>
          <a:p>
            <a:r>
              <a:rPr lang="en-US" dirty="0"/>
              <a:t>Random Forest with </a:t>
            </a:r>
            <a:r>
              <a:rPr lang="en-US" dirty="0" err="1"/>
              <a:t>TFIDFVectorizer</a:t>
            </a:r>
            <a:endParaRPr lang="en-US" dirty="0"/>
          </a:p>
          <a:p>
            <a:endParaRPr lang="en-US" dirty="0"/>
          </a:p>
          <a:p>
            <a:endParaRPr lang="en-US" dirty="0"/>
          </a:p>
        </p:txBody>
      </p:sp>
    </p:spTree>
    <p:extLst>
      <p:ext uri="{BB962C8B-B14F-4D97-AF65-F5344CB8AC3E}">
        <p14:creationId xmlns:p14="http://schemas.microsoft.com/office/powerpoint/2010/main" val="151672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F00A859-4D96-C04E-9CA6-C31752A2FC5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a:solidFill>
                  <a:schemeClr val="bg1"/>
                </a:solidFill>
              </a:rPr>
              <a:t>Model Selection</a:t>
            </a:r>
          </a:p>
        </p:txBody>
      </p:sp>
      <p:sp>
        <p:nvSpPr>
          <p:cNvPr id="4" name="Text Placeholder 3">
            <a:extLst>
              <a:ext uri="{FF2B5EF4-FFF2-40B4-BE49-F238E27FC236}">
                <a16:creationId xmlns:a16="http://schemas.microsoft.com/office/drawing/2014/main" id="{02E0836C-4216-6646-88D8-2D3E3206D0E2}"/>
              </a:ext>
            </a:extLst>
          </p:cNvPr>
          <p:cNvSpPr>
            <a:spLocks noGrp="1"/>
          </p:cNvSpPr>
          <p:nvPr>
            <p:ph type="body" sz="half" idx="2"/>
          </p:nvPr>
        </p:nvSpPr>
        <p:spPr>
          <a:xfrm>
            <a:off x="673753" y="2160590"/>
            <a:ext cx="4435105" cy="3440110"/>
          </a:xfrm>
        </p:spPr>
        <p:txBody>
          <a:bodyPr vert="horz" lIns="91440" tIns="45720" rIns="91440" bIns="45720" rtlCol="0">
            <a:noAutofit/>
          </a:bodyPr>
          <a:lstStyle/>
          <a:p>
            <a:pPr>
              <a:buFont typeface="Wingdings 3" charset="2"/>
              <a:buChar char=""/>
            </a:pPr>
            <a:r>
              <a:rPr lang="en-US" sz="1800" dirty="0">
                <a:solidFill>
                  <a:schemeClr val="bg1"/>
                </a:solidFill>
              </a:rPr>
              <a:t>Logistic Regression with </a:t>
            </a:r>
            <a:r>
              <a:rPr lang="en-US" sz="1800" dirty="0" err="1">
                <a:solidFill>
                  <a:schemeClr val="bg1"/>
                </a:solidFill>
              </a:rPr>
              <a:t>CountVectorizer</a:t>
            </a:r>
            <a:endParaRPr lang="en-US" sz="1800" dirty="0">
              <a:solidFill>
                <a:schemeClr val="bg1"/>
              </a:solidFill>
            </a:endParaRPr>
          </a:p>
          <a:p>
            <a:pPr>
              <a:buFont typeface="Wingdings 3" charset="2"/>
              <a:buChar char=""/>
            </a:pPr>
            <a:r>
              <a:rPr lang="en-US" sz="1800" dirty="0">
                <a:solidFill>
                  <a:schemeClr val="bg1"/>
                </a:solidFill>
              </a:rPr>
              <a:t>Recall = 92%</a:t>
            </a:r>
          </a:p>
          <a:p>
            <a:pPr>
              <a:buFont typeface="Wingdings 3" charset="2"/>
              <a:buChar char=""/>
            </a:pPr>
            <a:r>
              <a:rPr lang="en-US" sz="1800" dirty="0">
                <a:solidFill>
                  <a:schemeClr val="bg1"/>
                </a:solidFill>
              </a:rPr>
              <a:t>Accuracy = 92%</a:t>
            </a:r>
          </a:p>
          <a:p>
            <a:pPr>
              <a:buFont typeface="Wingdings 3" charset="2"/>
              <a:buChar char=""/>
            </a:pPr>
            <a:r>
              <a:rPr lang="en-US" sz="1800" dirty="0">
                <a:solidFill>
                  <a:schemeClr val="bg1"/>
                </a:solidFill>
              </a:rPr>
              <a:t>Baseline accuracy = 60% for positive</a:t>
            </a:r>
          </a:p>
          <a:p>
            <a:pPr>
              <a:buFont typeface="Wingdings 3" charset="2"/>
              <a:buChar char=""/>
            </a:pPr>
            <a:r>
              <a:rPr lang="en-US" sz="1800" dirty="0">
                <a:solidFill>
                  <a:schemeClr val="bg1"/>
                </a:solidFill>
              </a:rPr>
              <a:t>Increasing stop words had a lesser effect on model performance</a:t>
            </a:r>
          </a:p>
          <a:p>
            <a:pPr>
              <a:buFont typeface="Wingdings 3" charset="2"/>
              <a:buChar char=""/>
            </a:pPr>
            <a:r>
              <a:rPr lang="en-US" sz="1800" dirty="0">
                <a:solidFill>
                  <a:schemeClr val="bg1"/>
                </a:solidFill>
              </a:rPr>
              <a:t>Positive class was more numerous</a:t>
            </a:r>
          </a:p>
          <a:p>
            <a:endParaRPr lang="en-US" sz="1800" dirty="0">
              <a:solidFill>
                <a:schemeClr val="bg1"/>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EB1DA993-464E-3744-A592-3FC53CD3F1AD}"/>
              </a:ext>
            </a:extLst>
          </p:cNvPr>
          <p:cNvPicPr>
            <a:picLocks noGrp="1" noChangeAspect="1"/>
          </p:cNvPicPr>
          <p:nvPr>
            <p:ph idx="1"/>
          </p:nvPr>
        </p:nvPicPr>
        <p:blipFill>
          <a:blip r:embed="rId2"/>
          <a:stretch>
            <a:fillRect/>
          </a:stretch>
        </p:blipFill>
        <p:spPr>
          <a:xfrm>
            <a:off x="5869896" y="1428750"/>
            <a:ext cx="5648350" cy="4000500"/>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3787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3017-6A72-0A47-A72F-788B6F1EF312}"/>
              </a:ext>
            </a:extLst>
          </p:cNvPr>
          <p:cNvSpPr>
            <a:spLocks noGrp="1"/>
          </p:cNvSpPr>
          <p:nvPr>
            <p:ph type="title"/>
          </p:nvPr>
        </p:nvSpPr>
        <p:spPr/>
        <p:txBody>
          <a:bodyPr>
            <a:normAutofit/>
          </a:bodyPr>
          <a:lstStyle/>
          <a:p>
            <a:r>
              <a:rPr lang="en-US" sz="2400" dirty="0"/>
              <a:t>ROC Curve</a:t>
            </a:r>
          </a:p>
        </p:txBody>
      </p:sp>
      <p:pic>
        <p:nvPicPr>
          <p:cNvPr id="6" name="Content Placeholder 5" descr="A close up of a map&#10;&#10;Description automatically generated">
            <a:extLst>
              <a:ext uri="{FF2B5EF4-FFF2-40B4-BE49-F238E27FC236}">
                <a16:creationId xmlns:a16="http://schemas.microsoft.com/office/drawing/2014/main" id="{4F9E1CDF-6B33-7A40-974A-E955F26A7C64}"/>
              </a:ext>
            </a:extLst>
          </p:cNvPr>
          <p:cNvPicPr>
            <a:picLocks noGrp="1" noChangeAspect="1"/>
          </p:cNvPicPr>
          <p:nvPr>
            <p:ph idx="1"/>
          </p:nvPr>
        </p:nvPicPr>
        <p:blipFill>
          <a:blip r:embed="rId2"/>
          <a:stretch>
            <a:fillRect/>
          </a:stretch>
        </p:blipFill>
        <p:spPr>
          <a:xfrm>
            <a:off x="4760913" y="1171576"/>
            <a:ext cx="4883150" cy="4771714"/>
          </a:xfrm>
        </p:spPr>
      </p:pic>
      <p:sp>
        <p:nvSpPr>
          <p:cNvPr id="4" name="Text Placeholder 3">
            <a:extLst>
              <a:ext uri="{FF2B5EF4-FFF2-40B4-BE49-F238E27FC236}">
                <a16:creationId xmlns:a16="http://schemas.microsoft.com/office/drawing/2014/main" id="{10DFD2A8-98F5-2040-AF43-872BC7325EC1}"/>
              </a:ext>
            </a:extLst>
          </p:cNvPr>
          <p:cNvSpPr>
            <a:spLocks noGrp="1"/>
          </p:cNvSpPr>
          <p:nvPr>
            <p:ph type="body" sz="half" idx="2"/>
          </p:nvPr>
        </p:nvSpPr>
        <p:spPr/>
        <p:txBody>
          <a:bodyPr>
            <a:normAutofit/>
          </a:bodyPr>
          <a:lstStyle/>
          <a:p>
            <a:r>
              <a:rPr lang="en-US" sz="2000" dirty="0"/>
              <a:t>AUC = 0.96</a:t>
            </a:r>
          </a:p>
        </p:txBody>
      </p:sp>
    </p:spTree>
    <p:extLst>
      <p:ext uri="{BB962C8B-B14F-4D97-AF65-F5344CB8AC3E}">
        <p14:creationId xmlns:p14="http://schemas.microsoft.com/office/powerpoint/2010/main" val="235636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133</TotalTime>
  <Words>392</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Using Social Media for Disaster Prediction and Warnings</vt:lpstr>
      <vt:lpstr>Problem Statement</vt:lpstr>
      <vt:lpstr>Data Source</vt:lpstr>
      <vt:lpstr>Methodology</vt:lpstr>
      <vt:lpstr>Comparing Common Words</vt:lpstr>
      <vt:lpstr>Kmeans Clustering</vt:lpstr>
      <vt:lpstr>Modeling</vt:lpstr>
      <vt:lpstr>Model Selection</vt:lpstr>
      <vt:lpstr>ROC Curve</vt:lpstr>
      <vt:lpstr>Feature Coefficients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Storm oh noooo</dc:title>
  <dc:creator>User</dc:creator>
  <cp:lastModifiedBy>User</cp:lastModifiedBy>
  <cp:revision>5</cp:revision>
  <dcterms:created xsi:type="dcterms:W3CDTF">2020-03-13T13:25:49Z</dcterms:created>
  <dcterms:modified xsi:type="dcterms:W3CDTF">2020-03-13T15:39:29Z</dcterms:modified>
</cp:coreProperties>
</file>