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64" r:id="rId8"/>
    <p:sldId id="267"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32"/>
  </p:normalViewPr>
  <p:slideViewPr>
    <p:cSldViewPr snapToGrid="0" snapToObjects="1">
      <p:cViewPr varScale="1">
        <p:scale>
          <a:sx n="112" d="100"/>
          <a:sy n="112" d="100"/>
        </p:scale>
        <p:origin x="5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1/31/20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1/31/20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1/31/20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1/31/20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1/31/20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1/31/20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1/31/20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1/31/20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3EC7-9862-3A42-BED1-699538CD4C4C}"/>
              </a:ext>
            </a:extLst>
          </p:cNvPr>
          <p:cNvSpPr>
            <a:spLocks noGrp="1"/>
          </p:cNvSpPr>
          <p:nvPr>
            <p:ph type="ctrTitle"/>
          </p:nvPr>
        </p:nvSpPr>
        <p:spPr/>
        <p:txBody>
          <a:bodyPr/>
          <a:lstStyle/>
          <a:p>
            <a:r>
              <a:rPr lang="en-US" sz="6000" dirty="0"/>
              <a:t>Targeted podcast-based marketing on reddit</a:t>
            </a:r>
          </a:p>
        </p:txBody>
      </p:sp>
      <p:sp>
        <p:nvSpPr>
          <p:cNvPr id="3" name="Subtitle 2">
            <a:extLst>
              <a:ext uri="{FF2B5EF4-FFF2-40B4-BE49-F238E27FC236}">
                <a16:creationId xmlns:a16="http://schemas.microsoft.com/office/drawing/2014/main" id="{DC2C163F-3BE0-D14F-BA2A-F9B24C33C4F8}"/>
              </a:ext>
            </a:extLst>
          </p:cNvPr>
          <p:cNvSpPr>
            <a:spLocks noGrp="1"/>
          </p:cNvSpPr>
          <p:nvPr>
            <p:ph type="subTitle" idx="1"/>
          </p:nvPr>
        </p:nvSpPr>
        <p:spPr/>
        <p:txBody>
          <a:bodyPr/>
          <a:lstStyle/>
          <a:p>
            <a:r>
              <a:rPr lang="en-US" dirty="0"/>
              <a:t>Benjamin Haile, January 31, 2020</a:t>
            </a:r>
          </a:p>
        </p:txBody>
      </p:sp>
    </p:spTree>
    <p:extLst>
      <p:ext uri="{BB962C8B-B14F-4D97-AF65-F5344CB8AC3E}">
        <p14:creationId xmlns:p14="http://schemas.microsoft.com/office/powerpoint/2010/main" val="1318386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19BB-A5A2-F24E-9FCA-922ED7B7730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F62D936-E330-E44D-8167-911A3B19982E}"/>
              </a:ext>
            </a:extLst>
          </p:cNvPr>
          <p:cNvSpPr>
            <a:spLocks noGrp="1"/>
          </p:cNvSpPr>
          <p:nvPr>
            <p:ph idx="1"/>
          </p:nvPr>
        </p:nvSpPr>
        <p:spPr/>
        <p:txBody>
          <a:bodyPr/>
          <a:lstStyle/>
          <a:p>
            <a:r>
              <a:rPr lang="en-US" dirty="0"/>
              <a:t>Hardwire is a marketing firm specializing in gaming and online media. We want to tailor digital marketing to social media users based on the interests they express online. One avenue we’re pursuing is designing an algorithm for understanding a user’s interests based on Reddit posts. We’re testing our algorithm on the audiences of two podcasts we’ve worked with before: the Rooster Teeth Podcast and Castle Super Beast. </a:t>
            </a:r>
            <a:r>
              <a:rPr lang="en-US" b="1" dirty="0"/>
              <a:t>To complete the algorithm, we need a classification model that will predict which podcast’s subreddit a user posts in based on the post’s title</a:t>
            </a:r>
            <a:r>
              <a:rPr lang="en-US" dirty="0"/>
              <a:t>. The algorithm can then show a user relevant ads based on key words associated with that podcast.</a:t>
            </a:r>
          </a:p>
        </p:txBody>
      </p:sp>
    </p:spTree>
    <p:extLst>
      <p:ext uri="{BB962C8B-B14F-4D97-AF65-F5344CB8AC3E}">
        <p14:creationId xmlns:p14="http://schemas.microsoft.com/office/powerpoint/2010/main" val="868839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282F2-6FB2-604E-8B05-A5CF9CFB5FE5}"/>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F62D4632-D6A5-D34C-9DD0-31A977AE2FCE}"/>
              </a:ext>
            </a:extLst>
          </p:cNvPr>
          <p:cNvSpPr>
            <a:spLocks noGrp="1"/>
          </p:cNvSpPr>
          <p:nvPr>
            <p:ph type="body" idx="1"/>
          </p:nvPr>
        </p:nvSpPr>
        <p:spPr>
          <a:xfrm>
            <a:off x="1251678" y="1682045"/>
            <a:ext cx="4800600" cy="1150118"/>
          </a:xfrm>
        </p:spPr>
        <p:txBody>
          <a:bodyPr/>
          <a:lstStyle/>
          <a:p>
            <a:r>
              <a:rPr lang="en-US" dirty="0">
                <a:latin typeface="Calibri" panose="020F0502020204030204" pitchFamily="34" charset="0"/>
                <a:cs typeface="Calibri" panose="020F0502020204030204" pitchFamily="34" charset="0"/>
              </a:rPr>
              <a:t>r/</a:t>
            </a:r>
            <a:r>
              <a:rPr lang="en-US" dirty="0" err="1">
                <a:latin typeface="Calibri" panose="020F0502020204030204" pitchFamily="34" charset="0"/>
                <a:cs typeface="Calibri" panose="020F0502020204030204" pitchFamily="34" charset="0"/>
              </a:rPr>
              <a:t>twobestfriendsplay</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-castle super beast</a:t>
            </a:r>
          </a:p>
          <a:p>
            <a:r>
              <a:rPr lang="en-US" dirty="0">
                <a:latin typeface="Calibri" panose="020F0502020204030204" pitchFamily="34" charset="0"/>
                <a:cs typeface="Calibri" panose="020F0502020204030204" pitchFamily="34" charset="0"/>
              </a:rPr>
              <a:t>-70.9K members</a:t>
            </a:r>
          </a:p>
        </p:txBody>
      </p:sp>
      <p:pic>
        <p:nvPicPr>
          <p:cNvPr id="8" name="Content Placeholder 7" descr="A screenshot of a cell phone&#10;&#10;Description automatically generated">
            <a:extLst>
              <a:ext uri="{FF2B5EF4-FFF2-40B4-BE49-F238E27FC236}">
                <a16:creationId xmlns:a16="http://schemas.microsoft.com/office/drawing/2014/main" id="{5B79890B-99AA-4E46-96A5-54842AD14271}"/>
              </a:ext>
            </a:extLst>
          </p:cNvPr>
          <p:cNvPicPr>
            <a:picLocks noGrp="1" noChangeAspect="1"/>
          </p:cNvPicPr>
          <p:nvPr>
            <p:ph sz="half" idx="2"/>
          </p:nvPr>
        </p:nvPicPr>
        <p:blipFill>
          <a:blip r:embed="rId2"/>
          <a:stretch>
            <a:fillRect/>
          </a:stretch>
        </p:blipFill>
        <p:spPr>
          <a:xfrm>
            <a:off x="1548058" y="2909888"/>
            <a:ext cx="4219083" cy="2995612"/>
          </a:xfrm>
        </p:spPr>
      </p:pic>
      <p:sp>
        <p:nvSpPr>
          <p:cNvPr id="5" name="Text Placeholder 4">
            <a:extLst>
              <a:ext uri="{FF2B5EF4-FFF2-40B4-BE49-F238E27FC236}">
                <a16:creationId xmlns:a16="http://schemas.microsoft.com/office/drawing/2014/main" id="{CAB85773-2DB9-2E4F-A9F9-087829638F58}"/>
              </a:ext>
            </a:extLst>
          </p:cNvPr>
          <p:cNvSpPr>
            <a:spLocks noGrp="1"/>
          </p:cNvSpPr>
          <p:nvPr>
            <p:ph type="body" sz="quarter" idx="3"/>
          </p:nvPr>
        </p:nvSpPr>
        <p:spPr>
          <a:xfrm>
            <a:off x="6633864" y="1682045"/>
            <a:ext cx="4800600" cy="1150118"/>
          </a:xfrm>
        </p:spPr>
        <p:txBody>
          <a:bodyPr/>
          <a:lstStyle/>
          <a:p>
            <a:r>
              <a:rPr lang="en-US" dirty="0">
                <a:latin typeface="Calibri" panose="020F0502020204030204" pitchFamily="34" charset="0"/>
                <a:cs typeface="Calibri" panose="020F0502020204030204" pitchFamily="34" charset="0"/>
              </a:rPr>
              <a:t>r/</a:t>
            </a:r>
            <a:r>
              <a:rPr lang="en-US" dirty="0" err="1">
                <a:latin typeface="Calibri" panose="020F0502020204030204" pitchFamily="34" charset="0"/>
                <a:cs typeface="Calibri" panose="020F0502020204030204" pitchFamily="34" charset="0"/>
              </a:rPr>
              <a:t>roosterteeth</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-244k members</a:t>
            </a:r>
          </a:p>
          <a:p>
            <a:endParaRPr lang="en-US" dirty="0">
              <a:latin typeface="Calibri" panose="020F0502020204030204" pitchFamily="34" charset="0"/>
              <a:cs typeface="Calibri" panose="020F0502020204030204" pitchFamily="34" charset="0"/>
            </a:endParaRPr>
          </a:p>
        </p:txBody>
      </p:sp>
      <p:pic>
        <p:nvPicPr>
          <p:cNvPr id="10" name="Content Placeholder 9" descr="A screenshot of a cell phone&#10;&#10;Description automatically generated">
            <a:extLst>
              <a:ext uri="{FF2B5EF4-FFF2-40B4-BE49-F238E27FC236}">
                <a16:creationId xmlns:a16="http://schemas.microsoft.com/office/drawing/2014/main" id="{69257994-E20F-DB4C-9301-2F8C2A94A993}"/>
              </a:ext>
            </a:extLst>
          </p:cNvPr>
          <p:cNvPicPr>
            <a:picLocks noGrp="1" noChangeAspect="1"/>
          </p:cNvPicPr>
          <p:nvPr>
            <p:ph sz="quarter" idx="4"/>
          </p:nvPr>
        </p:nvPicPr>
        <p:blipFill>
          <a:blip r:embed="rId3"/>
          <a:stretch>
            <a:fillRect/>
          </a:stretch>
        </p:blipFill>
        <p:spPr>
          <a:xfrm>
            <a:off x="6775867" y="2909888"/>
            <a:ext cx="4517192" cy="2995612"/>
          </a:xfrm>
        </p:spPr>
      </p:pic>
    </p:spTree>
    <p:extLst>
      <p:ext uri="{BB962C8B-B14F-4D97-AF65-F5344CB8AC3E}">
        <p14:creationId xmlns:p14="http://schemas.microsoft.com/office/powerpoint/2010/main" val="167816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8D89-036D-A74B-905D-2698B19092B1}"/>
              </a:ext>
            </a:extLst>
          </p:cNvPr>
          <p:cNvSpPr>
            <a:spLocks noGrp="1"/>
          </p:cNvSpPr>
          <p:nvPr>
            <p:ph type="title"/>
          </p:nvPr>
        </p:nvSpPr>
        <p:spPr/>
        <p:txBody>
          <a:bodyPr/>
          <a:lstStyle/>
          <a:p>
            <a:r>
              <a:rPr lang="en-US" dirty="0"/>
              <a:t>Different interests</a:t>
            </a:r>
          </a:p>
        </p:txBody>
      </p:sp>
      <p:sp>
        <p:nvSpPr>
          <p:cNvPr id="3" name="Text Placeholder 2">
            <a:extLst>
              <a:ext uri="{FF2B5EF4-FFF2-40B4-BE49-F238E27FC236}">
                <a16:creationId xmlns:a16="http://schemas.microsoft.com/office/drawing/2014/main" id="{C48D3368-514C-014F-8CFD-A754CB193C03}"/>
              </a:ext>
            </a:extLst>
          </p:cNvPr>
          <p:cNvSpPr>
            <a:spLocks noGrp="1"/>
          </p:cNvSpPr>
          <p:nvPr>
            <p:ph type="body" idx="1"/>
          </p:nvPr>
        </p:nvSpPr>
        <p:spPr/>
        <p:txBody>
          <a:bodyPr/>
          <a:lstStyle/>
          <a:p>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09C15A40-C768-2B45-87F2-189E72CC322F}"/>
              </a:ext>
            </a:extLst>
          </p:cNvPr>
          <p:cNvPicPr>
            <a:picLocks noGrp="1" noChangeAspect="1"/>
          </p:cNvPicPr>
          <p:nvPr>
            <p:ph sz="half" idx="2"/>
          </p:nvPr>
        </p:nvPicPr>
        <p:blipFill>
          <a:blip r:embed="rId2"/>
          <a:stretch>
            <a:fillRect/>
          </a:stretch>
        </p:blipFill>
        <p:spPr>
          <a:xfrm>
            <a:off x="1251678" y="2515897"/>
            <a:ext cx="4800600" cy="3332868"/>
          </a:xfrm>
        </p:spPr>
      </p:pic>
      <p:sp>
        <p:nvSpPr>
          <p:cNvPr id="5" name="Text Placeholder 4">
            <a:extLst>
              <a:ext uri="{FF2B5EF4-FFF2-40B4-BE49-F238E27FC236}">
                <a16:creationId xmlns:a16="http://schemas.microsoft.com/office/drawing/2014/main" id="{ABFB0C0B-F746-564C-B711-40E02F5546E4}"/>
              </a:ext>
            </a:extLst>
          </p:cNvPr>
          <p:cNvSpPr>
            <a:spLocks noGrp="1"/>
          </p:cNvSpPr>
          <p:nvPr>
            <p:ph type="body" sz="quarter" idx="3"/>
          </p:nvPr>
        </p:nvSpPr>
        <p:spPr/>
        <p:txBody>
          <a:bodyPr/>
          <a:lstStyle/>
          <a:p>
            <a:endParaRPr lang="en-US"/>
          </a:p>
        </p:txBody>
      </p:sp>
      <p:pic>
        <p:nvPicPr>
          <p:cNvPr id="14" name="Content Placeholder 13" descr="A screenshot of a cell phone&#10;&#10;Description automatically generated">
            <a:extLst>
              <a:ext uri="{FF2B5EF4-FFF2-40B4-BE49-F238E27FC236}">
                <a16:creationId xmlns:a16="http://schemas.microsoft.com/office/drawing/2014/main" id="{B1297225-EAE2-4B4F-9FC2-C650F35F270D}"/>
              </a:ext>
            </a:extLst>
          </p:cNvPr>
          <p:cNvPicPr>
            <a:picLocks noGrp="1" noChangeAspect="1"/>
          </p:cNvPicPr>
          <p:nvPr>
            <p:ph sz="quarter" idx="4"/>
          </p:nvPr>
        </p:nvPicPr>
        <p:blipFill>
          <a:blip r:embed="rId3"/>
          <a:stretch>
            <a:fillRect/>
          </a:stretch>
        </p:blipFill>
        <p:spPr>
          <a:xfrm>
            <a:off x="6642900" y="2515897"/>
            <a:ext cx="4791564" cy="3332867"/>
          </a:xfrm>
        </p:spPr>
      </p:pic>
    </p:spTree>
    <p:extLst>
      <p:ext uri="{BB962C8B-B14F-4D97-AF65-F5344CB8AC3E}">
        <p14:creationId xmlns:p14="http://schemas.microsoft.com/office/powerpoint/2010/main" val="346247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ell phone&#10;&#10;Description automatically generated">
            <a:extLst>
              <a:ext uri="{FF2B5EF4-FFF2-40B4-BE49-F238E27FC236}">
                <a16:creationId xmlns:a16="http://schemas.microsoft.com/office/drawing/2014/main" id="{32822A3B-CF95-7045-8AD9-F79063BB2F27}"/>
              </a:ext>
            </a:extLst>
          </p:cNvPr>
          <p:cNvPicPr>
            <a:picLocks noGrp="1" noChangeAspect="1"/>
          </p:cNvPicPr>
          <p:nvPr>
            <p:ph type="pic" idx="1"/>
          </p:nvPr>
        </p:nvPicPr>
        <p:blipFill>
          <a:blip r:embed="rId2"/>
          <a:srcRect l="6154" r="6154"/>
          <a:stretch>
            <a:fillRect/>
          </a:stretch>
        </p:blipFill>
        <p:spPr>
          <a:xfrm>
            <a:off x="906129" y="783431"/>
            <a:ext cx="5895975" cy="5291137"/>
          </a:xfrm>
        </p:spPr>
      </p:pic>
      <p:sp>
        <p:nvSpPr>
          <p:cNvPr id="3" name="Title 2">
            <a:extLst>
              <a:ext uri="{FF2B5EF4-FFF2-40B4-BE49-F238E27FC236}">
                <a16:creationId xmlns:a16="http://schemas.microsoft.com/office/drawing/2014/main" id="{118DCC03-7C02-714F-A33E-2E68ECE427CF}"/>
              </a:ext>
            </a:extLst>
          </p:cNvPr>
          <p:cNvSpPr>
            <a:spLocks noGrp="1"/>
          </p:cNvSpPr>
          <p:nvPr>
            <p:ph type="title"/>
          </p:nvPr>
        </p:nvSpPr>
        <p:spPr/>
        <p:txBody>
          <a:bodyPr/>
          <a:lstStyle/>
          <a:p>
            <a:r>
              <a:rPr lang="en-US" dirty="0"/>
              <a:t>Game discussion</a:t>
            </a:r>
          </a:p>
        </p:txBody>
      </p:sp>
      <p:sp>
        <p:nvSpPr>
          <p:cNvPr id="4" name="Text Placeholder 3">
            <a:extLst>
              <a:ext uri="{FF2B5EF4-FFF2-40B4-BE49-F238E27FC236}">
                <a16:creationId xmlns:a16="http://schemas.microsoft.com/office/drawing/2014/main" id="{47351E35-1975-4D4F-BAEF-A4CF47C9D675}"/>
              </a:ext>
            </a:extLst>
          </p:cNvPr>
          <p:cNvSpPr>
            <a:spLocks noGrp="1"/>
          </p:cNvSpPr>
          <p:nvPr>
            <p:ph type="body" sz="half" idx="2"/>
          </p:nvPr>
        </p:nvSpPr>
        <p:spPr/>
        <p:txBody>
          <a:bodyPr>
            <a:normAutofit/>
          </a:bodyPr>
          <a:lstStyle/>
          <a:p>
            <a:r>
              <a:rPr lang="en-US" sz="2400" dirty="0"/>
              <a:t>Devil May Cry 5</a:t>
            </a:r>
          </a:p>
          <a:p>
            <a:r>
              <a:rPr lang="en-US" sz="2400" dirty="0"/>
              <a:t>Super Smash Bros. Ultimate</a:t>
            </a:r>
          </a:p>
        </p:txBody>
      </p:sp>
    </p:spTree>
    <p:extLst>
      <p:ext uri="{BB962C8B-B14F-4D97-AF65-F5344CB8AC3E}">
        <p14:creationId xmlns:p14="http://schemas.microsoft.com/office/powerpoint/2010/main" val="372693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6130-7103-FD41-9929-71243B2C71A0}"/>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458A20B1-7238-E849-BE96-BB0DD7384FF9}"/>
              </a:ext>
            </a:extLst>
          </p:cNvPr>
          <p:cNvSpPr>
            <a:spLocks noGrp="1"/>
          </p:cNvSpPr>
          <p:nvPr>
            <p:ph idx="1"/>
          </p:nvPr>
        </p:nvSpPr>
        <p:spPr/>
        <p:txBody>
          <a:bodyPr/>
          <a:lstStyle/>
          <a:p>
            <a:r>
              <a:rPr lang="en-US" dirty="0"/>
              <a:t>Collecting via </a:t>
            </a:r>
            <a:r>
              <a:rPr lang="en-US" dirty="0" err="1"/>
              <a:t>Pushshift</a:t>
            </a:r>
            <a:r>
              <a:rPr lang="en-US" dirty="0"/>
              <a:t> API</a:t>
            </a:r>
          </a:p>
          <a:p>
            <a:r>
              <a:rPr lang="en-US" b="1" dirty="0"/>
              <a:t>RT = 0,  CSB = 1</a:t>
            </a:r>
          </a:p>
          <a:p>
            <a:r>
              <a:rPr lang="en-US" dirty="0"/>
              <a:t>Removing </a:t>
            </a:r>
            <a:r>
              <a:rPr lang="en-US" dirty="0" err="1"/>
              <a:t>stopwords</a:t>
            </a:r>
            <a:endParaRPr lang="en-US" dirty="0"/>
          </a:p>
          <a:p>
            <a:r>
              <a:rPr lang="en-US" dirty="0"/>
              <a:t>Determining differences in language</a:t>
            </a:r>
          </a:p>
          <a:p>
            <a:r>
              <a:rPr lang="en-US" dirty="0"/>
              <a:t>Fitting logistic regression, multinomial naïve Bayes, Gaussian naïve Bayes, with </a:t>
            </a:r>
            <a:r>
              <a:rPr lang="en-US" dirty="0" err="1"/>
              <a:t>CountVectorizer</a:t>
            </a:r>
            <a:endParaRPr lang="en-US" dirty="0"/>
          </a:p>
          <a:p>
            <a:r>
              <a:rPr lang="en-US" dirty="0"/>
              <a:t>Multinomial NB returned best results</a:t>
            </a:r>
          </a:p>
        </p:txBody>
      </p:sp>
    </p:spTree>
    <p:extLst>
      <p:ext uri="{BB962C8B-B14F-4D97-AF65-F5344CB8AC3E}">
        <p14:creationId xmlns:p14="http://schemas.microsoft.com/office/powerpoint/2010/main" val="30577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56C7F3-6F3A-3548-848E-10877C434995}"/>
              </a:ext>
            </a:extLst>
          </p:cNvPr>
          <p:cNvSpPr>
            <a:spLocks noGrp="1"/>
          </p:cNvSpPr>
          <p:nvPr>
            <p:ph type="title"/>
          </p:nvPr>
        </p:nvSpPr>
        <p:spPr/>
        <p:txBody>
          <a:bodyPr/>
          <a:lstStyle/>
          <a:p>
            <a:r>
              <a:rPr lang="en-US" dirty="0"/>
              <a:t>Multinomial naïve </a:t>
            </a:r>
            <a:r>
              <a:rPr lang="en-US" dirty="0" err="1"/>
              <a:t>bayes</a:t>
            </a:r>
            <a:r>
              <a:rPr lang="en-US" dirty="0"/>
              <a:t> model</a:t>
            </a:r>
          </a:p>
        </p:txBody>
      </p:sp>
      <p:sp>
        <p:nvSpPr>
          <p:cNvPr id="4" name="Text Placeholder 3">
            <a:extLst>
              <a:ext uri="{FF2B5EF4-FFF2-40B4-BE49-F238E27FC236}">
                <a16:creationId xmlns:a16="http://schemas.microsoft.com/office/drawing/2014/main" id="{882AEB19-EA02-2442-96C1-A78029CD30D3}"/>
              </a:ext>
            </a:extLst>
          </p:cNvPr>
          <p:cNvSpPr>
            <a:spLocks noGrp="1"/>
          </p:cNvSpPr>
          <p:nvPr>
            <p:ph type="body" sz="half" idx="2"/>
          </p:nvPr>
        </p:nvSpPr>
        <p:spPr>
          <a:xfrm>
            <a:off x="8337883" y="1741336"/>
            <a:ext cx="3092117" cy="4396574"/>
          </a:xfrm>
        </p:spPr>
        <p:txBody>
          <a:bodyPr>
            <a:noAutofit/>
          </a:bodyPr>
          <a:lstStyle/>
          <a:p>
            <a:r>
              <a:rPr lang="en-US" dirty="0"/>
              <a:t>Baseline score: 53% for class 0</a:t>
            </a:r>
          </a:p>
          <a:p>
            <a:r>
              <a:rPr lang="en-US" dirty="0"/>
              <a:t>Training score:  93%</a:t>
            </a:r>
          </a:p>
          <a:p>
            <a:r>
              <a:rPr lang="en-US" b="1" dirty="0"/>
              <a:t>Testing score: 85%</a:t>
            </a:r>
          </a:p>
          <a:p>
            <a:r>
              <a:rPr lang="en-US" dirty="0"/>
              <a:t>Cross validation score: 86%</a:t>
            </a:r>
          </a:p>
          <a:p>
            <a:r>
              <a:rPr lang="en-US" dirty="0"/>
              <a:t>Best parameters:</a:t>
            </a:r>
          </a:p>
          <a:p>
            <a:r>
              <a:rPr lang="en-US" dirty="0"/>
              <a:t>	</a:t>
            </a:r>
            <a:r>
              <a:rPr lang="en-US" dirty="0" err="1"/>
              <a:t>max_df</a:t>
            </a:r>
            <a:r>
              <a:rPr lang="en-US" dirty="0"/>
              <a:t> = 0.1</a:t>
            </a:r>
          </a:p>
          <a:p>
            <a:r>
              <a:rPr lang="en-US" dirty="0"/>
              <a:t>	</a:t>
            </a:r>
            <a:r>
              <a:rPr lang="en-US" dirty="0" err="1"/>
              <a:t>min_df</a:t>
            </a:r>
            <a:r>
              <a:rPr lang="en-US" dirty="0"/>
              <a:t> = 2</a:t>
            </a:r>
          </a:p>
          <a:p>
            <a:r>
              <a:rPr lang="en-US" dirty="0"/>
              <a:t>	</a:t>
            </a:r>
            <a:r>
              <a:rPr lang="en-US" dirty="0" err="1"/>
              <a:t>max_features</a:t>
            </a:r>
            <a:r>
              <a:rPr lang="en-US" dirty="0"/>
              <a:t> = None</a:t>
            </a:r>
          </a:p>
          <a:p>
            <a:r>
              <a:rPr lang="en-US" dirty="0"/>
              <a:t>	</a:t>
            </a:r>
            <a:r>
              <a:rPr lang="en-US" dirty="0" err="1"/>
              <a:t>ngram_range</a:t>
            </a:r>
            <a:r>
              <a:rPr lang="en-US" dirty="0"/>
              <a:t> = (1, 2)</a:t>
            </a:r>
          </a:p>
          <a:p>
            <a:r>
              <a:rPr lang="en-US" dirty="0"/>
              <a:t>	</a:t>
            </a:r>
            <a:r>
              <a:rPr lang="en-US" dirty="0" err="1"/>
              <a:t>stop_words</a:t>
            </a:r>
            <a:r>
              <a:rPr lang="en-US" dirty="0"/>
              <a:t> = ‘</a:t>
            </a:r>
            <a:r>
              <a:rPr lang="en-US" dirty="0" err="1"/>
              <a:t>english</a:t>
            </a:r>
            <a:r>
              <a:rPr lang="en-US" dirty="0"/>
              <a:t>’</a:t>
            </a:r>
          </a:p>
          <a:p>
            <a:r>
              <a:rPr lang="en-US" dirty="0"/>
              <a:t>	</a:t>
            </a:r>
          </a:p>
        </p:txBody>
      </p:sp>
      <p:pic>
        <p:nvPicPr>
          <p:cNvPr id="14" name="Picture Placeholder 13" descr="A close up of a map&#10;&#10;Description automatically generated">
            <a:extLst>
              <a:ext uri="{FF2B5EF4-FFF2-40B4-BE49-F238E27FC236}">
                <a16:creationId xmlns:a16="http://schemas.microsoft.com/office/drawing/2014/main" id="{98F36746-8509-9E41-9CBE-47BAB46B8C84}"/>
              </a:ext>
            </a:extLst>
          </p:cNvPr>
          <p:cNvPicPr>
            <a:picLocks noGrp="1" noChangeAspect="1"/>
          </p:cNvPicPr>
          <p:nvPr>
            <p:ph type="pic" idx="1"/>
          </p:nvPr>
        </p:nvPicPr>
        <p:blipFill>
          <a:blip r:embed="rId2"/>
          <a:srcRect t="1051" b="1051"/>
          <a:stretch>
            <a:fillRect/>
          </a:stretch>
        </p:blipFill>
        <p:spPr>
          <a:xfrm>
            <a:off x="566850" y="207168"/>
            <a:ext cx="6574536" cy="6443663"/>
          </a:xfrm>
        </p:spPr>
      </p:pic>
    </p:spTree>
    <p:extLst>
      <p:ext uri="{BB962C8B-B14F-4D97-AF65-F5344CB8AC3E}">
        <p14:creationId xmlns:p14="http://schemas.microsoft.com/office/powerpoint/2010/main" val="129156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4EA5-02B2-434F-AF8A-A9D4FBCEC93B}"/>
              </a:ext>
            </a:extLst>
          </p:cNvPr>
          <p:cNvSpPr>
            <a:spLocks noGrp="1"/>
          </p:cNvSpPr>
          <p:nvPr>
            <p:ph type="title"/>
          </p:nvPr>
        </p:nvSpPr>
        <p:spPr/>
        <p:txBody>
          <a:bodyPr/>
          <a:lstStyle/>
          <a:p>
            <a:r>
              <a:rPr lang="en-US" dirty="0"/>
              <a:t>Confusion matrix</a:t>
            </a:r>
          </a:p>
        </p:txBody>
      </p:sp>
      <p:pic>
        <p:nvPicPr>
          <p:cNvPr id="5" name="Content Placeholder 4" descr="A screenshot of a cell phone&#10;&#10;Description automatically generated">
            <a:extLst>
              <a:ext uri="{FF2B5EF4-FFF2-40B4-BE49-F238E27FC236}">
                <a16:creationId xmlns:a16="http://schemas.microsoft.com/office/drawing/2014/main" id="{90F54487-071B-A54A-AFC7-F5CB015FBB62}"/>
              </a:ext>
            </a:extLst>
          </p:cNvPr>
          <p:cNvPicPr>
            <a:picLocks noGrp="1" noChangeAspect="1"/>
          </p:cNvPicPr>
          <p:nvPr>
            <p:ph idx="1"/>
          </p:nvPr>
        </p:nvPicPr>
        <p:blipFill>
          <a:blip r:embed="rId2"/>
          <a:stretch>
            <a:fillRect/>
          </a:stretch>
        </p:blipFill>
        <p:spPr>
          <a:xfrm>
            <a:off x="3448488" y="1874517"/>
            <a:ext cx="5784702" cy="4000500"/>
          </a:xfrm>
        </p:spPr>
      </p:pic>
    </p:spTree>
    <p:extLst>
      <p:ext uri="{BB962C8B-B14F-4D97-AF65-F5344CB8AC3E}">
        <p14:creationId xmlns:p14="http://schemas.microsoft.com/office/powerpoint/2010/main" val="373298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CC95-6B3A-5B47-B3FA-572F7542BBD9}"/>
              </a:ext>
            </a:extLst>
          </p:cNvPr>
          <p:cNvSpPr>
            <a:spLocks noGrp="1"/>
          </p:cNvSpPr>
          <p:nvPr>
            <p:ph type="title"/>
          </p:nvPr>
        </p:nvSpPr>
        <p:spPr/>
        <p:txBody>
          <a:bodyPr/>
          <a:lstStyle/>
          <a:p>
            <a:r>
              <a:rPr lang="en-US" dirty="0"/>
              <a:t>Conclusion and next steps</a:t>
            </a:r>
          </a:p>
        </p:txBody>
      </p:sp>
      <p:sp>
        <p:nvSpPr>
          <p:cNvPr id="3" name="Content Placeholder 2">
            <a:extLst>
              <a:ext uri="{FF2B5EF4-FFF2-40B4-BE49-F238E27FC236}">
                <a16:creationId xmlns:a16="http://schemas.microsoft.com/office/drawing/2014/main" id="{776F599B-4BD8-8B40-A4C5-9BD46B8BCB11}"/>
              </a:ext>
            </a:extLst>
          </p:cNvPr>
          <p:cNvSpPr>
            <a:spLocks noGrp="1"/>
          </p:cNvSpPr>
          <p:nvPr>
            <p:ph idx="1"/>
          </p:nvPr>
        </p:nvSpPr>
        <p:spPr/>
        <p:txBody>
          <a:bodyPr>
            <a:normAutofit/>
          </a:bodyPr>
          <a:lstStyle/>
          <a:p>
            <a:r>
              <a:rPr lang="en-US" sz="3600" dirty="0"/>
              <a:t>Prepared to use predictive model in our algorithm</a:t>
            </a:r>
          </a:p>
          <a:p>
            <a:r>
              <a:rPr lang="en-US" sz="3600" dirty="0"/>
              <a:t>Similar podcasts</a:t>
            </a:r>
          </a:p>
          <a:p>
            <a:r>
              <a:rPr lang="en-US" sz="3600" dirty="0"/>
              <a:t>Going beyond podcasts</a:t>
            </a:r>
          </a:p>
        </p:txBody>
      </p:sp>
    </p:spTree>
    <p:extLst>
      <p:ext uri="{BB962C8B-B14F-4D97-AF65-F5344CB8AC3E}">
        <p14:creationId xmlns:p14="http://schemas.microsoft.com/office/powerpoint/2010/main" val="184405105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515</TotalTime>
  <Words>284</Words>
  <Application>Microsoft Macintosh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Impact</vt:lpstr>
      <vt:lpstr>Badge</vt:lpstr>
      <vt:lpstr>Targeted podcast-based marketing on reddit</vt:lpstr>
      <vt:lpstr>Problem statement</vt:lpstr>
      <vt:lpstr>background</vt:lpstr>
      <vt:lpstr>Different interests</vt:lpstr>
      <vt:lpstr>Game discussion</vt:lpstr>
      <vt:lpstr>process</vt:lpstr>
      <vt:lpstr>Multinomial naïve bayes model</vt:lpstr>
      <vt:lpstr>Confusion matrix</vt:lpstr>
      <vt:lpstr>Conclusion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Targeted podcast marketing on reddit</dc:title>
  <dc:creator>User</dc:creator>
  <cp:lastModifiedBy>User</cp:lastModifiedBy>
  <cp:revision>12</cp:revision>
  <dcterms:created xsi:type="dcterms:W3CDTF">2020-01-31T05:31:37Z</dcterms:created>
  <dcterms:modified xsi:type="dcterms:W3CDTF">2020-01-31T14:07:11Z</dcterms:modified>
</cp:coreProperties>
</file>