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5" r:id="rId9"/>
    <p:sldId id="260" r:id="rId10"/>
    <p:sldId id="264" r:id="rId11"/>
    <p:sldId id="267" r:id="rId12"/>
    <p:sldId id="266" r:id="rId13"/>
    <p:sldId id="268" r:id="rId14"/>
    <p:sldId id="270" r:id="rId15"/>
    <p:sldId id="272" r:id="rId16"/>
    <p:sldId id="273" r:id="rId17"/>
    <p:sldId id="269" r:id="rId18"/>
    <p:sldId id="284" r:id="rId19"/>
    <p:sldId id="271" r:id="rId20"/>
    <p:sldId id="274" r:id="rId21"/>
    <p:sldId id="288" r:id="rId22"/>
    <p:sldId id="287" r:id="rId23"/>
    <p:sldId id="285" r:id="rId24"/>
    <p:sldId id="275" r:id="rId25"/>
    <p:sldId id="276" r:id="rId26"/>
    <p:sldId id="277" r:id="rId27"/>
    <p:sldId id="278" r:id="rId28"/>
    <p:sldId id="283" r:id="rId29"/>
    <p:sldId id="282" r:id="rId30"/>
    <p:sldId id="279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50" autoAdjust="0"/>
  </p:normalViewPr>
  <p:slideViewPr>
    <p:cSldViewPr>
      <p:cViewPr varScale="1">
        <p:scale>
          <a:sx n="51" d="100"/>
          <a:sy n="51" d="100"/>
        </p:scale>
        <p:origin x="-18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FBDFE3D-560B-4FD3-8519-5B3754F0EF9C}" type="datetimeFigureOut">
              <a:rPr lang="ar-EG" smtClean="0"/>
              <a:t>16/10/1438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AF4F502-A326-4629-BB0D-B863CDABA4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2076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 rtl="0">
              <a:buFont typeface="+mj-lt"/>
              <a:buAutoNum type="arabicPeriod"/>
            </a:pPr>
            <a:r>
              <a:rPr lang="en-US" b="1" dirty="0" smtClean="0">
                <a:latin typeface="Bookman Old Style" panose="02050604050505020204" pitchFamily="18" charset="0"/>
              </a:rPr>
              <a:t>Create 2 files 1 for class and 1 for run.</a:t>
            </a:r>
          </a:p>
          <a:p>
            <a:pPr marL="228600" indent="-228600" algn="l" rtl="0">
              <a:buFont typeface="+mj-lt"/>
              <a:buAutoNum type="arabicPeriod"/>
            </a:pPr>
            <a:r>
              <a:rPr lang="en-US" b="1" dirty="0" smtClean="0">
                <a:latin typeface="Bookman Old Style" panose="02050604050505020204" pitchFamily="18" charset="0"/>
              </a:rPr>
              <a:t>Self Keyword</a:t>
            </a:r>
          </a:p>
          <a:p>
            <a:pPr marL="228600" indent="-228600" algn="l" rtl="0">
              <a:buFont typeface="+mj-lt"/>
              <a:buAutoNum type="arabicPeriod"/>
            </a:pPr>
            <a:r>
              <a:rPr lang="en-US" b="1" dirty="0" smtClean="0">
                <a:latin typeface="Bookman Old Style" panose="02050604050505020204" pitchFamily="18" charset="0"/>
              </a:rPr>
              <a:t>Import from</a:t>
            </a:r>
          </a:p>
          <a:p>
            <a:pPr marL="228600" indent="-228600" algn="l" rtl="0">
              <a:buFont typeface="+mj-lt"/>
              <a:buAutoNum type="arabicPeriod"/>
            </a:pPr>
            <a:r>
              <a:rPr lang="en-US" b="1" dirty="0" smtClean="0">
                <a:latin typeface="Bookman Old Style" panose="02050604050505020204" pitchFamily="18" charset="0"/>
              </a:rPr>
              <a:t>Dot</a:t>
            </a:r>
            <a:r>
              <a:rPr lang="en-US" b="1" baseline="0" dirty="0" smtClean="0">
                <a:latin typeface="Bookman Old Style" panose="02050604050505020204" pitchFamily="18" charset="0"/>
              </a:rPr>
              <a:t> Operator</a:t>
            </a:r>
            <a:r>
              <a:rPr lang="en-US" b="1" dirty="0" smtClean="0">
                <a:latin typeface="Bookman Old Style" panose="02050604050505020204" pitchFamily="18" charset="0"/>
              </a:rPr>
              <a:t> </a:t>
            </a:r>
          </a:p>
          <a:p>
            <a:pPr marL="228600" indent="-228600" algn="l" rtl="0">
              <a:buFont typeface="+mj-lt"/>
              <a:buAutoNum type="arabicPeriod"/>
            </a:pPr>
            <a:r>
              <a:rPr lang="en-US" b="1" dirty="0" smtClean="0">
                <a:latin typeface="Bookman Old Style" panose="02050604050505020204" pitchFamily="18" charset="0"/>
              </a:rPr>
              <a:t>Call</a:t>
            </a:r>
            <a:r>
              <a:rPr lang="en-US" b="1" baseline="0" dirty="0" smtClean="0">
                <a:latin typeface="Bookman Old Style" panose="02050604050505020204" pitchFamily="18" charset="0"/>
              </a:rPr>
              <a:t> function print without calling </a:t>
            </a:r>
            <a:r>
              <a:rPr lang="en-US" b="1" baseline="0" dirty="0" err="1" smtClean="0">
                <a:latin typeface="Bookman Old Style" panose="02050604050505020204" pitchFamily="18" charset="0"/>
              </a:rPr>
              <a:t>set_name</a:t>
            </a:r>
            <a:r>
              <a:rPr lang="en-US" b="1" baseline="0" dirty="0" smtClean="0">
                <a:latin typeface="Bookman Old Style" panose="02050604050505020204" pitchFamily="18" charset="0"/>
              </a:rPr>
              <a:t> previously </a:t>
            </a:r>
            <a:r>
              <a:rPr lang="en-US" b="1" baseline="0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 </a:t>
            </a:r>
            <a:r>
              <a:rPr lang="en-US" b="1" baseline="0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Error.</a:t>
            </a:r>
            <a:endParaRPr lang="en-US" b="1" baseline="0" dirty="0" smtClean="0">
              <a:latin typeface="Bookman Old Style" panose="02050604050505020204" pitchFamily="18" charset="0"/>
              <a:sym typeface="Wingdings" panose="05000000000000000000" pitchFamily="2" charset="2"/>
            </a:endParaRPr>
          </a:p>
          <a:p>
            <a:pPr marL="228600" indent="-228600" algn="l" rtl="0">
              <a:buFont typeface="+mj-lt"/>
              <a:buAutoNum type="arabicPeriod"/>
            </a:pPr>
            <a:r>
              <a:rPr lang="en-US" b="1" baseline="0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So, Constructors.</a:t>
            </a:r>
          </a:p>
          <a:p>
            <a:pPr marL="228600" indent="-228600" algn="l" rtl="0">
              <a:buFont typeface="+mj-lt"/>
              <a:buAutoNum type="arabicPeriod"/>
            </a:pPr>
            <a:endParaRPr lang="ar-EG" b="1" dirty="0"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4F502-A326-4629-BB0D-B863CDABA428}" type="slidenum">
              <a:rPr lang="ar-EG" smtClean="0"/>
              <a:t>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0231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4F502-A326-4629-BB0D-B863CDABA428}" type="slidenum">
              <a:rPr lang="ar-EG" smtClean="0"/>
              <a:t>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5906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4F502-A326-4629-BB0D-B863CDABA428}" type="slidenum">
              <a:rPr lang="ar-EG" smtClean="0"/>
              <a:t>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98010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your mobile phone, you just need to know what buttons are to be pressed to send a message or make a call, What happens when you press a button, how your messages are sent, how your calls are connected is all abstracted away from the user.</a:t>
            </a:r>
          </a:p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4F502-A326-4629-BB0D-B863CDABA428}" type="slidenum">
              <a:rPr lang="ar-EG" smtClean="0"/>
              <a:t>12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42288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 rtl="0">
              <a:buFont typeface="+mj-lt"/>
              <a:buAutoNum type="arabicPeriod"/>
            </a:pPr>
            <a:r>
              <a:rPr lang="en-US" b="1" dirty="0" smtClean="0"/>
              <a:t>Define </a:t>
            </a:r>
            <a:r>
              <a:rPr lang="en-US" b="1" dirty="0" err="1" smtClean="0"/>
              <a:t>Student_Counter</a:t>
            </a:r>
            <a:r>
              <a:rPr lang="en-US" b="1" baseline="0" dirty="0" smtClean="0"/>
              <a:t> as class attribute in the class</a:t>
            </a:r>
          </a:p>
          <a:p>
            <a:pPr marL="228600" indent="-228600" algn="l" rtl="0">
              <a:buFont typeface="+mj-lt"/>
              <a:buAutoNum type="arabicPeriod"/>
            </a:pPr>
            <a:r>
              <a:rPr lang="en-US" b="1" baseline="0" dirty="0" smtClean="0"/>
              <a:t>Add in the constructor</a:t>
            </a:r>
            <a:endParaRPr lang="ar-E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4F502-A326-4629-BB0D-B863CDABA428}" type="slidenum">
              <a:rPr lang="ar-EG" smtClean="0"/>
              <a:t>17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8703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4F502-A326-4629-BB0D-B863CDABA428}" type="slidenum">
              <a:rPr lang="ar-EG" smtClean="0"/>
              <a:t>18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38939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 typeface="+mj-lt"/>
              <a:buNone/>
            </a:pPr>
            <a:endParaRPr lang="ar-E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4F502-A326-4629-BB0D-B863CDABA428}" type="slidenum">
              <a:rPr lang="ar-EG" smtClean="0"/>
              <a:t>20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8703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4F502-A326-4629-BB0D-B863CDABA428}" type="slidenum">
              <a:rPr lang="ar-EG" smtClean="0"/>
              <a:t>23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3438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1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r" rtl="1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r" rtl="1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r" rtl="1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r" rtl="1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Python Summer Course</a:t>
            </a:r>
            <a:br>
              <a:rPr lang="en-US" dirty="0" smtClean="0"/>
            </a:br>
            <a:r>
              <a:rPr lang="en-US" dirty="0" smtClean="0"/>
              <a:t>2017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0"/>
            <a:r>
              <a:rPr lang="en-US" dirty="0" smtClean="0"/>
              <a:t>Lecture (2)-OOP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6236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3445"/>
            <a:ext cx="567542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Student </a:t>
            </a:r>
            <a:r>
              <a:rPr lang="en-US" dirty="0" smtClean="0"/>
              <a:t>Class with constructors </a:t>
            </a:r>
            <a:r>
              <a:rPr lang="en-US" dirty="0"/>
              <a:t>and </a:t>
            </a:r>
            <a:r>
              <a:rPr lang="en-US" dirty="0" smtClean="0"/>
              <a:t>Student Objects</a:t>
            </a:r>
            <a:endParaRPr lang="ar-E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rtl="0"/>
            <a:r>
              <a:rPr lang="en-US" u="sng" dirty="0" smtClean="0">
                <a:latin typeface="+mj-lt"/>
              </a:rPr>
              <a:t>Student Class</a:t>
            </a:r>
          </a:p>
          <a:p>
            <a:pPr algn="l" rtl="0"/>
            <a:endParaRPr lang="ar-EG" u="sng" dirty="0"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algn="ctr" rtl="0"/>
            <a:r>
              <a:rPr lang="en-US" u="sng" dirty="0" smtClean="0">
                <a:latin typeface="+mj-lt"/>
              </a:rPr>
              <a:t>Student Object</a:t>
            </a:r>
          </a:p>
          <a:p>
            <a:pPr algn="ctr" rtl="0"/>
            <a:endParaRPr lang="ar-EG" u="sng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36512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133600"/>
            <a:ext cx="2257425" cy="3030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0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ar-EG" dirty="0" smtClean="0"/>
              <a:t>  </a:t>
            </a:r>
            <a:r>
              <a:rPr lang="en-US" dirty="0" smtClean="0"/>
              <a:t>Abstraction and Encapsulation</a:t>
            </a:r>
            <a:endParaRPr lang="ar-E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rtl="0" fontAlgn="base"/>
            <a:r>
              <a:rPr lang="en-US" b="1" dirty="0">
                <a:latin typeface="+mj-lt"/>
              </a:rPr>
              <a:t>Abstraction</a:t>
            </a:r>
            <a:r>
              <a:rPr lang="en-US" dirty="0">
                <a:latin typeface="+mj-lt"/>
              </a:rPr>
              <a:t> is a process where you show only “relevant” data and “hide” unnecessary details of an object from the user. </a:t>
            </a:r>
            <a:endParaRPr lang="en-US" dirty="0" smtClean="0">
              <a:latin typeface="+mj-lt"/>
            </a:endParaRPr>
          </a:p>
          <a:p>
            <a:pPr algn="just" rtl="0" fontAlgn="base"/>
            <a:r>
              <a:rPr lang="en-US" b="1" dirty="0" smtClean="0">
                <a:latin typeface="+mj-lt"/>
              </a:rPr>
              <a:t>Encapsulation</a:t>
            </a:r>
            <a:r>
              <a:rPr lang="en-US" dirty="0">
                <a:latin typeface="+mj-lt"/>
              </a:rPr>
              <a:t> is the process of combining data and functions into a single unit called class. </a:t>
            </a:r>
            <a:endParaRPr lang="ar-EG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0"/>
            <a:ext cx="4205288" cy="293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4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 Vs Instance Attributes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 rtl="0">
              <a:buNone/>
            </a:pPr>
            <a:r>
              <a:rPr lang="en-US" dirty="0" smtClean="0">
                <a:latin typeface="+mj-lt"/>
              </a:rPr>
              <a:t>Assume you want to know the number of students objects created ??!!</a:t>
            </a:r>
          </a:p>
          <a:p>
            <a:pPr algn="just" rtl="0">
              <a:buFont typeface="Wingdings" pitchFamily="2" charset="2"/>
              <a:buChar char="à"/>
            </a:pPr>
            <a:r>
              <a:rPr lang="en-US" dirty="0" smtClean="0">
                <a:latin typeface="+mj-lt"/>
                <a:sym typeface="Wingdings" panose="05000000000000000000" pitchFamily="2" charset="2"/>
              </a:rPr>
              <a:t>Class Variables.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Class attributes are attributes which are </a:t>
            </a:r>
            <a:r>
              <a:rPr lang="en-US" u="sng" dirty="0">
                <a:latin typeface="+mj-lt"/>
              </a:rPr>
              <a:t>owned by the class</a:t>
            </a:r>
            <a:r>
              <a:rPr lang="en-US" dirty="0">
                <a:latin typeface="+mj-lt"/>
              </a:rPr>
              <a:t> itself</a:t>
            </a:r>
            <a:r>
              <a:rPr lang="en-US" dirty="0" smtClean="0">
                <a:latin typeface="+mj-lt"/>
              </a:rPr>
              <a:t>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They </a:t>
            </a:r>
            <a:r>
              <a:rPr lang="en-US" dirty="0">
                <a:latin typeface="+mj-lt"/>
              </a:rPr>
              <a:t>will be </a:t>
            </a:r>
            <a:r>
              <a:rPr lang="en-US" u="sng" dirty="0">
                <a:latin typeface="+mj-lt"/>
              </a:rPr>
              <a:t>shared by all the instances</a:t>
            </a:r>
            <a:r>
              <a:rPr lang="en-US" dirty="0">
                <a:latin typeface="+mj-lt"/>
              </a:rPr>
              <a:t> of the class. Therefore they have the </a:t>
            </a:r>
            <a:r>
              <a:rPr lang="en-US" u="sng" dirty="0">
                <a:latin typeface="+mj-lt"/>
              </a:rPr>
              <a:t>same value for every </a:t>
            </a:r>
            <a:r>
              <a:rPr lang="en-US" u="sng" dirty="0" smtClean="0">
                <a:latin typeface="+mj-lt"/>
              </a:rPr>
              <a:t>instance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We </a:t>
            </a:r>
            <a:r>
              <a:rPr lang="en-US" u="sng" dirty="0">
                <a:latin typeface="+mj-lt"/>
              </a:rPr>
              <a:t>define class attributes outside of all the methods</a:t>
            </a:r>
            <a:r>
              <a:rPr lang="en-US" dirty="0">
                <a:latin typeface="+mj-lt"/>
              </a:rPr>
              <a:t>, usually they are placed at the top, right below the class header</a:t>
            </a:r>
            <a:endParaRPr lang="ar-E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53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Vs Instance methods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 rtl="0"/>
            <a:r>
              <a:rPr lang="en-US" dirty="0" smtClean="0">
                <a:latin typeface="+mj-lt"/>
              </a:rPr>
              <a:t>Class methods </a:t>
            </a:r>
            <a:r>
              <a:rPr lang="en-US" dirty="0">
                <a:latin typeface="+mj-lt"/>
              </a:rPr>
              <a:t>are methods that are bound to a class rather than its </a:t>
            </a:r>
            <a:r>
              <a:rPr lang="en-US" dirty="0" smtClean="0">
                <a:latin typeface="+mj-lt"/>
              </a:rPr>
              <a:t>object.</a:t>
            </a:r>
          </a:p>
          <a:p>
            <a:pPr algn="just" rtl="0"/>
            <a:r>
              <a:rPr lang="en-US" dirty="0" smtClean="0">
                <a:latin typeface="+mj-lt"/>
              </a:rPr>
              <a:t>The </a:t>
            </a:r>
            <a:r>
              <a:rPr lang="en-US" dirty="0">
                <a:latin typeface="+mj-lt"/>
              </a:rPr>
              <a:t>first parameter of a class method is a reference to a </a:t>
            </a:r>
            <a:r>
              <a:rPr lang="en-US" dirty="0" smtClean="0">
                <a:latin typeface="+mj-lt"/>
              </a:rPr>
              <a:t>class (</a:t>
            </a:r>
            <a:r>
              <a:rPr lang="en-US" dirty="0" err="1" smtClean="0">
                <a:latin typeface="+mj-lt"/>
              </a:rPr>
              <a:t>cls</a:t>
            </a:r>
            <a:r>
              <a:rPr lang="en-US" dirty="0" smtClean="0">
                <a:latin typeface="+mj-lt"/>
              </a:rPr>
              <a:t>) and they depend on class attributes</a:t>
            </a:r>
            <a:endParaRPr lang="en-US" dirty="0">
              <a:latin typeface="+mj-lt"/>
            </a:endParaRPr>
          </a:p>
          <a:p>
            <a:pPr algn="just" rtl="0"/>
            <a:endParaRPr lang="ar-E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8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>
                <a:latin typeface="+mj-lt"/>
              </a:rPr>
              <a:t>This type of method takes neither a self nor a </a:t>
            </a:r>
            <a:r>
              <a:rPr lang="en-US" dirty="0" err="1">
                <a:latin typeface="+mj-lt"/>
              </a:rPr>
              <a:t>cls</a:t>
            </a:r>
            <a:r>
              <a:rPr lang="en-US" dirty="0">
                <a:latin typeface="+mj-lt"/>
              </a:rPr>
              <a:t> </a:t>
            </a:r>
            <a:r>
              <a:rPr lang="en-US" dirty="0" smtClean="0">
                <a:latin typeface="+mj-lt"/>
              </a:rPr>
              <a:t>parameter</a:t>
            </a:r>
            <a:endParaRPr lang="en-US" dirty="0">
              <a:latin typeface="+mj-lt"/>
            </a:endParaRPr>
          </a:p>
          <a:p>
            <a:pPr algn="l" rtl="0"/>
            <a:r>
              <a:rPr lang="en-US" dirty="0">
                <a:latin typeface="+mj-lt"/>
              </a:rPr>
              <a:t>Therefore a static method can neither modify object state nor class state. </a:t>
            </a:r>
            <a:endParaRPr lang="en-US" dirty="0" smtClean="0">
              <a:latin typeface="+mj-lt"/>
            </a:endParaRPr>
          </a:p>
          <a:p>
            <a:pPr algn="l" rtl="0"/>
            <a:r>
              <a:rPr lang="en-US" dirty="0" smtClean="0">
                <a:latin typeface="+mj-lt"/>
              </a:rPr>
              <a:t>Static </a:t>
            </a:r>
            <a:r>
              <a:rPr lang="en-US" dirty="0">
                <a:latin typeface="+mj-lt"/>
              </a:rPr>
              <a:t>methods are restricted </a:t>
            </a:r>
            <a:r>
              <a:rPr lang="en-US" dirty="0" smtClean="0">
                <a:latin typeface="+mj-lt"/>
              </a:rPr>
              <a:t>to their parameters.</a:t>
            </a:r>
            <a:endParaRPr lang="en-US" dirty="0">
              <a:latin typeface="+mj-lt"/>
            </a:endParaRPr>
          </a:p>
          <a:p>
            <a:pPr algn="l" rtl="0"/>
            <a:endParaRPr lang="ar-E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94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Important Notes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 rtl="0"/>
            <a:r>
              <a:rPr lang="en-US" dirty="0">
                <a:latin typeface="+mj-lt"/>
              </a:rPr>
              <a:t>Instance methods need a class instance and can access the instance through self.</a:t>
            </a:r>
          </a:p>
          <a:p>
            <a:pPr algn="just" rtl="0"/>
            <a:r>
              <a:rPr lang="en-US" dirty="0">
                <a:latin typeface="+mj-lt"/>
              </a:rPr>
              <a:t>Class methods don’t need a class instance. They can’t access the instance (self) but they have access to the class itself via </a:t>
            </a:r>
            <a:r>
              <a:rPr lang="en-US" dirty="0" err="1">
                <a:latin typeface="+mj-lt"/>
              </a:rPr>
              <a:t>cls</a:t>
            </a:r>
            <a:r>
              <a:rPr lang="en-US" dirty="0">
                <a:latin typeface="+mj-lt"/>
              </a:rPr>
              <a:t>.</a:t>
            </a:r>
          </a:p>
          <a:p>
            <a:pPr algn="just" rtl="0"/>
            <a:r>
              <a:rPr lang="en-US" dirty="0">
                <a:latin typeface="+mj-lt"/>
              </a:rPr>
              <a:t>Static methods don’t have access to </a:t>
            </a:r>
            <a:r>
              <a:rPr lang="en-US" dirty="0" err="1">
                <a:latin typeface="+mj-lt"/>
              </a:rPr>
              <a:t>cls</a:t>
            </a:r>
            <a:r>
              <a:rPr lang="en-US" dirty="0">
                <a:latin typeface="+mj-lt"/>
              </a:rPr>
              <a:t> or self. They work like regular functions but belong to the class’s namespace.</a:t>
            </a:r>
          </a:p>
          <a:p>
            <a:pPr algn="just" rtl="0"/>
            <a:endParaRPr lang="ar-E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19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3445"/>
            <a:ext cx="567542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8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 and Class Methods</a:t>
            </a:r>
            <a:endParaRPr lang="ar-EG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rtl="0"/>
            <a:r>
              <a:rPr lang="en-US" u="sng" dirty="0" smtClean="0">
                <a:latin typeface="+mj-lt"/>
              </a:rPr>
              <a:t>Student Class</a:t>
            </a:r>
          </a:p>
          <a:p>
            <a:pPr algn="ctr" rtl="0"/>
            <a:endParaRPr lang="ar-EG" u="sng" dirty="0">
              <a:latin typeface="+mj-lt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algn="ctr" rtl="0"/>
            <a:r>
              <a:rPr lang="en-US" u="sng" dirty="0" smtClean="0">
                <a:latin typeface="+mj-lt"/>
              </a:rPr>
              <a:t>Student Object</a:t>
            </a:r>
            <a:endParaRPr lang="ar-EG" u="sng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28800"/>
            <a:ext cx="4648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828800"/>
            <a:ext cx="4190999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9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Objects’ Interaction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 rtl="0"/>
            <a:r>
              <a:rPr lang="en-US" dirty="0" smtClean="0">
                <a:latin typeface="+mj-lt"/>
              </a:rPr>
              <a:t>Assume we have a class book.</a:t>
            </a:r>
          </a:p>
          <a:p>
            <a:pPr algn="just" rtl="0"/>
            <a:r>
              <a:rPr lang="en-US" dirty="0" smtClean="0">
                <a:latin typeface="+mj-lt"/>
              </a:rPr>
              <a:t>Assume each a student has an attribute favorite book ??!!</a:t>
            </a:r>
          </a:p>
          <a:p>
            <a:pPr algn="just" rtl="0"/>
            <a:r>
              <a:rPr lang="en-US" dirty="0" smtClean="0">
                <a:latin typeface="+mj-lt"/>
              </a:rPr>
              <a:t>So, we need to add book attribute to constructor and add a new method </a:t>
            </a:r>
            <a:r>
              <a:rPr lang="en-US" dirty="0" err="1" smtClean="0">
                <a:latin typeface="+mj-lt"/>
              </a:rPr>
              <a:t>describe_book</a:t>
            </a:r>
            <a:r>
              <a:rPr lang="en-US" dirty="0" smtClean="0">
                <a:latin typeface="+mj-lt"/>
              </a:rPr>
              <a:t> () </a:t>
            </a:r>
            <a:r>
              <a:rPr lang="en-US" dirty="0" smtClean="0">
                <a:latin typeface="+mj-lt"/>
              </a:rPr>
              <a:t>that prints </a:t>
            </a:r>
            <a:r>
              <a:rPr lang="en-US" dirty="0" smtClean="0">
                <a:latin typeface="+mj-lt"/>
              </a:rPr>
              <a:t>student ‘s description about his favorite </a:t>
            </a:r>
            <a:r>
              <a:rPr lang="en-US" dirty="0" smtClean="0">
                <a:latin typeface="+mj-lt"/>
              </a:rPr>
              <a:t>book.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59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 algn="just" rtl="0">
              <a:buFont typeface="Wingdings" panose="05000000000000000000" pitchFamily="2" charset="2"/>
              <a:buChar char="ü"/>
            </a:pPr>
            <a:r>
              <a:rPr lang="en-US" sz="1500" b="1" dirty="0" smtClean="0">
                <a:latin typeface="+mj-lt"/>
              </a:rPr>
              <a:t>Introduction:</a:t>
            </a:r>
          </a:p>
          <a:p>
            <a:pPr marL="1438275" indent="-538163" algn="just" rtl="0">
              <a:buFont typeface="+mj-lt"/>
              <a:buAutoNum type="arabicPeriod"/>
            </a:pPr>
            <a:r>
              <a:rPr lang="en-US" sz="1500" dirty="0" smtClean="0">
                <a:latin typeface="+mj-lt"/>
              </a:rPr>
              <a:t>What does OOP stands for ?</a:t>
            </a:r>
          </a:p>
          <a:p>
            <a:pPr marL="1438275" indent="-538163" algn="just" rtl="0">
              <a:buFont typeface="+mj-lt"/>
              <a:buAutoNum type="arabicPeriod"/>
            </a:pPr>
            <a:r>
              <a:rPr lang="en-US" sz="1500" dirty="0" smtClean="0">
                <a:latin typeface="+mj-lt"/>
              </a:rPr>
              <a:t>what is the difference between OOP and standard programming ?</a:t>
            </a:r>
          </a:p>
          <a:p>
            <a:pPr marL="1438275" indent="-538163" algn="just" rtl="0">
              <a:buFont typeface="+mj-lt"/>
              <a:buAutoNum type="arabicPeriod"/>
            </a:pPr>
            <a:r>
              <a:rPr lang="en-US" sz="1500" dirty="0" smtClean="0">
                <a:latin typeface="+mj-lt"/>
              </a:rPr>
              <a:t>Introduction to classes and objects</a:t>
            </a:r>
          </a:p>
          <a:p>
            <a:pPr algn="just" rtl="0">
              <a:buFont typeface="Wingdings" panose="05000000000000000000" pitchFamily="2" charset="2"/>
              <a:buChar char="ü"/>
            </a:pPr>
            <a:r>
              <a:rPr lang="en-US" sz="1500" b="1" dirty="0" smtClean="0">
                <a:latin typeface="+mj-lt"/>
              </a:rPr>
              <a:t>OOP Concepts and Examples:</a:t>
            </a:r>
          </a:p>
          <a:p>
            <a:pPr marL="1503363" indent="-514350" algn="just" rtl="0">
              <a:buFont typeface="+mj-lt"/>
              <a:buAutoNum type="arabicPeriod"/>
            </a:pPr>
            <a:r>
              <a:rPr lang="en-US" sz="1500" dirty="0" smtClean="0">
                <a:latin typeface="+mj-lt"/>
              </a:rPr>
              <a:t>Classes</a:t>
            </a:r>
          </a:p>
          <a:p>
            <a:pPr marL="1503363" indent="-514350" algn="just" rtl="0">
              <a:buFont typeface="+mj-lt"/>
              <a:buAutoNum type="arabicPeriod"/>
            </a:pPr>
            <a:r>
              <a:rPr lang="en-US" sz="1500" dirty="0" smtClean="0">
                <a:latin typeface="+mj-lt"/>
              </a:rPr>
              <a:t>Objects</a:t>
            </a:r>
          </a:p>
          <a:p>
            <a:pPr marL="1503363" indent="-514350" algn="just" rtl="0">
              <a:buFont typeface="+mj-lt"/>
              <a:buAutoNum type="arabicPeriod"/>
            </a:pPr>
            <a:r>
              <a:rPr lang="en-US" sz="1500" dirty="0" smtClean="0">
                <a:latin typeface="+mj-lt"/>
              </a:rPr>
              <a:t>Constructors</a:t>
            </a:r>
          </a:p>
          <a:p>
            <a:pPr marL="1503363" indent="-514350" algn="just" rtl="0">
              <a:buFont typeface="+mj-lt"/>
              <a:buAutoNum type="arabicPeriod"/>
            </a:pPr>
            <a:r>
              <a:rPr lang="en-US" sz="1500" dirty="0" smtClean="0">
                <a:latin typeface="+mj-lt"/>
              </a:rPr>
              <a:t>Abstraction</a:t>
            </a:r>
          </a:p>
          <a:p>
            <a:pPr marL="1503363" indent="-514350" algn="just" rtl="0">
              <a:buFont typeface="+mj-lt"/>
              <a:buAutoNum type="arabicPeriod"/>
            </a:pPr>
            <a:r>
              <a:rPr lang="en-US" sz="1500" dirty="0" smtClean="0">
                <a:latin typeface="+mj-lt"/>
              </a:rPr>
              <a:t>Encapsulation</a:t>
            </a:r>
          </a:p>
          <a:p>
            <a:pPr marL="1503363" indent="-514350" algn="just" rtl="0">
              <a:buFont typeface="+mj-lt"/>
              <a:buAutoNum type="arabicPeriod"/>
            </a:pPr>
            <a:r>
              <a:rPr lang="en-US" sz="1500" dirty="0" smtClean="0">
                <a:latin typeface="+mj-lt"/>
              </a:rPr>
              <a:t>Class Attributes Vs Instance Attributes</a:t>
            </a:r>
          </a:p>
          <a:p>
            <a:pPr marL="1503363" indent="-514350" algn="just" rtl="0">
              <a:buFont typeface="+mj-lt"/>
              <a:buAutoNum type="arabicPeriod"/>
            </a:pPr>
            <a:r>
              <a:rPr lang="en-US" sz="1500" dirty="0" smtClean="0">
                <a:latin typeface="+mj-lt"/>
              </a:rPr>
              <a:t>Class Method vs Instance Methods </a:t>
            </a:r>
          </a:p>
          <a:p>
            <a:pPr marL="1503363" indent="-514350" algn="just" rtl="0">
              <a:buFont typeface="+mj-lt"/>
              <a:buAutoNum type="arabicPeriod"/>
            </a:pPr>
            <a:r>
              <a:rPr lang="en-US" sz="1500" dirty="0" smtClean="0">
                <a:latin typeface="+mj-lt"/>
              </a:rPr>
              <a:t>Static Methods</a:t>
            </a:r>
          </a:p>
          <a:p>
            <a:pPr marL="1503363" indent="-514350" algn="just" rtl="0">
              <a:buFont typeface="+mj-lt"/>
              <a:buAutoNum type="arabicPeriod"/>
            </a:pPr>
            <a:r>
              <a:rPr lang="en-US" sz="1500" dirty="0" smtClean="0">
                <a:latin typeface="+mj-lt"/>
              </a:rPr>
              <a:t>Objects Interactions</a:t>
            </a:r>
          </a:p>
          <a:p>
            <a:pPr algn="just" rtl="0">
              <a:buFont typeface="Wingdings" panose="05000000000000000000" pitchFamily="2" charset="2"/>
              <a:buChar char="ü"/>
            </a:pPr>
            <a:r>
              <a:rPr lang="en-US" sz="1500" dirty="0" smtClean="0">
                <a:latin typeface="+mj-lt"/>
              </a:rPr>
              <a:t>Rabbit Story using OOP </a:t>
            </a:r>
          </a:p>
          <a:p>
            <a:pPr algn="just" rtl="0">
              <a:buFont typeface="Wingdings" panose="05000000000000000000" pitchFamily="2" charset="2"/>
              <a:buChar char="ü"/>
            </a:pPr>
            <a:r>
              <a:rPr lang="en-US" sz="1500" dirty="0">
                <a:latin typeface="+mj-lt"/>
              </a:rPr>
              <a:t>What is the main advantages of OOP</a:t>
            </a:r>
            <a:r>
              <a:rPr lang="en-US" sz="1500" dirty="0" smtClean="0">
                <a:latin typeface="+mj-lt"/>
              </a:rPr>
              <a:t>?</a:t>
            </a:r>
          </a:p>
          <a:p>
            <a:pPr algn="just" rtl="0">
              <a:buFont typeface="Wingdings" panose="05000000000000000000" pitchFamily="2" charset="2"/>
              <a:buChar char="ü"/>
            </a:pPr>
            <a:r>
              <a:rPr lang="en-US" sz="1500" dirty="0" smtClean="0">
                <a:latin typeface="+mj-lt"/>
              </a:rPr>
              <a:t>Extra Curriculum</a:t>
            </a:r>
            <a:endParaRPr lang="en-US" sz="1500" dirty="0">
              <a:latin typeface="+mj-lt"/>
            </a:endParaRPr>
          </a:p>
          <a:p>
            <a:pPr marL="269875" indent="0" algn="just" rtl="0">
              <a:buNone/>
            </a:pPr>
            <a:endParaRPr lang="en-US" sz="1500" dirty="0" smtClean="0">
              <a:latin typeface="+mj-lt"/>
            </a:endParaRPr>
          </a:p>
          <a:p>
            <a:pPr algn="just" rtl="0"/>
            <a:endParaRPr lang="en-US" sz="1500" dirty="0" smtClean="0">
              <a:latin typeface="+mj-lt"/>
            </a:endParaRPr>
          </a:p>
          <a:p>
            <a:pPr algn="just" rtl="0"/>
            <a:endParaRPr lang="ar-EG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06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3445"/>
            <a:ext cx="567542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52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and Book Objects Interaction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rtl="0"/>
            <a:r>
              <a:rPr lang="en-US" u="sng" dirty="0" smtClean="0">
                <a:latin typeface="+mj-lt"/>
              </a:rPr>
              <a:t>Book Class</a:t>
            </a:r>
          </a:p>
          <a:p>
            <a:pPr algn="ctr" rtl="0"/>
            <a:endParaRPr lang="ar-EG" u="sng" dirty="0"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7059424" cy="327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54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and Book Objects Interaction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rtl="0"/>
            <a:r>
              <a:rPr lang="en-US" u="sng" dirty="0" smtClean="0">
                <a:latin typeface="+mj-lt"/>
              </a:rPr>
              <a:t>Student Class</a:t>
            </a:r>
            <a:endParaRPr lang="ar-EG" u="sng" dirty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77240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6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and Book Objects Interaction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rtl="0"/>
            <a:r>
              <a:rPr lang="en-US" u="sng" dirty="0" smtClean="0">
                <a:latin typeface="+mj-lt"/>
              </a:rPr>
              <a:t>Student and Book Objects</a:t>
            </a:r>
          </a:p>
          <a:p>
            <a:pPr algn="ctr" rtl="0"/>
            <a:endParaRPr lang="ar-EG" u="sng" dirty="0">
              <a:latin typeface="+mj-l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61055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Rabbit Story using OOP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latin typeface="+mj-lt"/>
              </a:rPr>
              <a:t>What are the available classes in our story ?</a:t>
            </a:r>
          </a:p>
          <a:p>
            <a:pPr algn="l" rtl="0"/>
            <a:r>
              <a:rPr lang="en-US" dirty="0">
                <a:latin typeface="+mj-lt"/>
              </a:rPr>
              <a:t>What is the number of objects in our story </a:t>
            </a:r>
            <a:r>
              <a:rPr lang="en-US" dirty="0" smtClean="0">
                <a:latin typeface="+mj-lt"/>
              </a:rPr>
              <a:t>?</a:t>
            </a:r>
          </a:p>
          <a:p>
            <a:pPr algn="l" rtl="0"/>
            <a:r>
              <a:rPr lang="en-US" dirty="0" smtClean="0">
                <a:latin typeface="+mj-lt"/>
              </a:rPr>
              <a:t>Is there any objects’ interactions in our story ?</a:t>
            </a:r>
          </a:p>
          <a:p>
            <a:pPr algn="l" rtl="0"/>
            <a:endParaRPr lang="en-US" dirty="0" smtClean="0">
              <a:latin typeface="+mj-lt"/>
            </a:endParaRPr>
          </a:p>
          <a:p>
            <a:pPr marL="0" indent="0" algn="l" rtl="0">
              <a:buNone/>
            </a:pPr>
            <a:endParaRPr lang="en-US" dirty="0" smtClean="0">
              <a:latin typeface="+mj-lt"/>
            </a:endParaRPr>
          </a:p>
          <a:p>
            <a:pPr algn="l" rtl="0"/>
            <a:endParaRPr lang="ar-E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67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Rabbit Story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/>
            <a:r>
              <a:rPr lang="en-US" b="0" u="sng" dirty="0" smtClean="0">
                <a:solidFill>
                  <a:schemeClr val="tx1"/>
                </a:solidFill>
                <a:latin typeface="+mj-lt"/>
              </a:rPr>
              <a:t>Rabbit</a:t>
            </a:r>
            <a:endParaRPr lang="ar-EG" b="0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 rtl="0"/>
            <a:r>
              <a:rPr lang="en-US" b="0" u="sng" dirty="0" err="1">
                <a:solidFill>
                  <a:schemeClr val="tx1"/>
                </a:solidFill>
                <a:latin typeface="+mj-lt"/>
              </a:rPr>
              <a:t>Mother_Rabbit</a:t>
            </a:r>
            <a:endParaRPr lang="ar-EG" b="0" u="sng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038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95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Classes in Rabbit </a:t>
            </a:r>
            <a:r>
              <a:rPr lang="en-US" dirty="0" smtClean="0"/>
              <a:t>Story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/>
            <a:r>
              <a:rPr lang="en-US" b="0" u="sng" dirty="0" smtClean="0">
                <a:solidFill>
                  <a:schemeClr val="tx1"/>
                </a:solidFill>
                <a:latin typeface="+mj-lt"/>
              </a:rPr>
              <a:t>Animals</a:t>
            </a:r>
            <a:endParaRPr lang="ar-EG" b="0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 rtl="0"/>
            <a:r>
              <a:rPr lang="en-US" b="0" u="sng" dirty="0" err="1" smtClean="0">
                <a:solidFill>
                  <a:schemeClr val="tx1"/>
                </a:solidFill>
                <a:latin typeface="+mj-lt"/>
              </a:rPr>
              <a:t>Questions_Answers</a:t>
            </a:r>
            <a:endParaRPr lang="ar-EG" b="0" u="sng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4038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62200"/>
            <a:ext cx="4038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6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Rabbit Story</a:t>
            </a:r>
            <a:endParaRPr lang="ar-EG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3322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4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ar-EG" dirty="0" smtClean="0"/>
              <a:t>  </a:t>
            </a:r>
            <a:r>
              <a:rPr lang="en-US" dirty="0" smtClean="0"/>
              <a:t>What </a:t>
            </a:r>
            <a:r>
              <a:rPr lang="en-US" dirty="0"/>
              <a:t>is the main advantages of OOP</a:t>
            </a:r>
            <a:r>
              <a:rPr lang="en-US" dirty="0" smtClean="0"/>
              <a:t>? </a:t>
            </a:r>
            <a:r>
              <a:rPr lang="en-US" smtClean="0">
                <a:sym typeface="Wingdings" panose="05000000000000000000" pitchFamily="2" charset="2"/>
              </a:rPr>
              <a:t> 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Organized and readable code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Code </a:t>
            </a:r>
            <a:r>
              <a:rPr lang="en-US" dirty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euse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Encapsulation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Code </a:t>
            </a:r>
            <a:r>
              <a:rPr lang="en-US" dirty="0">
                <a:latin typeface="+mj-lt"/>
              </a:rPr>
              <a:t>m</a:t>
            </a:r>
            <a:r>
              <a:rPr lang="en-US" dirty="0" smtClean="0">
                <a:latin typeface="+mj-lt"/>
              </a:rPr>
              <a:t>aintenance</a:t>
            </a:r>
            <a:endParaRPr lang="ar-E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3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Curriculum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latin typeface="+mj-lt"/>
              </a:rPr>
              <a:t>Access Modifiers</a:t>
            </a:r>
          </a:p>
          <a:p>
            <a:pPr algn="l" rtl="0"/>
            <a:r>
              <a:rPr lang="en-US" dirty="0" smtClean="0">
                <a:latin typeface="+mj-lt"/>
              </a:rPr>
              <a:t>Inheritance Concept</a:t>
            </a:r>
          </a:p>
          <a:p>
            <a:pPr algn="l" rtl="0"/>
            <a:r>
              <a:rPr lang="en-US" dirty="0" smtClean="0">
                <a:latin typeface="+mj-lt"/>
              </a:rPr>
              <a:t>Overloading </a:t>
            </a:r>
            <a:r>
              <a:rPr lang="en-US" dirty="0" smtClean="0">
                <a:latin typeface="+mj-lt"/>
              </a:rPr>
              <a:t>Concept</a:t>
            </a:r>
            <a:endParaRPr lang="ar-E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07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ar-E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138" y="1241377"/>
            <a:ext cx="3276600" cy="226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6248400" y="1364105"/>
            <a:ext cx="2209800" cy="838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AutoShape 4" descr="نتيجة بحث الصور عن ‪object oriented programming‬‏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6" name="AutoShape 6" descr="نتيجة بحث الصور عن ‪school animation‬‏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133600"/>
            <a:ext cx="2133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1524000"/>
            <a:ext cx="3886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j-lt"/>
              </a:rPr>
              <a:t>Objects in School !!!!!</a:t>
            </a:r>
            <a:endParaRPr lang="ar-EG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AutoShape 9" descr="نتيجة بحث الصور عن ‪students animation‬‏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9" name="AutoShape 13" descr="صورة ذات صلة"/>
          <p:cNvSpPr>
            <a:spLocks noChangeAspect="1" noChangeArrowheads="1"/>
          </p:cNvSpPr>
          <p:nvPr/>
        </p:nvSpPr>
        <p:spPr bwMode="auto">
          <a:xfrm>
            <a:off x="90487" y="15875"/>
            <a:ext cx="30480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0" name="AutoShape 18" descr="نتيجة بحث الصور عن ‪teachers animation‬‏"/>
          <p:cNvSpPr>
            <a:spLocks noChangeAspect="1" noChangeArrowheads="1"/>
          </p:cNvSpPr>
          <p:nvPr/>
        </p:nvSpPr>
        <p:spPr bwMode="auto">
          <a:xfrm>
            <a:off x="9228138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0953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677322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58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738"/>
            <a:ext cx="8991600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8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0"/>
            <a:ext cx="2133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44" y="134007"/>
            <a:ext cx="1433512" cy="153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353668" cy="130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78" y="1603441"/>
            <a:ext cx="1857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1983803"/>
            <a:ext cx="1333500" cy="165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295" y="266238"/>
            <a:ext cx="1889809" cy="100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323" y="1660364"/>
            <a:ext cx="1204913" cy="180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43" y="4570728"/>
            <a:ext cx="2003513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56" y="4718243"/>
            <a:ext cx="1275713" cy="138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146" y="4594713"/>
            <a:ext cx="1492553" cy="107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576" y="4071228"/>
            <a:ext cx="1163437" cy="116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0" y="76200"/>
            <a:ext cx="3276600" cy="4267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1" name="Oval 10"/>
          <p:cNvSpPr/>
          <p:nvPr/>
        </p:nvSpPr>
        <p:spPr>
          <a:xfrm>
            <a:off x="2274843" y="4343400"/>
            <a:ext cx="3592557" cy="2057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2" name="Oval 11"/>
          <p:cNvSpPr/>
          <p:nvPr/>
        </p:nvSpPr>
        <p:spPr>
          <a:xfrm>
            <a:off x="5708861" y="68042"/>
            <a:ext cx="3581400" cy="37774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3" name="Oval 12"/>
          <p:cNvSpPr/>
          <p:nvPr/>
        </p:nvSpPr>
        <p:spPr>
          <a:xfrm>
            <a:off x="5893633" y="3845471"/>
            <a:ext cx="3048000" cy="23571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65" y="2586036"/>
            <a:ext cx="7311496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51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نتيجة بحث الصور عن ‪oop objects and classes‬‏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Concepts</a:t>
            </a:r>
            <a:endParaRPr lang="ar-EG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99741"/>
            <a:ext cx="3652189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84882"/>
            <a:ext cx="3688522" cy="248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1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708803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75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6029442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02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Class and </a:t>
            </a:r>
            <a:r>
              <a:rPr lang="en-US" dirty="0" smtClean="0"/>
              <a:t>Student Objects</a:t>
            </a:r>
            <a:endParaRPr lang="ar-E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rtl="0"/>
            <a:r>
              <a:rPr lang="en-US" u="sng" dirty="0" smtClean="0">
                <a:latin typeface="+mj-lt"/>
              </a:rPr>
              <a:t>Class Student</a:t>
            </a:r>
          </a:p>
          <a:p>
            <a:pPr algn="ctr" rtl="0"/>
            <a:endParaRPr lang="ar-EG" u="sng" dirty="0"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algn="ctr" rtl="0"/>
            <a:r>
              <a:rPr lang="en-US" u="sng" dirty="0" smtClean="0">
                <a:latin typeface="+mj-lt"/>
              </a:rPr>
              <a:t>Student Object</a:t>
            </a:r>
            <a:endParaRPr lang="ar-EG" u="sng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72342"/>
            <a:ext cx="4038600" cy="445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72342"/>
            <a:ext cx="3962400" cy="445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3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 rtl="0"/>
            <a:r>
              <a:rPr lang="en-US" dirty="0" smtClean="0">
                <a:latin typeface="+mj-lt"/>
              </a:rPr>
              <a:t>Constructor is a special method that is:</a:t>
            </a:r>
          </a:p>
          <a:p>
            <a:pPr marL="514350" indent="-514350" algn="just" rtl="0">
              <a:buFont typeface="+mj-lt"/>
              <a:buAutoNum type="arabicPeriod"/>
            </a:pPr>
            <a:r>
              <a:rPr lang="en-US" dirty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utomatically invoked right after the object is created</a:t>
            </a:r>
          </a:p>
          <a:p>
            <a:pPr marL="514350" indent="-514350" algn="just" rtl="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Usually sets the initial attributes values of the objects</a:t>
            </a:r>
          </a:p>
          <a:p>
            <a:pPr algn="just" rtl="0"/>
            <a:endParaRPr lang="ar-E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96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851</TotalTime>
  <Words>529</Words>
  <Application>Microsoft Office PowerPoint</Application>
  <PresentationFormat>On-screen Show (4:3)</PresentationFormat>
  <Paragraphs>105</Paragraphs>
  <Slides>31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Origin</vt:lpstr>
      <vt:lpstr>Python Summer Course 2017  </vt:lpstr>
      <vt:lpstr>Agenda</vt:lpstr>
      <vt:lpstr>Introduction</vt:lpstr>
      <vt:lpstr>PowerPoint Presentation</vt:lpstr>
      <vt:lpstr>OOP Concepts</vt:lpstr>
      <vt:lpstr>PowerPoint Presentation</vt:lpstr>
      <vt:lpstr>PowerPoint Presentation</vt:lpstr>
      <vt:lpstr>Student Class and Student Objects</vt:lpstr>
      <vt:lpstr>Constructor</vt:lpstr>
      <vt:lpstr>PowerPoint Presentation</vt:lpstr>
      <vt:lpstr>Student Class with constructors and Student Objects</vt:lpstr>
      <vt:lpstr>  Abstraction and Encapsulation</vt:lpstr>
      <vt:lpstr>Class Attributes Vs Instance Attributes</vt:lpstr>
      <vt:lpstr>Class Methods Vs Instance methods</vt:lpstr>
      <vt:lpstr>Static Methods</vt:lpstr>
      <vt:lpstr>Important Notes</vt:lpstr>
      <vt:lpstr>PowerPoint Presentation</vt:lpstr>
      <vt:lpstr>Class attributes and Class Methods</vt:lpstr>
      <vt:lpstr>Objects’ Interaction</vt:lpstr>
      <vt:lpstr>PowerPoint Presentation</vt:lpstr>
      <vt:lpstr>Student and Book Objects Interaction</vt:lpstr>
      <vt:lpstr>Student and Book Objects Interaction</vt:lpstr>
      <vt:lpstr>Student and Book Objects Interaction</vt:lpstr>
      <vt:lpstr>Rabbit Story using OOP</vt:lpstr>
      <vt:lpstr>Classes in Rabbit Story</vt:lpstr>
      <vt:lpstr>Classes in Rabbit Story</vt:lpstr>
      <vt:lpstr>Objects in Rabbit Story</vt:lpstr>
      <vt:lpstr>  What is the main advantages of OOP?   </vt:lpstr>
      <vt:lpstr>Extra Curriculum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eng.hany</dc:creator>
  <cp:lastModifiedBy>eng.hany</cp:lastModifiedBy>
  <cp:revision>146</cp:revision>
  <dcterms:created xsi:type="dcterms:W3CDTF">2006-08-16T00:00:00Z</dcterms:created>
  <dcterms:modified xsi:type="dcterms:W3CDTF">2017-07-11T01:01:42Z</dcterms:modified>
</cp:coreProperties>
</file>