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98" r:id="rId5"/>
    <p:sldId id="295" r:id="rId6"/>
    <p:sldId id="296" r:id="rId7"/>
    <p:sldId id="297" r:id="rId8"/>
    <p:sldId id="299" r:id="rId9"/>
    <p:sldId id="293"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EF567"/>
    <a:srgbClr val="446992"/>
    <a:srgbClr val="AEC2D8"/>
    <a:srgbClr val="98432A"/>
    <a:srgbClr val="D84400"/>
    <a:srgbClr val="44678D"/>
    <a:srgbClr val="263E5A"/>
    <a:srgbClr val="D6E0EB"/>
    <a:srgbClr val="728DAB"/>
    <a:srgbClr val="C95B3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8" autoAdjust="0"/>
    <p:restoredTop sz="95634" autoAdjust="0"/>
  </p:normalViewPr>
  <p:slideViewPr>
    <p:cSldViewPr snapToGrid="0" showGuides="1">
      <p:cViewPr varScale="1">
        <p:scale>
          <a:sx n="73" d="100"/>
          <a:sy n="73" d="100"/>
        </p:scale>
        <p:origin x="-750" y="-102"/>
      </p:cViewPr>
      <p:guideLst>
        <p:guide orient="horz" pos="1536"/>
        <p:guide pos="312"/>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pPr/>
              <a:t>3/17/2024</a:t>
            </a:fld>
            <a:endParaRPr lang="en-US" dirty="0"/>
          </a:p>
        </p:txBody>
      </p:sp>
      <p:sp>
        <p:nvSpPr>
          <p:cNvPr id="4" name="Footer Placeholder 3">
            <a:extLst>
              <a:ext uri="{FF2B5EF4-FFF2-40B4-BE49-F238E27FC236}">
                <a16:creationId xmlns:a16="http://schemas.microsoft.com/office/drawing/2014/main" xmlns=""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pPr/>
              <a:t>‹#›</a:t>
            </a:fld>
            <a:endParaRPr lang="en-US" dirty="0"/>
          </a:p>
        </p:txBody>
      </p:sp>
    </p:spTree>
    <p:extLst>
      <p:ext uri="{BB962C8B-B14F-4D97-AF65-F5344CB8AC3E}">
        <p14:creationId xmlns:p14="http://schemas.microsoft.com/office/powerpoint/2010/main" xmlns=""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pPr/>
              <a:t>2024/3/17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pPr/>
              <a:t>‹#›</a:t>
            </a:fld>
            <a:endParaRPr lang="zh-CN" altLang="en-US"/>
          </a:p>
        </p:txBody>
      </p:sp>
    </p:spTree>
    <p:extLst>
      <p:ext uri="{BB962C8B-B14F-4D97-AF65-F5344CB8AC3E}">
        <p14:creationId xmlns:p14="http://schemas.microsoft.com/office/powerpoint/2010/main" xmlns=""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xmlns=""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xmlns=""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xmlns=""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xmlns=""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xmlns="" val="3496649517"/>
      </p:ext>
    </p:extLst>
  </p:cSld>
  <p:clrMapOvr>
    <a:masterClrMapping/>
  </p:clrMapOvr>
  <p:extLst>
    <p:ext uri="{DCECCB84-F9BA-43D5-87BE-67443E8EF086}">
      <p15:sldGuideLst xmlns:p15="http://schemas.microsoft.com/office/powerpoint/2012/main" xmlns="">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xmlns=""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xmlns=""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xmlns=""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xmlns=""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xmlns=""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xmlns=""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xmlns=""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xmlns=""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xmlns=""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xmlns=""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xmlns=""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xmlns=""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xmlns=""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xmlns=""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xmlns=""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xmlns=""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xmlns=""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xmlns=""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xmlns=""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xmlns=""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xmlns=""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xmlns=""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xmlns=""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xmlns=""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xmlns=""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xmlns=""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xmlns=""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xmlns=""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xmlns=""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xmlns=""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xmlns=""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xmlns=""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xmlns=""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xmlns=""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xmlns=""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xmlns=""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xmlns=""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xmlns=""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xmlns=""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xmlns=""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xmlns=""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xmlns=""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xmlns=""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xmlns=""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xmlns=""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xmlns=""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xmlns=""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xmlns=""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xmlns=""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xmlns=""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xmlns=""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xmlns=""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xmlns=""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xmlns=""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xmlns=""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xmlns=""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xmlns=""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xmlns=""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xmlns=""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xmlns=""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xmlns=""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xmlns=""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xmlns=""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xmlns=""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xmlns=""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xmlns=""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xmlns=""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xmlns=""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xmlns=""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xmlns=""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xmlns=""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xmlns=""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xmlns=""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xmlns=""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xmlns=""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xmlns=""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xmlns=""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xmlns=""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xmlns=""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xmlns=""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xmlns=""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xmlns=""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xmlns=""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xmlns=""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xmlns=""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xmlns=""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xmlns=""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xmlns=""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xmlns=""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xmlns=""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xmlns=""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xmlns=""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xmlns=""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xmlns=""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xmlns=""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xmlns=""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xmlns=""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xmlns=""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xmlns=""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xmlns=""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xmlns=""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xmlns=""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xmlns=""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xmlns=""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xmlns=""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xmlns=""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xmlns=""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xmlns=""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xmlns=""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xmlns=""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xmlns=""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xmlns=""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xmlns=""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xmlns=""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xmlns=""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xmlns=""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xmlns=""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xmlns=""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xmlns=""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xmlns=""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xmlns=""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xmlns=""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xmlns=""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xmlns=""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xmlns=""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xmlns=""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xmlns=""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xmlns=""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xmlns=""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xmlns=""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xmlns=""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xmlns=""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xmlns=""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xmlns=""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xmlns=""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xmlns=""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xmlns=""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xmlns=""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xmlns=""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xmlns=""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xmlns=""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xmlns="" val="862097048"/>
      </p:ext>
    </p:extLst>
  </p:cSld>
  <p:clrMapOvr>
    <a:masterClrMapping/>
  </p:clrMapOvr>
  <p:extLst>
    <p:ext uri="{DCECCB84-F9BA-43D5-87BE-67443E8EF086}">
      <p15:sldGuideLst xmlns:p15="http://schemas.microsoft.com/office/powerpoint/2012/main" xmlns="">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xmlns=""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xmlns=""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xmlns=""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xmlns=""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xmlns=""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xmlns=""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xmlns=""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xmlns=""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xmlns=""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xmlns=""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xmlns=""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xmlns=""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xmlns=""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xmlns=""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xmlns=""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xmlns=""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xmlns=""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xmlns=""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xmlns=""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xmlns=""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xmlns=""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xmlns=""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xmlns=""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xmlns=""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xmlns=""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xmlns=""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xmlns=""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xmlns=""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xmlns=""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xmlns=""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xmlns=""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xmlns=""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xmlns=""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xmlns=""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xmlns=""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xmlns=""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xmlns=""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xmlns=""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xmlns=""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xmlns=""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xmlns=""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xmlns=""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xmlns=""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xmlns=""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xmlns=""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xmlns=""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xmlns=""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xmlns=""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xmlns=""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xmlns=""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xmlns=""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xmlns=""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xmlns=""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xmlns=""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xmlns=""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xmlns=""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xmlns=""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xmlns=""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xmlns=""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xmlns=""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xmlns=""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xmlns=""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xmlns=""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xmlns=""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xmlns=""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xmlns=""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xmlns=""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xmlns=""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xmlns=""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xmlns=""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xmlns=""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xmlns=""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xmlns=""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xmlns=""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xmlns=""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video" Target="file:///C:\Users\Visitor\Desktop\01-04-24,hackerthon\Our%20problem%20statement%20(3).mp4"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93A3B864-5E85-99D2-93E5-5CA1F4F35DC7}"/>
              </a:ext>
            </a:extLst>
          </p:cNvPr>
          <p:cNvSpPr>
            <a:spLocks noGrp="1"/>
          </p:cNvSpPr>
          <p:nvPr>
            <p:ph type="title"/>
          </p:nvPr>
        </p:nvSpPr>
        <p:spPr>
          <a:xfrm>
            <a:off x="720495" y="721538"/>
            <a:ext cx="10738080" cy="821512"/>
          </a:xfrm>
        </p:spPr>
        <p:txBody>
          <a:bodyPr/>
          <a:lstStyle/>
          <a:p>
            <a:r>
              <a:rPr lang="en-US" dirty="0" smtClean="0"/>
              <a:t>SMART FARMER</a:t>
            </a:r>
            <a:endParaRPr lang="en-US" dirty="0"/>
          </a:p>
        </p:txBody>
      </p:sp>
      <p:sp>
        <p:nvSpPr>
          <p:cNvPr id="15" name="TextBox 14">
            <a:extLst>
              <a:ext uri="{FF2B5EF4-FFF2-40B4-BE49-F238E27FC236}">
                <a16:creationId xmlns:a16="http://schemas.microsoft.com/office/drawing/2014/main" xmlns="" id="{464397C5-C91E-01AE-357C-16552D5A3EBF}"/>
              </a:ext>
            </a:extLst>
          </p:cNvPr>
          <p:cNvSpPr txBox="1"/>
          <p:nvPr/>
        </p:nvSpPr>
        <p:spPr>
          <a:xfrm>
            <a:off x="720495" y="1666875"/>
            <a:ext cx="10744545" cy="3754874"/>
          </a:xfrm>
          <a:prstGeom prst="rect">
            <a:avLst/>
          </a:prstGeom>
        </p:spPr>
        <p:txBody>
          <a:bodyPr wrap="square" rtlCol="0">
            <a:spAutoFit/>
          </a:bodyPr>
          <a:lstStyle/>
          <a:p>
            <a:pPr marL="0" indent="0">
              <a:lnSpc>
                <a:spcPct val="170000"/>
              </a:lnSpc>
              <a:spcBef>
                <a:spcPts val="0"/>
              </a:spcBef>
              <a:buFontTx/>
              <a:buNone/>
            </a:pPr>
            <a:r>
              <a:rPr lang="en-US" sz="2000" b="1" dirty="0">
                <a:solidFill>
                  <a:schemeClr val="accent6"/>
                </a:solidFill>
                <a:latin typeface="Posterama" panose="020B0504020200020000" pitchFamily="34" charset="0"/>
                <a:ea typeface="微软雅黑"/>
                <a:cs typeface="Posterama" panose="020B0504020200020000" pitchFamily="34" charset="0"/>
              </a:rPr>
              <a:t>Team ID:</a:t>
            </a:r>
            <a:r>
              <a:rPr lang="en-US" sz="2000" dirty="0">
                <a:solidFill>
                  <a:schemeClr val="accent6"/>
                </a:solidFill>
                <a:latin typeface="Posterama" panose="020B0504020200020000" pitchFamily="34" charset="0"/>
                <a:ea typeface="微软雅黑"/>
                <a:cs typeface="Posterama" panose="020B0504020200020000" pitchFamily="34" charset="0"/>
              </a:rPr>
              <a:t> TSH2024</a:t>
            </a:r>
          </a:p>
          <a:p>
            <a:pPr marL="0" indent="0">
              <a:lnSpc>
                <a:spcPct val="170000"/>
              </a:lnSpc>
              <a:spcBef>
                <a:spcPts val="0"/>
              </a:spcBef>
              <a:buFontTx/>
              <a:buNone/>
            </a:pPr>
            <a:r>
              <a:rPr lang="en-US" sz="2000" b="1" dirty="0">
                <a:solidFill>
                  <a:schemeClr val="accent6"/>
                </a:solidFill>
                <a:latin typeface="Posterama" panose="020B0504020200020000" pitchFamily="34" charset="0"/>
                <a:ea typeface="微软雅黑"/>
                <a:cs typeface="Posterama" panose="020B0504020200020000" pitchFamily="34" charset="0"/>
              </a:rPr>
              <a:t>Branch &amp; Year: </a:t>
            </a:r>
            <a:r>
              <a:rPr lang="en-US" sz="2000" dirty="0">
                <a:solidFill>
                  <a:schemeClr val="accent6"/>
                </a:solidFill>
                <a:latin typeface="Posterama" panose="020B0504020200020000" pitchFamily="34" charset="0"/>
                <a:ea typeface="微软雅黑"/>
                <a:cs typeface="Posterama" panose="020B0504020200020000" pitchFamily="34" charset="0"/>
              </a:rPr>
              <a:t>CSE -3</a:t>
            </a:r>
            <a:r>
              <a:rPr lang="en-US" sz="2000" baseline="30000" dirty="0">
                <a:solidFill>
                  <a:schemeClr val="accent6"/>
                </a:solidFill>
                <a:latin typeface="Posterama" panose="020B0504020200020000" pitchFamily="34" charset="0"/>
                <a:ea typeface="微软雅黑"/>
                <a:cs typeface="Posterama" panose="020B0504020200020000" pitchFamily="34" charset="0"/>
              </a:rPr>
              <a:t>rd</a:t>
            </a:r>
            <a:r>
              <a:rPr lang="en-US" sz="2000" dirty="0">
                <a:solidFill>
                  <a:schemeClr val="accent6"/>
                </a:solidFill>
                <a:latin typeface="Posterama" panose="020B0504020200020000" pitchFamily="34" charset="0"/>
                <a:ea typeface="微软雅黑"/>
                <a:cs typeface="Posterama" panose="020B0504020200020000" pitchFamily="34" charset="0"/>
              </a:rPr>
              <a:t> year</a:t>
            </a:r>
          </a:p>
          <a:p>
            <a:pPr marL="0" indent="0">
              <a:lnSpc>
                <a:spcPct val="170000"/>
              </a:lnSpc>
              <a:spcBef>
                <a:spcPts val="0"/>
              </a:spcBef>
              <a:buFontTx/>
              <a:buNone/>
            </a:pPr>
            <a:r>
              <a:rPr lang="en-US" sz="2000" b="1" dirty="0">
                <a:solidFill>
                  <a:schemeClr val="accent6"/>
                </a:solidFill>
                <a:latin typeface="Posterama" panose="020B0504020200020000" pitchFamily="34" charset="0"/>
                <a:ea typeface="微软雅黑"/>
                <a:cs typeface="Posterama" panose="020B0504020200020000" pitchFamily="34" charset="0"/>
              </a:rPr>
              <a:t>Institution: </a:t>
            </a:r>
            <a:r>
              <a:rPr lang="en-US" sz="2000" dirty="0" err="1">
                <a:solidFill>
                  <a:schemeClr val="accent6"/>
                </a:solidFill>
                <a:latin typeface="Posterama" panose="020B0504020200020000" pitchFamily="34" charset="0"/>
                <a:ea typeface="微软雅黑"/>
                <a:cs typeface="Posterama" panose="020B0504020200020000" pitchFamily="34" charset="0"/>
              </a:rPr>
              <a:t>Sreenidhi</a:t>
            </a:r>
            <a:r>
              <a:rPr lang="en-US" sz="2000" dirty="0">
                <a:solidFill>
                  <a:schemeClr val="accent6"/>
                </a:solidFill>
                <a:latin typeface="Posterama" panose="020B0504020200020000" pitchFamily="34" charset="0"/>
                <a:ea typeface="微软雅黑"/>
                <a:cs typeface="Posterama" panose="020B0504020200020000" pitchFamily="34" charset="0"/>
              </a:rPr>
              <a:t> Institute of Science and Technology</a:t>
            </a:r>
          </a:p>
          <a:p>
            <a:pPr marL="0" indent="0">
              <a:lnSpc>
                <a:spcPct val="170000"/>
              </a:lnSpc>
              <a:spcBef>
                <a:spcPts val="0"/>
              </a:spcBef>
              <a:buFontTx/>
              <a:buNone/>
            </a:pPr>
            <a:r>
              <a:rPr lang="en-US" sz="2000" b="1" dirty="0">
                <a:solidFill>
                  <a:schemeClr val="accent6"/>
                </a:solidFill>
                <a:latin typeface="Posterama" panose="020B0504020200020000" pitchFamily="34" charset="0"/>
                <a:ea typeface="微软雅黑"/>
                <a:cs typeface="Posterama" panose="020B0504020200020000" pitchFamily="34" charset="0"/>
              </a:rPr>
              <a:t>Location: </a:t>
            </a:r>
            <a:r>
              <a:rPr lang="en-US" sz="2000" dirty="0" err="1">
                <a:solidFill>
                  <a:schemeClr val="accent6"/>
                </a:solidFill>
                <a:latin typeface="Posterama" panose="020B0504020200020000" pitchFamily="34" charset="0"/>
                <a:ea typeface="微软雅黑"/>
                <a:cs typeface="Posterama" panose="020B0504020200020000" pitchFamily="34" charset="0"/>
              </a:rPr>
              <a:t>Ghatkesar</a:t>
            </a:r>
            <a:r>
              <a:rPr lang="en-US" sz="2000" dirty="0">
                <a:solidFill>
                  <a:schemeClr val="accent6"/>
                </a:solidFill>
                <a:latin typeface="Posterama" panose="020B0504020200020000" pitchFamily="34" charset="0"/>
                <a:ea typeface="微软雅黑"/>
                <a:cs typeface="Posterama" panose="020B0504020200020000" pitchFamily="34" charset="0"/>
              </a:rPr>
              <a:t>, Hyderabad</a:t>
            </a:r>
          </a:p>
          <a:p>
            <a:pPr marL="0" indent="0">
              <a:lnSpc>
                <a:spcPct val="170000"/>
              </a:lnSpc>
              <a:spcBef>
                <a:spcPts val="0"/>
              </a:spcBef>
              <a:buFontTx/>
              <a:buNone/>
            </a:pPr>
            <a:r>
              <a:rPr lang="en-US" sz="2000" b="1" dirty="0">
                <a:solidFill>
                  <a:schemeClr val="accent6"/>
                </a:solidFill>
                <a:latin typeface="Posterama" panose="020B0504020200020000" pitchFamily="34" charset="0"/>
                <a:ea typeface="微软雅黑"/>
                <a:cs typeface="Posterama" panose="020B0504020200020000" pitchFamily="34" charset="0"/>
              </a:rPr>
              <a:t>Domain: </a:t>
            </a:r>
            <a:r>
              <a:rPr lang="en-US" sz="2000" dirty="0" err="1">
                <a:solidFill>
                  <a:schemeClr val="accent6"/>
                </a:solidFill>
                <a:latin typeface="Posterama" panose="020B0504020200020000" pitchFamily="34" charset="0"/>
                <a:ea typeface="微软雅黑"/>
                <a:cs typeface="Posterama" panose="020B0504020200020000" pitchFamily="34" charset="0"/>
              </a:rPr>
              <a:t>Agrotech</a:t>
            </a:r>
            <a:endParaRPr lang="en-US" sz="2000" dirty="0">
              <a:solidFill>
                <a:schemeClr val="accent6"/>
              </a:solidFill>
              <a:latin typeface="Posterama" panose="020B0504020200020000" pitchFamily="34" charset="0"/>
              <a:ea typeface="微软雅黑"/>
              <a:cs typeface="Posterama" panose="020B0504020200020000" pitchFamily="34" charset="0"/>
            </a:endParaRPr>
          </a:p>
          <a:p>
            <a:pPr marL="0" indent="0">
              <a:lnSpc>
                <a:spcPct val="170000"/>
              </a:lnSpc>
              <a:spcBef>
                <a:spcPts val="0"/>
              </a:spcBef>
              <a:buFontTx/>
              <a:buNone/>
            </a:pPr>
            <a:r>
              <a:rPr lang="en-US" sz="2000" b="1" dirty="0">
                <a:solidFill>
                  <a:schemeClr val="accent6"/>
                </a:solidFill>
                <a:latin typeface="Posterama" panose="020B0504020200020000" pitchFamily="34" charset="0"/>
                <a:ea typeface="微软雅黑"/>
                <a:cs typeface="Posterama" panose="020B0504020200020000" pitchFamily="34" charset="0"/>
              </a:rPr>
              <a:t>Problem </a:t>
            </a:r>
            <a:r>
              <a:rPr lang="en-US" sz="2000" b="1" dirty="0" smtClean="0">
                <a:solidFill>
                  <a:schemeClr val="accent6"/>
                </a:solidFill>
                <a:latin typeface="Posterama" panose="020B0504020200020000" pitchFamily="34" charset="0"/>
                <a:ea typeface="微软雅黑"/>
                <a:cs typeface="Posterama" panose="020B0504020200020000" pitchFamily="34" charset="0"/>
              </a:rPr>
              <a:t>Statement</a:t>
            </a:r>
            <a:r>
              <a:rPr lang="en-US" sz="2000" dirty="0" smtClean="0">
                <a:solidFill>
                  <a:schemeClr val="accent6"/>
                </a:solidFill>
                <a:latin typeface="Posterama" panose="020B0504020200020000" pitchFamily="34" charset="0"/>
                <a:ea typeface="微软雅黑"/>
                <a:cs typeface="Posterama" panose="020B0504020200020000" pitchFamily="34" charset="0"/>
              </a:rPr>
              <a:t>: Crop prediction, Fertilizer Utilization, Disease Prediction and Solution Recommendation</a:t>
            </a:r>
            <a:endParaRPr lang="en-US" sz="2000" dirty="0">
              <a:solidFill>
                <a:schemeClr val="accent6"/>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xmlns="" val="18675170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912520-3196-A1CD-5719-2D708B752972}"/>
              </a:ext>
            </a:extLst>
          </p:cNvPr>
          <p:cNvSpPr>
            <a:spLocks noGrp="1"/>
          </p:cNvSpPr>
          <p:nvPr>
            <p:ph type="title"/>
          </p:nvPr>
        </p:nvSpPr>
        <p:spPr>
          <a:xfrm>
            <a:off x="651102" y="626288"/>
            <a:ext cx="10889796" cy="773887"/>
          </a:xfrm>
        </p:spPr>
        <p:txBody>
          <a:bodyPr/>
          <a:lstStyle/>
          <a:p>
            <a:r>
              <a:rPr lang="en-US" dirty="0"/>
              <a:t>About </a:t>
            </a:r>
            <a:r>
              <a:rPr lang="en-US" dirty="0" smtClean="0"/>
              <a:t>our </a:t>
            </a:r>
            <a:r>
              <a:rPr lang="en-US" dirty="0"/>
              <a:t>Idea</a:t>
            </a:r>
            <a:endParaRPr lang="en-IN" dirty="0"/>
          </a:p>
        </p:txBody>
      </p:sp>
      <p:sp>
        <p:nvSpPr>
          <p:cNvPr id="5" name="Slide Number Placeholder 4">
            <a:extLst>
              <a:ext uri="{FF2B5EF4-FFF2-40B4-BE49-F238E27FC236}">
                <a16:creationId xmlns:a16="http://schemas.microsoft.com/office/drawing/2014/main" xmlns="" id="{C098AFBF-4941-FFA1-1883-820CB8AC4D04}"/>
              </a:ext>
            </a:extLst>
          </p:cNvPr>
          <p:cNvSpPr>
            <a:spLocks noGrp="1"/>
          </p:cNvSpPr>
          <p:nvPr>
            <p:ph type="sldNum" sz="quarter" idx="29"/>
          </p:nvPr>
        </p:nvSpPr>
        <p:spPr/>
        <p:txBody>
          <a:bodyPr/>
          <a:lstStyle/>
          <a:p>
            <a:fld id="{47FEACEE-25B4-4A2D-B147-27296E36371D}" type="slidenum">
              <a:rPr lang="en-US" altLang="zh-CN" smtClean="0"/>
              <a:pPr/>
              <a:t>2</a:t>
            </a:fld>
            <a:endParaRPr lang="en-US" altLang="zh-CN" dirty="0"/>
          </a:p>
        </p:txBody>
      </p:sp>
      <p:sp>
        <p:nvSpPr>
          <p:cNvPr id="4" name="TextBox 3">
            <a:extLst>
              <a:ext uri="{FF2B5EF4-FFF2-40B4-BE49-F238E27FC236}">
                <a16:creationId xmlns:a16="http://schemas.microsoft.com/office/drawing/2014/main" xmlns="" id="{ACAE4F04-5A5B-B76C-08E0-C03AE5FF0C38}"/>
              </a:ext>
            </a:extLst>
          </p:cNvPr>
          <p:cNvSpPr txBox="1"/>
          <p:nvPr/>
        </p:nvSpPr>
        <p:spPr>
          <a:xfrm>
            <a:off x="1017036" y="2018372"/>
            <a:ext cx="9619862" cy="3477875"/>
          </a:xfrm>
          <a:prstGeom prst="rect">
            <a:avLst/>
          </a:prstGeom>
          <a:noFill/>
        </p:spPr>
        <p:txBody>
          <a:bodyPr wrap="square">
            <a:spAutoFit/>
          </a:bodyPr>
          <a:lstStyle/>
          <a:p>
            <a:pPr algn="just">
              <a:buFont typeface="Wingdings" pitchFamily="2" charset="2"/>
              <a:buChar char="ü"/>
            </a:pPr>
            <a:r>
              <a:rPr lang="en-US" sz="2000" dirty="0" smtClean="0">
                <a:latin typeface="Times New Roman" panose="02020603050405020304" pitchFamily="18" charset="0"/>
                <a:cs typeface="Times New Roman" panose="02020603050405020304" pitchFamily="18" charset="0"/>
              </a:rPr>
              <a:t>Our </a:t>
            </a:r>
            <a:r>
              <a:rPr lang="en-US" sz="2000" dirty="0">
                <a:latin typeface="Times New Roman" panose="02020603050405020304" pitchFamily="18" charset="0"/>
                <a:cs typeface="Times New Roman" panose="02020603050405020304" pitchFamily="18" charset="0"/>
              </a:rPr>
              <a:t>project aims to provide the best model for crop prediction, which can help farmers decide the type of crop to grow based on the climatic conditions and nutrients present in the soil. </a:t>
            </a:r>
          </a:p>
          <a:p>
            <a:pPr algn="just">
              <a:buFont typeface="Wingdings" pitchFamily="2" charset="2"/>
              <a:buChar char="ü"/>
            </a:pPr>
            <a:r>
              <a:rPr lang="en-US" sz="2000" dirty="0" smtClean="0">
                <a:latin typeface="Times New Roman" panose="02020603050405020304" pitchFamily="18" charset="0"/>
                <a:cs typeface="Times New Roman" panose="02020603050405020304" pitchFamily="18" charset="0"/>
              </a:rPr>
              <a:t>Our </a:t>
            </a:r>
            <a:r>
              <a:rPr lang="en-US" sz="2000" dirty="0">
                <a:latin typeface="Times New Roman" panose="02020603050405020304" pitchFamily="18" charset="0"/>
                <a:cs typeface="Times New Roman" panose="02020603050405020304" pitchFamily="18" charset="0"/>
              </a:rPr>
              <a:t>project also involves providing them with the info about the appropriate type, quantity, and timing of fertilizer application based on soil nutrient levels, crop requirements, and environmental conditions. If they are not sure about the utilization of any particular fertilizer. </a:t>
            </a:r>
          </a:p>
          <a:p>
            <a:pPr algn="just">
              <a:buFont typeface="Wingdings" pitchFamily="2" charset="2"/>
              <a:buChar char="ü"/>
            </a:pPr>
            <a:r>
              <a:rPr lang="en-US" sz="2000" dirty="0" smtClean="0">
                <a:latin typeface="Times New Roman" panose="02020603050405020304" pitchFamily="18" charset="0"/>
                <a:cs typeface="Times New Roman" panose="02020603050405020304" pitchFamily="18" charset="0"/>
              </a:rPr>
              <a:t>One </a:t>
            </a:r>
            <a:r>
              <a:rPr lang="en-US" sz="2000" dirty="0">
                <a:latin typeface="Times New Roman" panose="02020603050405020304" pitchFamily="18" charset="0"/>
                <a:cs typeface="Times New Roman" panose="02020603050405020304" pitchFamily="18" charset="0"/>
              </a:rPr>
              <a:t>of our major  goals is to enable early detection and accurate diagnosis of crop diseases. </a:t>
            </a:r>
          </a:p>
          <a:p>
            <a:pPr algn="just">
              <a:buFont typeface="Wingdings" pitchFamily="2" charset="2"/>
              <a:buChar char="ü"/>
            </a:pPr>
            <a:r>
              <a:rPr lang="en-US" sz="2000" dirty="0">
                <a:latin typeface="Times New Roman" panose="02020603050405020304" pitchFamily="18" charset="0"/>
                <a:cs typeface="Times New Roman" panose="02020603050405020304" pitchFamily="18" charset="0"/>
              </a:rPr>
              <a:t>We made use of ML and DL techniques in plant disease detection is a rapidly evolving field with promising results</a:t>
            </a:r>
          </a:p>
        </p:txBody>
      </p:sp>
    </p:spTree>
    <p:extLst>
      <p:ext uri="{BB962C8B-B14F-4D97-AF65-F5344CB8AC3E}">
        <p14:creationId xmlns:p14="http://schemas.microsoft.com/office/powerpoint/2010/main" xmlns="" val="3495994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C098AFBF-4941-FFA1-1883-820CB8AC4D04}"/>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sp>
        <p:nvSpPr>
          <p:cNvPr id="6" name="TextBox 5">
            <a:extLst>
              <a:ext uri="{FF2B5EF4-FFF2-40B4-BE49-F238E27FC236}">
                <a16:creationId xmlns:a16="http://schemas.microsoft.com/office/drawing/2014/main" xmlns="" id="{B573E779-504B-D3FD-A14F-6CB834AC5668}"/>
              </a:ext>
            </a:extLst>
          </p:cNvPr>
          <p:cNvSpPr txBox="1"/>
          <p:nvPr/>
        </p:nvSpPr>
        <p:spPr>
          <a:xfrm>
            <a:off x="433586" y="1728223"/>
            <a:ext cx="5124450" cy="3970318"/>
          </a:xfrm>
          <a:prstGeom prst="rect">
            <a:avLst/>
          </a:prstGeom>
        </p:spPr>
        <p:txBody>
          <a:bodyPr wrap="square" rtlCol="0">
            <a:spAutoFit/>
          </a:bodyPr>
          <a:lstStyle/>
          <a:p>
            <a:pPr algn="just">
              <a:spcBef>
                <a:spcPts val="0"/>
              </a:spcBef>
            </a:pPr>
            <a:r>
              <a:rPr lang="en-US" sz="1600" dirty="0">
                <a:solidFill>
                  <a:schemeClr val="accent6"/>
                </a:solidFill>
                <a:latin typeface="Times New Roman" panose="02020603050405020304" pitchFamily="18" charset="0"/>
                <a:ea typeface="微软雅黑"/>
                <a:cs typeface="Times New Roman" panose="02020603050405020304" pitchFamily="18" charset="0"/>
              </a:rPr>
              <a:t>In the model we have developed, we prioritize user accessibility and inclusivity. Our platform offers farmers the option to gain a lot information which can help them decide the type of crop to grow, how to apply a particular fertilizer on a specific crop and majorly identifies the disease and recommends best pesticides available in the market.</a:t>
            </a:r>
          </a:p>
          <a:p>
            <a:pPr algn="just">
              <a:spcBef>
                <a:spcPts val="0"/>
              </a:spcBef>
            </a:pPr>
            <a:r>
              <a:rPr lang="en-US" sz="1600" b="1" dirty="0">
                <a:solidFill>
                  <a:schemeClr val="accent6"/>
                </a:solidFill>
                <a:latin typeface="Times New Roman" panose="02020603050405020304" pitchFamily="18" charset="0"/>
                <a:ea typeface="微软雅黑"/>
                <a:cs typeface="Times New Roman" panose="02020603050405020304" pitchFamily="18" charset="0"/>
              </a:rPr>
              <a:t>1). Text Downloads:</a:t>
            </a:r>
          </a:p>
          <a:p>
            <a:pPr algn="just">
              <a:spcBef>
                <a:spcPts val="0"/>
              </a:spcBef>
              <a:buFont typeface="Wingdings" pitchFamily="2" charset="2"/>
              <a:buChar char="ü"/>
            </a:pPr>
            <a:r>
              <a:rPr lang="en-US" sz="1600" dirty="0" smtClean="0">
                <a:solidFill>
                  <a:schemeClr val="accent6"/>
                </a:solidFill>
                <a:latin typeface="Times New Roman" panose="02020603050405020304" pitchFamily="18" charset="0"/>
                <a:ea typeface="微软雅黑"/>
                <a:cs typeface="Times New Roman" panose="02020603050405020304" pitchFamily="18" charset="0"/>
              </a:rPr>
              <a:t>Users </a:t>
            </a:r>
            <a:r>
              <a:rPr lang="en-US" sz="1600" dirty="0">
                <a:solidFill>
                  <a:schemeClr val="accent6"/>
                </a:solidFill>
                <a:latin typeface="Times New Roman" panose="02020603050405020304" pitchFamily="18" charset="0"/>
                <a:ea typeface="微软雅黑"/>
                <a:cs typeface="Times New Roman" panose="02020603050405020304" pitchFamily="18" charset="0"/>
              </a:rPr>
              <a:t>can download textual information regarding specific crop diseases and recommended fertilizers directly from our platform.</a:t>
            </a:r>
          </a:p>
          <a:p>
            <a:pPr algn="just">
              <a:spcBef>
                <a:spcPts val="0"/>
              </a:spcBef>
            </a:pPr>
            <a:r>
              <a:rPr lang="en-US" sz="1600" b="1" dirty="0">
                <a:solidFill>
                  <a:schemeClr val="accent6"/>
                </a:solidFill>
                <a:latin typeface="Times New Roman" panose="02020603050405020304" pitchFamily="18" charset="0"/>
                <a:ea typeface="微软雅黑"/>
                <a:cs typeface="Times New Roman" panose="02020603050405020304" pitchFamily="18" charset="0"/>
              </a:rPr>
              <a:t>2). Audio Downloads:</a:t>
            </a:r>
          </a:p>
          <a:p>
            <a:pPr algn="just">
              <a:spcBef>
                <a:spcPts val="0"/>
              </a:spcBef>
              <a:buFont typeface="Wingdings" pitchFamily="2" charset="2"/>
              <a:buChar char="ü"/>
            </a:pPr>
            <a:r>
              <a:rPr lang="en-US" sz="1600" dirty="0" smtClean="0">
                <a:solidFill>
                  <a:schemeClr val="accent6"/>
                </a:solidFill>
                <a:latin typeface="Times New Roman" panose="02020603050405020304" pitchFamily="18" charset="0"/>
                <a:ea typeface="微软雅黑"/>
                <a:cs typeface="Times New Roman" panose="02020603050405020304" pitchFamily="18" charset="0"/>
              </a:rPr>
              <a:t>In </a:t>
            </a:r>
            <a:r>
              <a:rPr lang="en-US" sz="1600" dirty="0">
                <a:solidFill>
                  <a:schemeClr val="accent6"/>
                </a:solidFill>
                <a:latin typeface="Times New Roman" panose="02020603050405020304" pitchFamily="18" charset="0"/>
                <a:ea typeface="微软雅黑"/>
                <a:cs typeface="Times New Roman" panose="02020603050405020304" pitchFamily="18" charset="0"/>
              </a:rPr>
              <a:t>addition to textual information, our platform facilitates audio downloads in various languages.</a:t>
            </a:r>
          </a:p>
          <a:p>
            <a:pPr algn="just">
              <a:spcBef>
                <a:spcPts val="0"/>
              </a:spcBef>
              <a:buFont typeface="Wingdings" pitchFamily="2" charset="2"/>
              <a:buChar char="ü"/>
            </a:pPr>
            <a:r>
              <a:rPr lang="en-US" sz="1600" dirty="0" smtClean="0">
                <a:solidFill>
                  <a:schemeClr val="accent6"/>
                </a:solidFill>
                <a:latin typeface="Times New Roman" panose="02020603050405020304" pitchFamily="18" charset="0"/>
                <a:ea typeface="微软雅黑"/>
                <a:cs typeface="Times New Roman" panose="02020603050405020304" pitchFamily="18" charset="0"/>
              </a:rPr>
              <a:t>This </a:t>
            </a:r>
            <a:r>
              <a:rPr lang="en-US" sz="1600" dirty="0">
                <a:solidFill>
                  <a:schemeClr val="accent6"/>
                </a:solidFill>
                <a:latin typeface="Times New Roman" panose="02020603050405020304" pitchFamily="18" charset="0"/>
                <a:ea typeface="微软雅黑"/>
                <a:cs typeface="Times New Roman" panose="02020603050405020304" pitchFamily="18" charset="0"/>
              </a:rPr>
              <a:t>feature is particularly beneficial for farmers who may face challenges with reading or literacy.</a:t>
            </a:r>
          </a:p>
          <a:p>
            <a:pPr algn="just">
              <a:spcBef>
                <a:spcPts val="0"/>
              </a:spcBef>
            </a:pPr>
            <a:endParaRPr lang="en-IN" sz="1200" dirty="0">
              <a:solidFill>
                <a:schemeClr val="accent6"/>
              </a:solidFill>
              <a:latin typeface="Posterama" panose="020B0504020200020000" pitchFamily="34" charset="0"/>
              <a:ea typeface="微软雅黑"/>
              <a:cs typeface="Posterama" panose="020B0504020200020000" pitchFamily="34" charset="0"/>
            </a:endParaRPr>
          </a:p>
        </p:txBody>
      </p:sp>
      <p:sp>
        <p:nvSpPr>
          <p:cNvPr id="3" name="TextBox 2">
            <a:extLst>
              <a:ext uri="{FF2B5EF4-FFF2-40B4-BE49-F238E27FC236}">
                <a16:creationId xmlns:a16="http://schemas.microsoft.com/office/drawing/2014/main" xmlns="" id="{3707FCF6-8012-835D-A0E2-85E0A006FB50}"/>
              </a:ext>
            </a:extLst>
          </p:cNvPr>
          <p:cNvSpPr txBox="1"/>
          <p:nvPr/>
        </p:nvSpPr>
        <p:spPr>
          <a:xfrm>
            <a:off x="6485841" y="1620807"/>
            <a:ext cx="5124450" cy="3539430"/>
          </a:xfrm>
          <a:prstGeom prst="rect">
            <a:avLst/>
          </a:prstGeom>
        </p:spPr>
        <p:txBody>
          <a:bodyPr wrap="square" rtlCol="0">
            <a:spAutoFit/>
          </a:bodyPr>
          <a:lstStyle/>
          <a:p>
            <a:pPr algn="just">
              <a:spcBef>
                <a:spcPts val="0"/>
              </a:spcBef>
            </a:pPr>
            <a:r>
              <a:rPr lang="en-IN" sz="1600" b="1" dirty="0" smtClean="0">
                <a:solidFill>
                  <a:schemeClr val="accent6"/>
                </a:solidFill>
                <a:latin typeface="Times New Roman" pitchFamily="18" charset="0"/>
                <a:ea typeface="微软雅黑"/>
                <a:cs typeface="Times New Roman" pitchFamily="18" charset="0"/>
              </a:rPr>
              <a:t>1).CNN </a:t>
            </a:r>
            <a:r>
              <a:rPr lang="en-IN" sz="1600" b="1" dirty="0" smtClean="0">
                <a:solidFill>
                  <a:schemeClr val="accent6"/>
                </a:solidFill>
                <a:latin typeface="Times New Roman" pitchFamily="18" charset="0"/>
                <a:ea typeface="微软雅黑"/>
                <a:cs typeface="Times New Roman" pitchFamily="18" charset="0"/>
              </a:rPr>
              <a:t>Algorithm for Image Classification</a:t>
            </a:r>
            <a:r>
              <a:rPr lang="en-IN" sz="1600" b="1" dirty="0" smtClean="0">
                <a:solidFill>
                  <a:schemeClr val="accent6"/>
                </a:solidFill>
                <a:latin typeface="Times New Roman" pitchFamily="18" charset="0"/>
                <a:ea typeface="微软雅黑"/>
                <a:cs typeface="Times New Roman" pitchFamily="18" charset="0"/>
              </a:rPr>
              <a:t>: </a:t>
            </a:r>
            <a:r>
              <a:rPr lang="en-IN" sz="1600" dirty="0" smtClean="0">
                <a:solidFill>
                  <a:schemeClr val="accent6"/>
                </a:solidFill>
                <a:latin typeface="Times New Roman" pitchFamily="18" charset="0"/>
                <a:ea typeface="微软雅黑"/>
                <a:cs typeface="Times New Roman" pitchFamily="18" charset="0"/>
              </a:rPr>
              <a:t>Utilized </a:t>
            </a:r>
            <a:r>
              <a:rPr lang="en-IN" sz="1600" dirty="0" smtClean="0">
                <a:solidFill>
                  <a:schemeClr val="accent6"/>
                </a:solidFill>
                <a:latin typeface="Times New Roman" pitchFamily="18" charset="0"/>
                <a:ea typeface="微软雅黑"/>
                <a:cs typeface="Times New Roman" pitchFamily="18" charset="0"/>
              </a:rPr>
              <a:t>for precise classification of images depicting various diseases</a:t>
            </a:r>
            <a:r>
              <a:rPr lang="en-IN" sz="1600" dirty="0" smtClean="0">
                <a:solidFill>
                  <a:schemeClr val="accent6"/>
                </a:solidFill>
                <a:latin typeface="Times New Roman" pitchFamily="18" charset="0"/>
                <a:ea typeface="微软雅黑"/>
                <a:cs typeface="Times New Roman" pitchFamily="18" charset="0"/>
              </a:rPr>
              <a:t>. Known </a:t>
            </a:r>
            <a:r>
              <a:rPr lang="en-IN" sz="1600" dirty="0" smtClean="0">
                <a:solidFill>
                  <a:schemeClr val="accent6"/>
                </a:solidFill>
                <a:latin typeface="Times New Roman" pitchFamily="18" charset="0"/>
                <a:ea typeface="微软雅黑"/>
                <a:cs typeface="Times New Roman" pitchFamily="18" charset="0"/>
              </a:rPr>
              <a:t>for its capability to handle large datasets effectively, simplifying the training process</a:t>
            </a:r>
            <a:r>
              <a:rPr lang="en-IN" sz="1600" dirty="0" smtClean="0">
                <a:solidFill>
                  <a:schemeClr val="accent6"/>
                </a:solidFill>
                <a:latin typeface="Times New Roman" pitchFamily="18" charset="0"/>
                <a:ea typeface="微软雅黑"/>
                <a:cs typeface="Times New Roman" pitchFamily="18" charset="0"/>
              </a:rPr>
              <a:t>. </a:t>
            </a:r>
          </a:p>
          <a:p>
            <a:pPr algn="just">
              <a:spcBef>
                <a:spcPts val="0"/>
              </a:spcBef>
            </a:pPr>
            <a:r>
              <a:rPr lang="en-IN" sz="1600" b="1" dirty="0" smtClean="0">
                <a:solidFill>
                  <a:schemeClr val="accent6"/>
                </a:solidFill>
                <a:latin typeface="Times New Roman" pitchFamily="18" charset="0"/>
                <a:ea typeface="微软雅黑"/>
                <a:cs typeface="Times New Roman" pitchFamily="18" charset="0"/>
              </a:rPr>
              <a:t>2).Dataset </a:t>
            </a:r>
            <a:r>
              <a:rPr lang="en-IN" sz="1600" b="1" dirty="0" smtClean="0">
                <a:solidFill>
                  <a:schemeClr val="accent6"/>
                </a:solidFill>
                <a:latin typeface="Times New Roman" pitchFamily="18" charset="0"/>
                <a:ea typeface="微软雅黑"/>
                <a:cs typeface="Times New Roman" pitchFamily="18" charset="0"/>
              </a:rPr>
              <a:t>Source</a:t>
            </a:r>
            <a:r>
              <a:rPr lang="en-IN" sz="1600" b="1" dirty="0" smtClean="0">
                <a:solidFill>
                  <a:schemeClr val="accent6"/>
                </a:solidFill>
                <a:latin typeface="Times New Roman" pitchFamily="18" charset="0"/>
                <a:ea typeface="微软雅黑"/>
                <a:cs typeface="Times New Roman" pitchFamily="18" charset="0"/>
              </a:rPr>
              <a:t>: </a:t>
            </a:r>
            <a:r>
              <a:rPr lang="en-IN" sz="1600" dirty="0" smtClean="0">
                <a:solidFill>
                  <a:schemeClr val="accent6"/>
                </a:solidFill>
                <a:latin typeface="Times New Roman" pitchFamily="18" charset="0"/>
                <a:ea typeface="微软雅黑"/>
                <a:cs typeface="Times New Roman" pitchFamily="18" charset="0"/>
              </a:rPr>
              <a:t>Acquired </a:t>
            </a:r>
            <a:r>
              <a:rPr lang="en-IN" sz="1600" dirty="0" smtClean="0">
                <a:solidFill>
                  <a:schemeClr val="accent6"/>
                </a:solidFill>
                <a:latin typeface="Times New Roman" pitchFamily="18" charset="0"/>
                <a:ea typeface="微软雅黑"/>
                <a:cs typeface="Times New Roman" pitchFamily="18" charset="0"/>
              </a:rPr>
              <a:t>from </a:t>
            </a:r>
            <a:r>
              <a:rPr lang="en-IN" sz="1600" dirty="0" err="1" smtClean="0">
                <a:solidFill>
                  <a:schemeClr val="accent6"/>
                </a:solidFill>
                <a:latin typeface="Times New Roman" pitchFamily="18" charset="0"/>
                <a:ea typeface="微软雅黑"/>
                <a:cs typeface="Times New Roman" pitchFamily="18" charset="0"/>
              </a:rPr>
              <a:t>Kaggle</a:t>
            </a:r>
            <a:r>
              <a:rPr lang="en-IN" sz="1600" dirty="0" smtClean="0">
                <a:solidFill>
                  <a:schemeClr val="accent6"/>
                </a:solidFill>
                <a:latin typeface="Times New Roman" pitchFamily="18" charset="0"/>
                <a:ea typeface="微软雅黑"/>
                <a:cs typeface="Times New Roman" pitchFamily="18" charset="0"/>
              </a:rPr>
              <a:t>, a renowned platform offering diverse datasets</a:t>
            </a:r>
            <a:r>
              <a:rPr lang="en-IN" sz="1600" dirty="0" smtClean="0">
                <a:solidFill>
                  <a:schemeClr val="accent6"/>
                </a:solidFill>
                <a:latin typeface="Times New Roman" pitchFamily="18" charset="0"/>
                <a:ea typeface="微软雅黑"/>
                <a:cs typeface="Times New Roman" pitchFamily="18" charset="0"/>
              </a:rPr>
              <a:t>. The </a:t>
            </a:r>
            <a:r>
              <a:rPr lang="en-IN" sz="1600" dirty="0" smtClean="0">
                <a:solidFill>
                  <a:schemeClr val="accent6"/>
                </a:solidFill>
                <a:latin typeface="Times New Roman" pitchFamily="18" charset="0"/>
                <a:ea typeface="微软雅黑"/>
                <a:cs typeface="Times New Roman" pitchFamily="18" charset="0"/>
              </a:rPr>
              <a:t>dataset comprises a vast collection of images representing different diseases, </a:t>
            </a:r>
            <a:r>
              <a:rPr lang="en-IN" sz="1600" dirty="0" smtClean="0">
                <a:solidFill>
                  <a:schemeClr val="accent6"/>
                </a:solidFill>
                <a:latin typeface="Times New Roman" pitchFamily="18" charset="0"/>
                <a:ea typeface="微软雅黑"/>
                <a:cs typeface="Times New Roman" pitchFamily="18" charset="0"/>
              </a:rPr>
              <a:t>facilitating robust </a:t>
            </a:r>
            <a:r>
              <a:rPr lang="en-IN" sz="1600" dirty="0" smtClean="0">
                <a:solidFill>
                  <a:schemeClr val="accent6"/>
                </a:solidFill>
                <a:latin typeface="Times New Roman" pitchFamily="18" charset="0"/>
                <a:ea typeface="微软雅黑"/>
                <a:cs typeface="Times New Roman" pitchFamily="18" charset="0"/>
              </a:rPr>
              <a:t>model training</a:t>
            </a:r>
            <a:r>
              <a:rPr lang="en-IN" sz="1600" dirty="0" smtClean="0">
                <a:solidFill>
                  <a:schemeClr val="accent6"/>
                </a:solidFill>
                <a:latin typeface="Times New Roman" pitchFamily="18" charset="0"/>
                <a:ea typeface="微软雅黑"/>
                <a:cs typeface="Times New Roman" pitchFamily="18" charset="0"/>
              </a:rPr>
              <a:t>. </a:t>
            </a:r>
          </a:p>
          <a:p>
            <a:pPr algn="just">
              <a:spcBef>
                <a:spcPts val="0"/>
              </a:spcBef>
            </a:pPr>
            <a:r>
              <a:rPr lang="en-IN" sz="1600" b="1" dirty="0" smtClean="0">
                <a:solidFill>
                  <a:schemeClr val="accent6"/>
                </a:solidFill>
                <a:latin typeface="Times New Roman" pitchFamily="18" charset="0"/>
                <a:ea typeface="微软雅黑"/>
                <a:cs typeface="Times New Roman" pitchFamily="18" charset="0"/>
              </a:rPr>
              <a:t>Model </a:t>
            </a:r>
            <a:r>
              <a:rPr lang="en-IN" sz="1600" b="1" dirty="0" smtClean="0">
                <a:solidFill>
                  <a:schemeClr val="accent6"/>
                </a:solidFill>
                <a:latin typeface="Times New Roman" pitchFamily="18" charset="0"/>
                <a:ea typeface="微软雅黑"/>
                <a:cs typeface="Times New Roman" pitchFamily="18" charset="0"/>
              </a:rPr>
              <a:t>Enhancement</a:t>
            </a:r>
            <a:r>
              <a:rPr lang="en-IN" sz="1600" b="1" dirty="0" smtClean="0">
                <a:solidFill>
                  <a:schemeClr val="accent6"/>
                </a:solidFill>
                <a:latin typeface="Times New Roman" pitchFamily="18" charset="0"/>
                <a:ea typeface="微软雅黑"/>
                <a:cs typeface="Times New Roman" pitchFamily="18" charset="0"/>
              </a:rPr>
              <a:t>: </a:t>
            </a:r>
          </a:p>
          <a:p>
            <a:pPr algn="just">
              <a:spcBef>
                <a:spcPts val="0"/>
              </a:spcBef>
            </a:pPr>
            <a:r>
              <a:rPr lang="en-IN" sz="1600" b="1" dirty="0" smtClean="0">
                <a:solidFill>
                  <a:schemeClr val="accent6"/>
                </a:solidFill>
                <a:latin typeface="Times New Roman" pitchFamily="18" charset="0"/>
                <a:ea typeface="微软雅黑"/>
                <a:cs typeface="Times New Roman" pitchFamily="18" charset="0"/>
              </a:rPr>
              <a:t>3).Integration </a:t>
            </a:r>
            <a:r>
              <a:rPr lang="en-IN" sz="1600" b="1" dirty="0" smtClean="0">
                <a:solidFill>
                  <a:schemeClr val="accent6"/>
                </a:solidFill>
                <a:latin typeface="Times New Roman" pitchFamily="18" charset="0"/>
                <a:ea typeface="微软雅黑"/>
                <a:cs typeface="Times New Roman" pitchFamily="18" charset="0"/>
              </a:rPr>
              <a:t>of Web </a:t>
            </a:r>
            <a:r>
              <a:rPr lang="en-IN" sz="1600" b="1" dirty="0" smtClean="0">
                <a:solidFill>
                  <a:schemeClr val="accent6"/>
                </a:solidFill>
                <a:latin typeface="Times New Roman" pitchFamily="18" charset="0"/>
                <a:ea typeface="微软雅黑"/>
                <a:cs typeface="Times New Roman" pitchFamily="18" charset="0"/>
              </a:rPr>
              <a:t>Technologies:</a:t>
            </a:r>
          </a:p>
          <a:p>
            <a:pPr algn="just">
              <a:spcBef>
                <a:spcPts val="0"/>
              </a:spcBef>
            </a:pPr>
            <a:r>
              <a:rPr lang="en-IN" sz="1600" dirty="0" smtClean="0">
                <a:solidFill>
                  <a:schemeClr val="accent6"/>
                </a:solidFill>
                <a:latin typeface="Times New Roman" pitchFamily="18" charset="0"/>
                <a:ea typeface="微软雅黑"/>
                <a:cs typeface="Times New Roman" pitchFamily="18" charset="0"/>
              </a:rPr>
              <a:t> </a:t>
            </a:r>
            <a:r>
              <a:rPr lang="en-IN" sz="1600" dirty="0" smtClean="0">
                <a:solidFill>
                  <a:schemeClr val="accent6"/>
                </a:solidFill>
                <a:latin typeface="Times New Roman" pitchFamily="18" charset="0"/>
                <a:ea typeface="微软雅黑"/>
                <a:cs typeface="Times New Roman" pitchFamily="18" charset="0"/>
              </a:rPr>
              <a:t>HTML</a:t>
            </a:r>
            <a:r>
              <a:rPr lang="en-IN" sz="1600" dirty="0" smtClean="0">
                <a:solidFill>
                  <a:schemeClr val="accent6"/>
                </a:solidFill>
                <a:latin typeface="Times New Roman" pitchFamily="18" charset="0"/>
                <a:ea typeface="微软雅黑"/>
                <a:cs typeface="Times New Roman" pitchFamily="18" charset="0"/>
              </a:rPr>
              <a:t>, CSS, and JavaScript integration aimed at enhancing the model's aesthetics and interactivity</a:t>
            </a:r>
            <a:r>
              <a:rPr lang="en-IN" sz="1600" dirty="0" smtClean="0">
                <a:solidFill>
                  <a:schemeClr val="accent6"/>
                </a:solidFill>
                <a:latin typeface="Times New Roman" pitchFamily="18" charset="0"/>
                <a:ea typeface="微软雅黑"/>
                <a:cs typeface="Times New Roman" pitchFamily="18" charset="0"/>
              </a:rPr>
              <a:t>. Enhances </a:t>
            </a:r>
            <a:r>
              <a:rPr lang="en-IN" sz="1600" dirty="0" smtClean="0">
                <a:solidFill>
                  <a:schemeClr val="accent6"/>
                </a:solidFill>
                <a:latin typeface="Times New Roman" pitchFamily="18" charset="0"/>
                <a:ea typeface="微软雅黑"/>
                <a:cs typeface="Times New Roman" pitchFamily="18" charset="0"/>
              </a:rPr>
              <a:t>user experience by creating an appealing and user-friendly interface for farmers</a:t>
            </a:r>
            <a:r>
              <a:rPr lang="en-IN" sz="1600" dirty="0" smtClean="0">
                <a:solidFill>
                  <a:schemeClr val="accent6"/>
                </a:solidFill>
                <a:latin typeface="Times New Roman" pitchFamily="18" charset="0"/>
                <a:ea typeface="微软雅黑"/>
                <a:cs typeface="Times New Roman" pitchFamily="18" charset="0"/>
              </a:rPr>
              <a:t>.</a:t>
            </a:r>
          </a:p>
        </p:txBody>
      </p:sp>
      <p:sp>
        <p:nvSpPr>
          <p:cNvPr id="4" name="Title 1">
            <a:extLst>
              <a:ext uri="{FF2B5EF4-FFF2-40B4-BE49-F238E27FC236}">
                <a16:creationId xmlns:a16="http://schemas.microsoft.com/office/drawing/2014/main" xmlns="" id="{E7626540-76F8-F136-4C21-5DDED6AC2D5C}"/>
              </a:ext>
            </a:extLst>
          </p:cNvPr>
          <p:cNvSpPr txBox="1">
            <a:spLocks/>
          </p:cNvSpPr>
          <p:nvPr/>
        </p:nvSpPr>
        <p:spPr>
          <a:xfrm>
            <a:off x="7367453" y="575125"/>
            <a:ext cx="3430560" cy="77388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r>
              <a:rPr lang="en-US" dirty="0"/>
              <a:t>Tech Stack</a:t>
            </a:r>
            <a:endParaRPr lang="en-IN" dirty="0"/>
          </a:p>
        </p:txBody>
      </p:sp>
      <p:sp>
        <p:nvSpPr>
          <p:cNvPr id="11" name="Title 1">
            <a:extLst>
              <a:ext uri="{FF2B5EF4-FFF2-40B4-BE49-F238E27FC236}">
                <a16:creationId xmlns:a16="http://schemas.microsoft.com/office/drawing/2014/main" xmlns="" id="{862B04FD-5924-1A54-0528-05D8885FC741}"/>
              </a:ext>
            </a:extLst>
          </p:cNvPr>
          <p:cNvSpPr txBox="1">
            <a:spLocks/>
          </p:cNvSpPr>
          <p:nvPr/>
        </p:nvSpPr>
        <p:spPr>
          <a:xfrm>
            <a:off x="1045030" y="614313"/>
            <a:ext cx="3639844" cy="77388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r>
              <a:rPr lang="en-US" dirty="0"/>
              <a:t>Use </a:t>
            </a:r>
            <a:r>
              <a:rPr lang="en-US" dirty="0" smtClean="0"/>
              <a:t>C</a:t>
            </a:r>
            <a:r>
              <a:rPr lang="en-US" dirty="0" smtClean="0"/>
              <a:t>ases</a:t>
            </a:r>
            <a:endParaRPr lang="en-IN" dirty="0"/>
          </a:p>
        </p:txBody>
      </p:sp>
      <p:cxnSp>
        <p:nvCxnSpPr>
          <p:cNvPr id="13" name="Straight Connector 12">
            <a:extLst>
              <a:ext uri="{FF2B5EF4-FFF2-40B4-BE49-F238E27FC236}">
                <a16:creationId xmlns:a16="http://schemas.microsoft.com/office/drawing/2014/main" xmlns="" id="{2243A37D-3C6D-903C-2216-C6C63A085829}"/>
              </a:ext>
            </a:extLst>
          </p:cNvPr>
          <p:cNvCxnSpPr/>
          <p:nvPr/>
        </p:nvCxnSpPr>
        <p:spPr>
          <a:xfrm>
            <a:off x="6096000" y="448627"/>
            <a:ext cx="0" cy="5960745"/>
          </a:xfrm>
          <a:prstGeom prst="line">
            <a:avLst/>
          </a:prstGeom>
          <a:ln w="28575"/>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xmlns="" val="33277403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912520-3196-A1CD-5719-2D708B752972}"/>
              </a:ext>
            </a:extLst>
          </p:cNvPr>
          <p:cNvSpPr>
            <a:spLocks noGrp="1"/>
          </p:cNvSpPr>
          <p:nvPr>
            <p:ph type="title"/>
          </p:nvPr>
        </p:nvSpPr>
        <p:spPr>
          <a:xfrm>
            <a:off x="651102" y="626288"/>
            <a:ext cx="10889796" cy="773887"/>
          </a:xfrm>
        </p:spPr>
        <p:txBody>
          <a:bodyPr/>
          <a:lstStyle/>
          <a:p>
            <a:pPr algn="ctr"/>
            <a:r>
              <a:rPr lang="en-US" dirty="0" smtClean="0"/>
              <a:t>Unique </a:t>
            </a:r>
            <a:r>
              <a:rPr lang="en-US" dirty="0"/>
              <a:t>Value Proposition</a:t>
            </a:r>
            <a:endParaRPr lang="en-IN" dirty="0"/>
          </a:p>
        </p:txBody>
      </p:sp>
      <p:sp>
        <p:nvSpPr>
          <p:cNvPr id="5" name="Slide Number Placeholder 4">
            <a:extLst>
              <a:ext uri="{FF2B5EF4-FFF2-40B4-BE49-F238E27FC236}">
                <a16:creationId xmlns:a16="http://schemas.microsoft.com/office/drawing/2014/main" xmlns="" id="{C098AFBF-4941-FFA1-1883-820CB8AC4D04}"/>
              </a:ext>
            </a:extLst>
          </p:cNvPr>
          <p:cNvSpPr>
            <a:spLocks noGrp="1"/>
          </p:cNvSpPr>
          <p:nvPr>
            <p:ph type="sldNum" sz="quarter" idx="29"/>
          </p:nvPr>
        </p:nvSpPr>
        <p:spPr/>
        <p:txBody>
          <a:bodyPr/>
          <a:lstStyle/>
          <a:p>
            <a:fld id="{47FEACEE-25B4-4A2D-B147-27296E36371D}" type="slidenum">
              <a:rPr lang="en-US" altLang="zh-CN" smtClean="0"/>
              <a:pPr/>
              <a:t>4</a:t>
            </a:fld>
            <a:endParaRPr lang="en-US" altLang="zh-CN" dirty="0"/>
          </a:p>
        </p:txBody>
      </p:sp>
      <p:sp>
        <p:nvSpPr>
          <p:cNvPr id="4" name="TextBox 3">
            <a:extLst>
              <a:ext uri="{FF2B5EF4-FFF2-40B4-BE49-F238E27FC236}">
                <a16:creationId xmlns:a16="http://schemas.microsoft.com/office/drawing/2014/main" xmlns="" id="{059E985F-E572-E244-242A-93489C401224}"/>
              </a:ext>
            </a:extLst>
          </p:cNvPr>
          <p:cNvSpPr txBox="1"/>
          <p:nvPr/>
        </p:nvSpPr>
        <p:spPr>
          <a:xfrm>
            <a:off x="427377" y="1400175"/>
            <a:ext cx="11113521" cy="4247317"/>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Our developed model encompasses a multitude of distinctive features unparalleled by existing models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1).</a:t>
            </a:r>
            <a:r>
              <a:rPr lang="en-US" b="1" u="sng" dirty="0">
                <a:latin typeface="Times New Roman" panose="02020603050405020304" pitchFamily="18" charset="0"/>
                <a:cs typeface="Times New Roman" panose="02020603050405020304" pitchFamily="18" charset="0"/>
              </a:rPr>
              <a:t>Crop Prediction:</a:t>
            </a:r>
          </a:p>
          <a:p>
            <a:pPr algn="just"/>
            <a:r>
              <a:rPr lang="en-US" dirty="0" smtClean="0">
                <a:latin typeface="Times New Roman" panose="02020603050405020304" pitchFamily="18" charset="0"/>
                <a:cs typeface="Times New Roman" panose="02020603050405020304" pitchFamily="18" charset="0"/>
              </a:rPr>
              <a:t>-Predicts </a:t>
            </a:r>
            <a:r>
              <a:rPr lang="en-US" dirty="0">
                <a:latin typeface="Times New Roman" panose="02020603050405020304" pitchFamily="18" charset="0"/>
                <a:cs typeface="Times New Roman" panose="02020603050405020304" pitchFamily="18" charset="0"/>
              </a:rPr>
              <a:t>the ideal crop to be cultivated based on comprehensive analysis of soil and weather conditions.</a:t>
            </a:r>
          </a:p>
          <a:p>
            <a:pPr algn="just"/>
            <a:r>
              <a:rPr lang="en-US" dirty="0" smtClean="0">
                <a:latin typeface="Times New Roman" panose="02020603050405020304" pitchFamily="18" charset="0"/>
                <a:cs typeface="Times New Roman" panose="02020603050405020304" pitchFamily="18" charset="0"/>
              </a:rPr>
              <a:t>-Utilizes </a:t>
            </a:r>
            <a:r>
              <a:rPr lang="en-US" dirty="0">
                <a:latin typeface="Times New Roman" panose="02020603050405020304" pitchFamily="18" charset="0"/>
                <a:cs typeface="Times New Roman" panose="02020603050405020304" pitchFamily="18" charset="0"/>
              </a:rPr>
              <a:t>advanced algorithms to generate dynamic crop predictions, enhancing agricultural productivity.</a:t>
            </a:r>
          </a:p>
          <a:p>
            <a:pPr algn="just"/>
            <a:r>
              <a:rPr lang="en-US" dirty="0">
                <a:latin typeface="Times New Roman" panose="02020603050405020304" pitchFamily="18" charset="0"/>
                <a:cs typeface="Times New Roman" panose="02020603050405020304" pitchFamily="18" charset="0"/>
              </a:rPr>
              <a:t>2).</a:t>
            </a:r>
            <a:r>
              <a:rPr lang="en-US" b="1" u="sng" dirty="0">
                <a:latin typeface="Times New Roman" panose="02020603050405020304" pitchFamily="18" charset="0"/>
                <a:cs typeface="Times New Roman" panose="02020603050405020304" pitchFamily="18" charset="0"/>
              </a:rPr>
              <a:t>Fertilizer Recommendation</a:t>
            </a:r>
            <a:r>
              <a:rPr lang="en-US" dirty="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-Provides </a:t>
            </a:r>
            <a:r>
              <a:rPr lang="en-US" dirty="0">
                <a:latin typeface="Times New Roman" panose="02020603050405020304" pitchFamily="18" charset="0"/>
                <a:cs typeface="Times New Roman" panose="02020603050405020304" pitchFamily="18" charset="0"/>
              </a:rPr>
              <a:t>tailored recommendations on the selection of fertilizers suitable for specific crops.</a:t>
            </a:r>
          </a:p>
          <a:p>
            <a:pPr algn="just"/>
            <a:r>
              <a:rPr lang="en-US" dirty="0" smtClean="0">
                <a:latin typeface="Times New Roman" panose="02020603050405020304" pitchFamily="18" charset="0"/>
                <a:cs typeface="Times New Roman" panose="02020603050405020304" pitchFamily="18" charset="0"/>
              </a:rPr>
              <a:t>-Offers </a:t>
            </a:r>
            <a:r>
              <a:rPr lang="en-US" dirty="0">
                <a:latin typeface="Times New Roman" panose="02020603050405020304" pitchFamily="18" charset="0"/>
                <a:cs typeface="Times New Roman" panose="02020603050405020304" pitchFamily="18" charset="0"/>
              </a:rPr>
              <a:t>insights into the optimal quantity of fertilizer to be applied to enhance soil nutrient levels and prevent crop diseases.</a:t>
            </a:r>
          </a:p>
          <a:p>
            <a:pPr algn="just"/>
            <a:r>
              <a:rPr lang="en-US" dirty="0">
                <a:latin typeface="Times New Roman" panose="02020603050405020304" pitchFamily="18" charset="0"/>
                <a:cs typeface="Times New Roman" panose="02020603050405020304" pitchFamily="18" charset="0"/>
              </a:rPr>
              <a:t>3</a:t>
            </a:r>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Crop disease detection and Pesticide Management:</a:t>
            </a:r>
          </a:p>
          <a:p>
            <a:pPr algn="just"/>
            <a:r>
              <a:rPr lang="en-US" dirty="0" smtClean="0">
                <a:latin typeface="Times New Roman" panose="02020603050405020304" pitchFamily="18" charset="0"/>
                <a:cs typeface="Times New Roman" panose="02020603050405020304" pitchFamily="18" charset="0"/>
              </a:rPr>
              <a:t>-Offers </a:t>
            </a:r>
            <a:r>
              <a:rPr lang="en-US" dirty="0">
                <a:latin typeface="Times New Roman" panose="02020603050405020304" pitchFamily="18" charset="0"/>
                <a:cs typeface="Times New Roman" panose="02020603050405020304" pitchFamily="18" charset="0"/>
              </a:rPr>
              <a:t>detailed information on the recommended quantity of pesticide required for disease treatment.</a:t>
            </a:r>
          </a:p>
          <a:p>
            <a:pPr algn="just"/>
            <a:r>
              <a:rPr lang="en-US" dirty="0" smtClean="0">
                <a:latin typeface="Times New Roman" panose="02020603050405020304" pitchFamily="18" charset="0"/>
                <a:cs typeface="Times New Roman" panose="02020603050405020304" pitchFamily="18" charset="0"/>
              </a:rPr>
              <a:t>-Recommends </a:t>
            </a:r>
            <a:r>
              <a:rPr lang="en-US" dirty="0">
                <a:latin typeface="Times New Roman" panose="02020603050405020304" pitchFamily="18" charset="0"/>
                <a:cs typeface="Times New Roman" panose="02020603050405020304" pitchFamily="18" charset="0"/>
              </a:rPr>
              <a:t>the most suitable pesticide for effective disease management.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incorporation of these innovative features sets our model apart, offering a holistic solution for agricultural management. By integrating aforementioned features, our model empowers farmers with dynamic and data-driven insights to optimize crop yield and mitigate disease risks effectively.</a:t>
            </a:r>
          </a:p>
        </p:txBody>
      </p:sp>
    </p:spTree>
    <p:extLst>
      <p:ext uri="{BB962C8B-B14F-4D97-AF65-F5344CB8AC3E}">
        <p14:creationId xmlns:p14="http://schemas.microsoft.com/office/powerpoint/2010/main" xmlns="" val="5038322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912520-3196-A1CD-5719-2D708B752972}"/>
              </a:ext>
            </a:extLst>
          </p:cNvPr>
          <p:cNvSpPr>
            <a:spLocks noGrp="1"/>
          </p:cNvSpPr>
          <p:nvPr>
            <p:ph type="title"/>
          </p:nvPr>
        </p:nvSpPr>
        <p:spPr>
          <a:xfrm>
            <a:off x="651102" y="626288"/>
            <a:ext cx="10889796" cy="773887"/>
          </a:xfrm>
        </p:spPr>
        <p:txBody>
          <a:bodyPr/>
          <a:lstStyle/>
          <a:p>
            <a:r>
              <a:rPr lang="en-US" dirty="0"/>
              <a:t>Video Explanation</a:t>
            </a:r>
            <a:endParaRPr lang="en-IN" dirty="0"/>
          </a:p>
        </p:txBody>
      </p:sp>
      <p:sp>
        <p:nvSpPr>
          <p:cNvPr id="5" name="Slide Number Placeholder 4">
            <a:extLst>
              <a:ext uri="{FF2B5EF4-FFF2-40B4-BE49-F238E27FC236}">
                <a16:creationId xmlns:a16="http://schemas.microsoft.com/office/drawing/2014/main" xmlns="" id="{C098AFBF-4941-FFA1-1883-820CB8AC4D04}"/>
              </a:ext>
            </a:extLst>
          </p:cNvPr>
          <p:cNvSpPr>
            <a:spLocks noGrp="1"/>
          </p:cNvSpPr>
          <p:nvPr>
            <p:ph type="sldNum" sz="quarter" idx="29"/>
          </p:nvPr>
        </p:nvSpPr>
        <p:spPr/>
        <p:txBody>
          <a:bodyPr/>
          <a:lstStyle/>
          <a:p>
            <a:fld id="{47FEACEE-25B4-4A2D-B147-27296E36371D}" type="slidenum">
              <a:rPr lang="en-US" altLang="zh-CN" smtClean="0"/>
              <a:pPr/>
              <a:t>5</a:t>
            </a:fld>
            <a:endParaRPr lang="en-US" altLang="zh-CN" dirty="0"/>
          </a:p>
        </p:txBody>
      </p:sp>
      <p:sp>
        <p:nvSpPr>
          <p:cNvPr id="3" name="Text Placeholder 2">
            <a:extLst>
              <a:ext uri="{FF2B5EF4-FFF2-40B4-BE49-F238E27FC236}">
                <a16:creationId xmlns:a16="http://schemas.microsoft.com/office/drawing/2014/main" xmlns="" id="{FFEC2D9B-4E9E-D823-089C-C7D46707210F}"/>
              </a:ext>
            </a:extLst>
          </p:cNvPr>
          <p:cNvSpPr txBox="1">
            <a:spLocks/>
          </p:cNvSpPr>
          <p:nvPr/>
        </p:nvSpPr>
        <p:spPr>
          <a:xfrm>
            <a:off x="771524" y="1652920"/>
            <a:ext cx="10648951" cy="1966580"/>
          </a:xfrm>
          <a:prstGeom prst="rect">
            <a:avLst/>
          </a:prstGeom>
        </p:spPr>
        <p:txBody>
          <a:bodyPr vert="horz" lIns="91440" tIns="45720" rIns="91440" bIns="45720" rtlCol="0" anchor="t">
            <a:noAutofit/>
          </a:bodyPr>
          <a:lstStyle>
            <a:defPPr>
              <a:defRPr lang="zh-CN"/>
            </a:defPPr>
            <a:lvl1pPr marL="0" algn="l" defTabSz="914400" rtl="0" eaLnBrk="1" latinLnBrk="0" hangingPunct="1">
              <a:defRPr sz="1200" kern="1200">
                <a:solidFill>
                  <a:schemeClr val="accent6"/>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endParaRPr lang="en-IN" sz="1800" dirty="0">
              <a:latin typeface="Posterama" panose="020B0504020200020000" pitchFamily="34" charset="0"/>
              <a:cs typeface="Posterama" panose="020B0504020200020000" pitchFamily="34" charset="0"/>
            </a:endParaRPr>
          </a:p>
        </p:txBody>
      </p:sp>
      <p:pic>
        <p:nvPicPr>
          <p:cNvPr id="6" name="Our problem statement (3).mp4">
            <a:hlinkClick r:id="" action="ppaction://media"/>
          </p:cNvPr>
          <p:cNvPicPr>
            <a:picLocks noRot="1" noChangeAspect="1"/>
          </p:cNvPicPr>
          <p:nvPr>
            <a:videoFile r:link="rId1"/>
          </p:nvPr>
        </p:nvPicPr>
        <p:blipFill>
          <a:blip r:embed="rId3"/>
          <a:stretch>
            <a:fillRect/>
          </a:stretch>
        </p:blipFill>
        <p:spPr>
          <a:xfrm>
            <a:off x="1410788" y="1391195"/>
            <a:ext cx="8934995" cy="4772804"/>
          </a:xfrm>
          <a:prstGeom prst="rect">
            <a:avLst/>
          </a:prstGeom>
        </p:spPr>
      </p:pic>
    </p:spTree>
    <p:extLst>
      <p:ext uri="{BB962C8B-B14F-4D97-AF65-F5344CB8AC3E}">
        <p14:creationId xmlns:p14="http://schemas.microsoft.com/office/powerpoint/2010/main" xmlns="" val="283046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xmlns="" id="{0031CE36-F77D-3964-C169-771DBA49D28A}"/>
              </a:ext>
            </a:extLst>
          </p:cNvPr>
          <p:cNvSpPr>
            <a:spLocks noGrp="1"/>
          </p:cNvSpPr>
          <p:nvPr>
            <p:ph type="title"/>
          </p:nvPr>
        </p:nvSpPr>
        <p:spPr>
          <a:xfrm>
            <a:off x="4518540" y="573404"/>
            <a:ext cx="6599429" cy="795147"/>
          </a:xfrm>
        </p:spPr>
        <p:txBody>
          <a:bodyPr/>
          <a:lstStyle/>
          <a:p>
            <a:r>
              <a:rPr lang="en-US" dirty="0"/>
              <a:t>Team Details</a:t>
            </a:r>
          </a:p>
        </p:txBody>
      </p:sp>
      <p:pic>
        <p:nvPicPr>
          <p:cNvPr id="26" name="图片占位符 25" descr="Layout of website design sketches on white paper">
            <a:extLst>
              <a:ext uri="{FF2B5EF4-FFF2-40B4-BE49-F238E27FC236}">
                <a16:creationId xmlns:a16="http://schemas.microsoft.com/office/drawing/2014/main" xmlns="" id="{4CBFAFCC-A306-4EA1-BEE3-7557795635A8}"/>
              </a:ext>
            </a:extLst>
          </p:cNvPr>
          <p:cNvPicPr>
            <a:picLocks noGrp="1" noChangeAspect="1"/>
          </p:cNvPicPr>
          <p:nvPr>
            <p:ph type="pic" sz="quarter" idx="51"/>
          </p:nvPr>
        </p:nvPicPr>
        <p:blipFill>
          <a:blip r:embed="rId2" cstate="print">
            <a:extLst>
              <a:ext uri="{28A0092B-C50C-407E-A947-70E740481C1C}">
                <a14:useLocalDpi xmlns:a14="http://schemas.microsoft.com/office/drawing/2010/main" xmlns=""/>
              </a:ext>
            </a:extLst>
          </a:blip>
          <a:srcRect/>
          <a:stretch>
            <a:fillRect/>
          </a:stretch>
        </p:blipFill>
        <p:spPr/>
      </p:pic>
      <p:sp>
        <p:nvSpPr>
          <p:cNvPr id="43" name="Text Placeholder 42">
            <a:extLst>
              <a:ext uri="{FF2B5EF4-FFF2-40B4-BE49-F238E27FC236}">
                <a16:creationId xmlns:a16="http://schemas.microsoft.com/office/drawing/2014/main" xmlns="" id="{520E98B6-7B33-8FD4-A662-31DD4B85E22E}"/>
              </a:ext>
            </a:extLst>
          </p:cNvPr>
          <p:cNvSpPr>
            <a:spLocks noGrp="1"/>
          </p:cNvSpPr>
          <p:nvPr>
            <p:ph type="body" sz="quarter" idx="28"/>
          </p:nvPr>
        </p:nvSpPr>
        <p:spPr>
          <a:xfrm>
            <a:off x="4619625" y="1660152"/>
            <a:ext cx="7033136" cy="4389992"/>
          </a:xfrm>
        </p:spPr>
        <p:txBody>
          <a:bodyPr/>
          <a:lstStyle/>
          <a:p>
            <a:r>
              <a:rPr lang="en-US" sz="2000" dirty="0">
                <a:latin typeface="+mj-lt"/>
              </a:rPr>
              <a:t>Team Leader: </a:t>
            </a:r>
          </a:p>
          <a:p>
            <a:r>
              <a:rPr lang="en-US" sz="1800" dirty="0">
                <a:latin typeface="+mj-lt"/>
              </a:rPr>
              <a:t>Branch: CSE 			Year: 3</a:t>
            </a:r>
            <a:r>
              <a:rPr lang="en-US" sz="1800" baseline="30000" dirty="0">
                <a:latin typeface="+mj-lt"/>
              </a:rPr>
              <a:t>rd</a:t>
            </a:r>
            <a:r>
              <a:rPr lang="en-US" sz="1800" dirty="0">
                <a:latin typeface="+mj-lt"/>
              </a:rPr>
              <a:t> </a:t>
            </a:r>
          </a:p>
          <a:p>
            <a:endParaRPr lang="en-US" sz="1800" dirty="0">
              <a:latin typeface="+mj-lt"/>
            </a:endParaRPr>
          </a:p>
          <a:p>
            <a:r>
              <a:rPr lang="en-US" sz="2000" dirty="0">
                <a:latin typeface="+mj-lt"/>
              </a:rPr>
              <a:t>Team Member 1: </a:t>
            </a:r>
          </a:p>
          <a:p>
            <a:r>
              <a:rPr lang="en-US" sz="1800" dirty="0">
                <a:latin typeface="+mj-lt"/>
              </a:rPr>
              <a:t>Branch: CSE			Year: 3</a:t>
            </a:r>
            <a:r>
              <a:rPr lang="en-US" sz="1800" baseline="30000" dirty="0">
                <a:latin typeface="+mj-lt"/>
              </a:rPr>
              <a:t>rd</a:t>
            </a:r>
            <a:r>
              <a:rPr lang="en-US" sz="1800" dirty="0">
                <a:latin typeface="+mj-lt"/>
              </a:rPr>
              <a:t> </a:t>
            </a:r>
          </a:p>
          <a:p>
            <a:endParaRPr lang="en-US" sz="1800" dirty="0">
              <a:latin typeface="+mj-lt"/>
            </a:endParaRPr>
          </a:p>
          <a:p>
            <a:r>
              <a:rPr lang="en-US" sz="2000" dirty="0">
                <a:latin typeface="+mj-lt"/>
              </a:rPr>
              <a:t>Team Member 2: </a:t>
            </a:r>
          </a:p>
          <a:p>
            <a:r>
              <a:rPr lang="en-US" sz="1800" dirty="0">
                <a:latin typeface="+mj-lt"/>
              </a:rPr>
              <a:t>Branch: CSE			Year: 3</a:t>
            </a:r>
            <a:r>
              <a:rPr lang="en-US" sz="1800" baseline="30000" dirty="0">
                <a:latin typeface="+mj-lt"/>
              </a:rPr>
              <a:t>rd</a:t>
            </a:r>
            <a:r>
              <a:rPr lang="en-US" sz="1800" dirty="0">
                <a:latin typeface="+mj-lt"/>
              </a:rPr>
              <a:t> </a:t>
            </a:r>
          </a:p>
          <a:p>
            <a:endParaRPr lang="en-US" sz="1800" dirty="0">
              <a:latin typeface="+mj-lt"/>
            </a:endParaRPr>
          </a:p>
          <a:p>
            <a:r>
              <a:rPr lang="en-US" sz="2000" dirty="0">
                <a:latin typeface="+mj-lt"/>
              </a:rPr>
              <a:t>Team Member 3: </a:t>
            </a:r>
          </a:p>
          <a:p>
            <a:r>
              <a:rPr lang="en-US" sz="1800" dirty="0">
                <a:latin typeface="+mj-lt"/>
              </a:rPr>
              <a:t>Branch: CSE			Year: 3</a:t>
            </a:r>
            <a:r>
              <a:rPr lang="en-US" sz="1800" baseline="30000" dirty="0">
                <a:latin typeface="+mj-lt"/>
              </a:rPr>
              <a:t>rd</a:t>
            </a:r>
            <a:r>
              <a:rPr lang="en-US" sz="1800" dirty="0">
                <a:latin typeface="+mj-lt"/>
              </a:rPr>
              <a:t> </a:t>
            </a:r>
          </a:p>
          <a:p>
            <a:endParaRPr lang="en-US" sz="1800" dirty="0">
              <a:latin typeface="+mj-lt"/>
            </a:endParaRPr>
          </a:p>
          <a:p>
            <a:r>
              <a:rPr lang="en-US" sz="2000" dirty="0">
                <a:latin typeface="+mj-lt"/>
              </a:rPr>
              <a:t>Team Member 4: </a:t>
            </a:r>
          </a:p>
          <a:p>
            <a:r>
              <a:rPr lang="en-US" sz="1800" dirty="0">
                <a:latin typeface="+mj-lt"/>
              </a:rPr>
              <a:t>Branch: CSE			Year: 3</a:t>
            </a:r>
            <a:r>
              <a:rPr lang="en-US" sz="1800" baseline="30000" dirty="0">
                <a:latin typeface="+mj-lt"/>
              </a:rPr>
              <a:t>rd</a:t>
            </a:r>
            <a:r>
              <a:rPr lang="en-US" sz="1800" dirty="0">
                <a:latin typeface="+mj-lt"/>
              </a:rPr>
              <a:t> </a:t>
            </a:r>
          </a:p>
          <a:p>
            <a:endParaRPr lang="en-US" sz="1800" dirty="0">
              <a:latin typeface="+mj-lt"/>
            </a:endParaRPr>
          </a:p>
        </p:txBody>
      </p:sp>
      <p:sp>
        <p:nvSpPr>
          <p:cNvPr id="5" name="Slide Number Placeholder 4">
            <a:extLst>
              <a:ext uri="{FF2B5EF4-FFF2-40B4-BE49-F238E27FC236}">
                <a16:creationId xmlns:a16="http://schemas.microsoft.com/office/drawing/2014/main" xmlns="" id="{2B243AAE-D428-CAAE-DCAF-0266FEEEAC70}"/>
              </a:ext>
            </a:extLst>
          </p:cNvPr>
          <p:cNvSpPr>
            <a:spLocks noGrp="1"/>
          </p:cNvSpPr>
          <p:nvPr>
            <p:ph type="sldNum" sz="quarter" idx="55"/>
          </p:nvPr>
        </p:nvSpPr>
        <p:spPr/>
        <p:txBody>
          <a:bodyPr/>
          <a:lstStyle/>
          <a:p>
            <a:fld id="{47FEACEE-25B4-4A2D-B147-27296E36371D}" type="slidenum">
              <a:rPr lang="en-US" altLang="zh-CN" smtClean="0"/>
              <a:pPr/>
              <a:t>6</a:t>
            </a:fld>
            <a:endParaRPr lang="en-US" altLang="zh-CN" dirty="0"/>
          </a:p>
        </p:txBody>
      </p:sp>
    </p:spTree>
    <p:extLst>
      <p:ext uri="{BB962C8B-B14F-4D97-AF65-F5344CB8AC3E}">
        <p14:creationId xmlns:p14="http://schemas.microsoft.com/office/powerpoint/2010/main" xmlns="" val="41821480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xmlns=""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C81503-9DEF-42F3-A99B-D5E0223E19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F156100-9533-4411-B0C0-FA18F914F7B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2578</TotalTime>
  <Words>583</Words>
  <Application>Microsoft Office PowerPoint</Application>
  <PresentationFormat>Custom</PresentationFormat>
  <Paragraphs>59</Paragraphs>
  <Slides>6</Slides>
  <Notes>0</Notes>
  <HiddenSlides>0</HiddenSlides>
  <MMClips>1</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主题​​</vt:lpstr>
      <vt:lpstr>SMART FARMER</vt:lpstr>
      <vt:lpstr>About our Idea</vt:lpstr>
      <vt:lpstr>Slide 3</vt:lpstr>
      <vt:lpstr>Unique Value Proposition</vt:lpstr>
      <vt:lpstr>Video Explanation</vt:lpstr>
      <vt:lpstr>Team Details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 TITLE</dc:title>
  <dc:creator>Yaksha Kasturi</dc:creator>
  <cp:lastModifiedBy>Visitor</cp:lastModifiedBy>
  <cp:revision>14</cp:revision>
  <dcterms:created xsi:type="dcterms:W3CDTF">2023-02-20T11:20:23Z</dcterms:created>
  <dcterms:modified xsi:type="dcterms:W3CDTF">2024-03-16T21:26:26Z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