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1BA025-F2AC-4FA9-89EB-6CD835759AE1}">
  <a:tblStyle styleId="{FA1BA025-F2AC-4FA9-89EB-6CD835759A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15a11f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15a11f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fd99e78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fd99e78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fd99e78b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fd99e78b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fd99e78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fd99e78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fd99e78b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fd99e78b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9fd99e78b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9fd99e78b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fd99e78b_1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fd99e78b_1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fd99e78b_1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9fd99e78b_1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9fd99e78b_1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9fd99e78b_1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Tokenized Fund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B-Harvest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Refund Execution(Admin)</a:t>
            </a:r>
            <a:endParaRPr u="sng"/>
          </a:p>
        </p:txBody>
      </p:sp>
      <p:sp>
        <p:nvSpPr>
          <p:cNvPr id="172" name="Google Shape;172;p22"/>
          <p:cNvSpPr txBox="1"/>
          <p:nvPr/>
        </p:nvSpPr>
        <p:spPr>
          <a:xfrm>
            <a:off x="311700" y="1101100"/>
            <a:ext cx="2507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Unexecuted Requests?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2903225" y="1184800"/>
            <a:ext cx="1188600" cy="26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4343517" y="1157950"/>
            <a:ext cx="1158000" cy="315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View!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311700" y="3791425"/>
            <a:ext cx="2507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Refund Price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2903225" y="3875125"/>
            <a:ext cx="1188600" cy="26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311700" y="4220125"/>
            <a:ext cx="2507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Refund Execute?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2903225" y="4303825"/>
            <a:ext cx="1188600" cy="26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343517" y="4276975"/>
            <a:ext cx="1158000" cy="315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Execute!</a:t>
            </a:r>
            <a:endParaRPr/>
          </a:p>
        </p:txBody>
      </p:sp>
      <p:graphicFrame>
        <p:nvGraphicFramePr>
          <p:cNvPr id="180" name="Google Shape;180;p22"/>
          <p:cNvGraphicFramePr/>
          <p:nvPr/>
        </p:nvGraphicFramePr>
        <p:xfrm>
          <a:off x="576500" y="161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{FA1BA025-F2AC-4FA9-89EB-6CD835759AE1}</a:tableStyleId>
              </a:tblPr>
              <a:tblGrid>
                <a:gridCol w="1598200"/>
                <a:gridCol w="1598200"/>
                <a:gridCol w="1598200"/>
                <a:gridCol w="1598200"/>
                <a:gridCol w="1598200"/>
              </a:tblGrid>
              <a:tr h="3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investorAddress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requestRefundAmount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requestRefundTime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requestRefundDone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2"/>
          <p:cNvSpPr txBox="1"/>
          <p:nvPr/>
        </p:nvSpPr>
        <p:spPr>
          <a:xfrm>
            <a:off x="6141725" y="1101100"/>
            <a:ext cx="2425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# of refund request :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 TokenizedFundSale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Wallet </a:t>
            </a:r>
            <a:r>
              <a:rPr lang="en"/>
              <a:t>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Whitelist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Private Sale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Token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Investment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Fund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Deploy TokenizedFundSale Contract</a:t>
            </a:r>
            <a:r>
              <a:rPr lang="en" sz="1800" u="sng">
                <a:solidFill>
                  <a:schemeClr val="dk2"/>
                </a:solidFill>
              </a:rPr>
              <a:t>(Admin)</a:t>
            </a:r>
            <a:endParaRPr u="sng"/>
          </a:p>
        </p:txBody>
      </p:sp>
      <p:sp>
        <p:nvSpPr>
          <p:cNvPr id="67" name="Google Shape;67;p15"/>
          <p:cNvSpPr txBox="1"/>
          <p:nvPr/>
        </p:nvSpPr>
        <p:spPr>
          <a:xfrm>
            <a:off x="1788538" y="2357400"/>
            <a:ext cx="1560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Cap(10^18)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443163" y="2441100"/>
            <a:ext cx="2183700" cy="26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921763" y="2414250"/>
            <a:ext cx="1433700" cy="315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Wallet Configure(Admin)</a:t>
            </a:r>
            <a:endParaRPr u="sng"/>
          </a:p>
        </p:txBody>
      </p:sp>
      <p:sp>
        <p:nvSpPr>
          <p:cNvPr id="75" name="Google Shape;75;p16"/>
          <p:cNvSpPr txBox="1"/>
          <p:nvPr/>
        </p:nvSpPr>
        <p:spPr>
          <a:xfrm>
            <a:off x="486201" y="1245375"/>
            <a:ext cx="284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Address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523478" y="1329075"/>
            <a:ext cx="4836900" cy="26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926675" y="3941600"/>
            <a:ext cx="1433700" cy="315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86201" y="1674075"/>
            <a:ext cx="284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</a:t>
            </a:r>
            <a:r>
              <a:rPr lang="en"/>
              <a:t> Address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523478" y="1757775"/>
            <a:ext cx="4836900" cy="26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86201" y="2102775"/>
            <a:ext cx="284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Address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523478" y="2186475"/>
            <a:ext cx="4836900" cy="26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86201" y="2531475"/>
            <a:ext cx="284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Liquidity Wallet </a:t>
            </a:r>
            <a:r>
              <a:rPr lang="en"/>
              <a:t>Address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523478" y="2615175"/>
            <a:ext cx="4836900" cy="26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86201" y="2960175"/>
            <a:ext cx="284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ManagementFee Wallet </a:t>
            </a:r>
            <a:r>
              <a:rPr lang="en"/>
              <a:t>Address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523478" y="3043875"/>
            <a:ext cx="4836900" cy="26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86201" y="3388875"/>
            <a:ext cx="284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View Wallet </a:t>
            </a:r>
            <a:r>
              <a:rPr lang="en"/>
              <a:t>Address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523478" y="3472575"/>
            <a:ext cx="4836900" cy="26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225075" y="3941600"/>
            <a:ext cx="1433700" cy="315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Whitelist</a:t>
            </a:r>
            <a:r>
              <a:rPr lang="en" sz="1800" u="sng">
                <a:solidFill>
                  <a:schemeClr val="dk2"/>
                </a:solidFill>
              </a:rPr>
              <a:t>(Admin)</a:t>
            </a:r>
            <a:endParaRPr u="sng"/>
          </a:p>
        </p:txBody>
      </p:sp>
      <p:sp>
        <p:nvSpPr>
          <p:cNvPr id="94" name="Google Shape;94;p17"/>
          <p:cNvSpPr txBox="1"/>
          <p:nvPr/>
        </p:nvSpPr>
        <p:spPr>
          <a:xfrm>
            <a:off x="415263" y="2140950"/>
            <a:ext cx="1560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Whitelist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076625" y="1844250"/>
            <a:ext cx="4642500" cy="1022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074000" y="1817400"/>
            <a:ext cx="1433700" cy="473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15275" y="3540925"/>
            <a:ext cx="15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Whitelist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2076625" y="3329725"/>
            <a:ext cx="4642500" cy="10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074000" y="3302875"/>
            <a:ext cx="1433700" cy="1048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15270" y="1133900"/>
            <a:ext cx="2552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Private Sale Number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3155126" y="1217600"/>
            <a:ext cx="2405100" cy="26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7074000" y="2392625"/>
            <a:ext cx="1433700" cy="473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Private Sale Configuration</a:t>
            </a:r>
            <a:r>
              <a:rPr lang="en" sz="1800" u="sng">
                <a:solidFill>
                  <a:schemeClr val="dk2"/>
                </a:solidFill>
              </a:rPr>
              <a:t>(Admin)</a:t>
            </a:r>
            <a:endParaRPr u="sng"/>
          </a:p>
        </p:txBody>
      </p:sp>
      <p:sp>
        <p:nvSpPr>
          <p:cNvPr id="108" name="Google Shape;108;p18"/>
          <p:cNvSpPr txBox="1"/>
          <p:nvPr/>
        </p:nvSpPr>
        <p:spPr>
          <a:xfrm>
            <a:off x="783625" y="1513869"/>
            <a:ext cx="2703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Cap</a:t>
            </a:r>
            <a:endParaRPr sz="1200"/>
          </a:p>
        </p:txBody>
      </p:sp>
      <p:sp>
        <p:nvSpPr>
          <p:cNvPr id="109" name="Google Shape;109;p18"/>
          <p:cNvSpPr/>
          <p:nvPr/>
        </p:nvSpPr>
        <p:spPr>
          <a:xfrm>
            <a:off x="3738275" y="1578067"/>
            <a:ext cx="4770300" cy="20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914131" y="4383596"/>
            <a:ext cx="990600" cy="24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783625" y="1842639"/>
            <a:ext cx="2703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Minimum Amount</a:t>
            </a:r>
            <a:endParaRPr sz="1200"/>
          </a:p>
        </p:txBody>
      </p:sp>
      <p:sp>
        <p:nvSpPr>
          <p:cNvPr id="112" name="Google Shape;112;p18"/>
          <p:cNvSpPr/>
          <p:nvPr/>
        </p:nvSpPr>
        <p:spPr>
          <a:xfrm>
            <a:off x="3738275" y="1906833"/>
            <a:ext cx="4770300" cy="20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783625" y="2171408"/>
            <a:ext cx="2703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Maximum Amount</a:t>
            </a:r>
            <a:endParaRPr sz="1200"/>
          </a:p>
        </p:txBody>
      </p:sp>
      <p:sp>
        <p:nvSpPr>
          <p:cNvPr id="114" name="Google Shape;114;p18"/>
          <p:cNvSpPr/>
          <p:nvPr/>
        </p:nvSpPr>
        <p:spPr>
          <a:xfrm>
            <a:off x="3738275" y="2235600"/>
            <a:ext cx="4770300" cy="20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783625" y="2500177"/>
            <a:ext cx="2703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Begin Private Sale Time</a:t>
            </a:r>
            <a:endParaRPr sz="1200"/>
          </a:p>
        </p:txBody>
      </p:sp>
      <p:sp>
        <p:nvSpPr>
          <p:cNvPr id="116" name="Google Shape;116;p18"/>
          <p:cNvSpPr/>
          <p:nvPr/>
        </p:nvSpPr>
        <p:spPr>
          <a:xfrm>
            <a:off x="3738275" y="2564367"/>
            <a:ext cx="4770300" cy="20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83625" y="2828946"/>
            <a:ext cx="2703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End</a:t>
            </a:r>
            <a:r>
              <a:rPr lang="en" sz="1200">
                <a:solidFill>
                  <a:schemeClr val="dk1"/>
                </a:solidFill>
              </a:rPr>
              <a:t> Private Sale Time</a:t>
            </a:r>
            <a:endParaRPr sz="1200"/>
          </a:p>
        </p:txBody>
      </p:sp>
      <p:sp>
        <p:nvSpPr>
          <p:cNvPr id="118" name="Google Shape;118;p18"/>
          <p:cNvSpPr/>
          <p:nvPr/>
        </p:nvSpPr>
        <p:spPr>
          <a:xfrm>
            <a:off x="3738275" y="2893133"/>
            <a:ext cx="4770300" cy="20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738312" y="4383596"/>
            <a:ext cx="990600" cy="24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783625" y="1185100"/>
            <a:ext cx="2703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Current Private Sale Number</a:t>
            </a:r>
            <a:endParaRPr sz="1200"/>
          </a:p>
        </p:txBody>
      </p:sp>
      <p:sp>
        <p:nvSpPr>
          <p:cNvPr id="121" name="Google Shape;121;p18"/>
          <p:cNvSpPr/>
          <p:nvPr/>
        </p:nvSpPr>
        <p:spPr>
          <a:xfrm>
            <a:off x="3738275" y="1249300"/>
            <a:ext cx="4770300" cy="200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83625" y="3157696"/>
            <a:ext cx="2703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Number of Participants</a:t>
            </a:r>
            <a:endParaRPr sz="1200"/>
          </a:p>
        </p:txBody>
      </p:sp>
      <p:sp>
        <p:nvSpPr>
          <p:cNvPr id="123" name="Google Shape;123;p18"/>
          <p:cNvSpPr/>
          <p:nvPr/>
        </p:nvSpPr>
        <p:spPr>
          <a:xfrm>
            <a:off x="3738275" y="3221881"/>
            <a:ext cx="4770300" cy="200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783625" y="3531446"/>
            <a:ext cx="2703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Amount of ETH Collected</a:t>
            </a:r>
            <a:endParaRPr sz="1200"/>
          </a:p>
        </p:txBody>
      </p:sp>
      <p:sp>
        <p:nvSpPr>
          <p:cNvPr id="125" name="Google Shape;125;p18"/>
          <p:cNvSpPr/>
          <p:nvPr/>
        </p:nvSpPr>
        <p:spPr>
          <a:xfrm>
            <a:off x="3738275" y="3595628"/>
            <a:ext cx="4770300" cy="200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83625" y="3905196"/>
            <a:ext cx="2703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Private Sale Activation Status</a:t>
            </a:r>
            <a:endParaRPr sz="1200"/>
          </a:p>
        </p:txBody>
      </p:sp>
      <p:sp>
        <p:nvSpPr>
          <p:cNvPr id="127" name="Google Shape;127;p18"/>
          <p:cNvSpPr/>
          <p:nvPr/>
        </p:nvSpPr>
        <p:spPr>
          <a:xfrm>
            <a:off x="3738275" y="3969375"/>
            <a:ext cx="4770300" cy="200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6089941" y="4383600"/>
            <a:ext cx="2418600" cy="2418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to Next Round!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Token Distribution(Admin)</a:t>
            </a:r>
            <a:endParaRPr u="sng"/>
          </a:p>
        </p:txBody>
      </p:sp>
      <p:sp>
        <p:nvSpPr>
          <p:cNvPr id="134" name="Google Shape;134;p19"/>
          <p:cNvSpPr txBox="1"/>
          <p:nvPr/>
        </p:nvSpPr>
        <p:spPr>
          <a:xfrm>
            <a:off x="2142424" y="2613500"/>
            <a:ext cx="2418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Fund Price</a:t>
            </a:r>
            <a:endParaRPr sz="1200"/>
          </a:p>
        </p:txBody>
      </p:sp>
      <p:sp>
        <p:nvSpPr>
          <p:cNvPr id="135" name="Google Shape;135;p19"/>
          <p:cNvSpPr/>
          <p:nvPr/>
        </p:nvSpPr>
        <p:spPr>
          <a:xfrm>
            <a:off x="4856288" y="2697200"/>
            <a:ext cx="2183700" cy="26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5606263" y="3893925"/>
            <a:ext cx="1433700" cy="315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Distribute!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807463" y="3893925"/>
            <a:ext cx="1433700" cy="315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2142412" y="2184800"/>
            <a:ext cx="2418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Amount of ETH Collected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856275" y="2268500"/>
            <a:ext cx="2183700" cy="26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2142412" y="1764400"/>
            <a:ext cx="2418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Private Sale Activation Status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4856275" y="1848100"/>
            <a:ext cx="2183700" cy="26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2142412" y="3309575"/>
            <a:ext cx="2418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Total Token Distribution Amount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856275" y="3393275"/>
            <a:ext cx="2183700" cy="26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9"/>
          <p:cNvCxnSpPr/>
          <p:nvPr/>
        </p:nvCxnSpPr>
        <p:spPr>
          <a:xfrm>
            <a:off x="2098350" y="3153925"/>
            <a:ext cx="50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 txBox="1"/>
          <p:nvPr/>
        </p:nvSpPr>
        <p:spPr>
          <a:xfrm>
            <a:off x="2142400" y="1415650"/>
            <a:ext cx="2703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Current Private Sale Number</a:t>
            </a:r>
            <a:endParaRPr sz="1200"/>
          </a:p>
        </p:txBody>
      </p:sp>
      <p:sp>
        <p:nvSpPr>
          <p:cNvPr id="146" name="Google Shape;146;p19"/>
          <p:cNvSpPr/>
          <p:nvPr/>
        </p:nvSpPr>
        <p:spPr>
          <a:xfrm>
            <a:off x="4856275" y="1449400"/>
            <a:ext cx="2183700" cy="26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Investment(Investor)</a:t>
            </a:r>
            <a:endParaRPr u="sng"/>
          </a:p>
        </p:txBody>
      </p:sp>
      <p:sp>
        <p:nvSpPr>
          <p:cNvPr id="152" name="Google Shape;152;p20"/>
          <p:cNvSpPr txBox="1"/>
          <p:nvPr/>
        </p:nvSpPr>
        <p:spPr>
          <a:xfrm>
            <a:off x="1169349" y="2351000"/>
            <a:ext cx="2799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of ETH to be Invested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3875451" y="2434700"/>
            <a:ext cx="2370600" cy="26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6540938" y="2407850"/>
            <a:ext cx="1433700" cy="315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Invest!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169349" y="1882850"/>
            <a:ext cx="2799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Sale Contract Address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3875451" y="1966550"/>
            <a:ext cx="2370600" cy="26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Refund(Investor)</a:t>
            </a:r>
            <a:endParaRPr u="sng"/>
          </a:p>
        </p:txBody>
      </p:sp>
      <p:sp>
        <p:nvSpPr>
          <p:cNvPr id="162" name="Google Shape;162;p21"/>
          <p:cNvSpPr txBox="1"/>
          <p:nvPr/>
        </p:nvSpPr>
        <p:spPr>
          <a:xfrm>
            <a:off x="977424" y="2351000"/>
            <a:ext cx="2799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of Token to be Refunded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3875451" y="2434700"/>
            <a:ext cx="2370600" cy="26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6540938" y="2407850"/>
            <a:ext cx="1433700" cy="315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Refund!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977424" y="1882850"/>
            <a:ext cx="2799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Sale Contract Address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3875451" y="1966550"/>
            <a:ext cx="2370600" cy="26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