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40"/>
  </p:notes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96"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906000" cy="6858000" type="A4"/>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000000"/>
          </p15:clr>
        </p15:guide>
        <p15:guide id="2" pos="1008">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RFyd8tkMaBdWfBbj39ypTDDd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7"/>
    <p:restoredTop sz="94674"/>
  </p:normalViewPr>
  <p:slideViewPr>
    <p:cSldViewPr snapToGrid="0">
      <p:cViewPr varScale="1">
        <p:scale>
          <a:sx n="124" d="100"/>
          <a:sy n="124" d="100"/>
        </p:scale>
        <p:origin x="216" y="168"/>
      </p:cViewPr>
      <p:guideLst>
        <p:guide orient="horz" pos="1152"/>
        <p:guide pos="10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80012"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512"/>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7: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4eb236992_0_120: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64eb236992_0_12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 IDE is a software package that provides an editor, compiler, and other programming tools. We are going to use Microsoft Visual Studio (with C++ environment). </a:t>
            </a:r>
            <a:endParaRPr/>
          </a:p>
          <a:p>
            <a:pPr marL="0" lvl="0" indent="0" algn="l" rtl="0">
              <a:spcBef>
                <a:spcPts val="0"/>
              </a:spcBef>
              <a:spcAft>
                <a:spcPts val="0"/>
              </a:spcAft>
              <a:buNone/>
            </a:pPr>
            <a:endParaRPr/>
          </a:p>
        </p:txBody>
      </p:sp>
      <p:sp>
        <p:nvSpPr>
          <p:cNvPr id="233" name="Google Shape;233;g64eb236992_0_12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4eb236992_0_149: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64eb236992_0_14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64eb236992_0_149: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4eb236992_0_194: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64eb236992_0_19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64eb236992_0_194: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754BE32-A793-4BBA-9BBF-BB5BE842B9DD}" type="slidenum">
              <a:rPr lang="en-US" smtClean="0"/>
              <a:pPr>
                <a:defRPr/>
              </a:pPr>
              <a:t>17</a:t>
            </a:fld>
            <a:endParaRPr lang="en-US"/>
          </a:p>
        </p:txBody>
      </p:sp>
    </p:spTree>
    <p:extLst>
      <p:ext uri="{BB962C8B-B14F-4D97-AF65-F5344CB8AC3E}">
        <p14:creationId xmlns:p14="http://schemas.microsoft.com/office/powerpoint/2010/main" val="3448170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289" name="Google Shape;289;p14: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1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5: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6: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7: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1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7: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8: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9: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0: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0: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1: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2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1: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2: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2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22: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3: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4: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5: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4eb236992_0_0: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64eb236992_0_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Hardware is the equipment associated with a computer. E.g. mainframe, computer, laptop, hand phone.</a:t>
            </a:r>
            <a:endParaRPr/>
          </a:p>
          <a:p>
            <a:pPr marL="0" lvl="0" indent="0" algn="l" rtl="0">
              <a:spcBef>
                <a:spcPts val="0"/>
              </a:spcBef>
              <a:spcAft>
                <a:spcPts val="0"/>
              </a:spcAft>
              <a:buNone/>
            </a:pPr>
            <a:r>
              <a:rPr lang="en-US"/>
              <a:t>Input includes keyboard, mouse, touchpad, touch screen, keypad.</a:t>
            </a:r>
            <a:endParaRPr/>
          </a:p>
          <a:p>
            <a:pPr marL="0" lvl="0" indent="0" algn="l" rtl="0">
              <a:spcBef>
                <a:spcPts val="0"/>
              </a:spcBef>
              <a:spcAft>
                <a:spcPts val="0"/>
              </a:spcAft>
              <a:buNone/>
            </a:pPr>
            <a:r>
              <a:rPr lang="en-US"/>
              <a:t>Output includes monitor, speakers, printers.</a:t>
            </a:r>
            <a:endParaRPr/>
          </a:p>
          <a:p>
            <a:pPr marL="0" lvl="0" indent="0" algn="l" rtl="0">
              <a:spcBef>
                <a:spcPts val="0"/>
              </a:spcBef>
              <a:spcAft>
                <a:spcPts val="0"/>
              </a:spcAft>
              <a:buNone/>
            </a:pPr>
            <a:r>
              <a:rPr lang="en-US"/>
              <a:t>Process – it is instructions that control how and when data items are input, how the inputs are processed into information, and in what form the information are output or stored.</a:t>
            </a:r>
            <a:endParaRPr/>
          </a:p>
          <a:p>
            <a:pPr marL="0" lvl="0" indent="0" algn="l" rtl="0">
              <a:spcBef>
                <a:spcPts val="0"/>
              </a:spcBef>
              <a:spcAft>
                <a:spcPts val="0"/>
              </a:spcAft>
              <a:buNone/>
            </a:pPr>
            <a:endParaRPr/>
          </a:p>
        </p:txBody>
      </p:sp>
      <p:sp>
        <p:nvSpPr>
          <p:cNvPr id="121" name="Google Shape;121;g64eb236992_0_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6: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7: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28: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4eb236992_0_223: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g64eb236992_0_22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g64eb236992_0_223: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4eb236992_0_229: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64eb236992_0_22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158264" lvl="0" indent="-158264" algn="l" rtl="0">
              <a:spcBef>
                <a:spcPts val="0"/>
              </a:spcBef>
              <a:spcAft>
                <a:spcPts val="0"/>
              </a:spcAft>
              <a:buClr>
                <a:schemeClr val="lt1"/>
              </a:buClr>
              <a:buSzPts val="1200"/>
              <a:buFont typeface="Arial"/>
              <a:buChar char="•"/>
            </a:pPr>
            <a:r>
              <a:rPr lang="en-US"/>
              <a:t>Error occurs during compilation time is known as </a:t>
            </a:r>
            <a:r>
              <a:rPr lang="en-US" b="1"/>
              <a:t>compilation error</a:t>
            </a:r>
            <a:r>
              <a:rPr lang="en-US"/>
              <a:t>. Usually caused by syntax error.</a:t>
            </a:r>
            <a:endParaRPr/>
          </a:p>
          <a:p>
            <a:pPr marL="158264" lvl="0" indent="-158264" algn="l" rtl="0">
              <a:spcBef>
                <a:spcPts val="360"/>
              </a:spcBef>
              <a:spcAft>
                <a:spcPts val="0"/>
              </a:spcAft>
              <a:buClr>
                <a:schemeClr val="lt1"/>
              </a:buClr>
              <a:buSzPts val="1200"/>
              <a:buFont typeface="Arial"/>
              <a:buChar char="•"/>
            </a:pPr>
            <a:r>
              <a:rPr lang="en-US"/>
              <a:t>Error occurs during execution time is known as </a:t>
            </a:r>
            <a:r>
              <a:rPr lang="en-US" b="1"/>
              <a:t>runtime error</a:t>
            </a:r>
            <a:r>
              <a:rPr lang="en-US"/>
              <a:t>. It can be fatal which is caused by system error.  Nonfatal error is usually caused by program logic error.</a:t>
            </a:r>
            <a:endParaRPr b="1"/>
          </a:p>
          <a:p>
            <a:pPr marL="0" lvl="0" indent="0" algn="l" rtl="0">
              <a:spcBef>
                <a:spcPts val="0"/>
              </a:spcBef>
              <a:spcAft>
                <a:spcPts val="0"/>
              </a:spcAft>
              <a:buNone/>
            </a:pPr>
            <a:endParaRPr b="1"/>
          </a:p>
          <a:p>
            <a:pPr marL="457200" lvl="1" indent="0" algn="l" rtl="0">
              <a:spcBef>
                <a:spcPts val="0"/>
              </a:spcBef>
              <a:spcAft>
                <a:spcPts val="0"/>
              </a:spcAft>
              <a:buNone/>
            </a:pPr>
            <a:endParaRPr/>
          </a:p>
          <a:p>
            <a:pPr marL="0" lvl="0" indent="0" algn="l" rtl="0">
              <a:spcBef>
                <a:spcPts val="0"/>
              </a:spcBef>
              <a:spcAft>
                <a:spcPts val="0"/>
              </a:spcAft>
              <a:buNone/>
            </a:pPr>
            <a:endParaRPr/>
          </a:p>
        </p:txBody>
      </p:sp>
      <p:sp>
        <p:nvSpPr>
          <p:cNvPr id="471" name="Google Shape;471;g64eb236992_0_229: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64eb236992_0_2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64eb236992_0_235: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4eb236992_0_241: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g64eb236992_0_24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Line 1: </a:t>
            </a:r>
            <a:r>
              <a:rPr lang="en-US" b="1"/>
              <a:t>#include &lt;iostream&gt; </a:t>
            </a:r>
            <a:r>
              <a:rPr lang="en-US" b="0"/>
              <a:t>is a preprocessor directive, a message to the C++ preprocessor and to be processed before the code is compiled.</a:t>
            </a:r>
            <a:endParaRPr/>
          </a:p>
          <a:p>
            <a:pPr marL="0" lvl="0" indent="0" algn="l" rtl="0">
              <a:spcBef>
                <a:spcPts val="0"/>
              </a:spcBef>
              <a:spcAft>
                <a:spcPts val="0"/>
              </a:spcAft>
              <a:buNone/>
            </a:pPr>
            <a:r>
              <a:rPr lang="en-US" b="0"/>
              <a:t>Line 2: </a:t>
            </a:r>
            <a:r>
              <a:rPr lang="en-US" b="1"/>
              <a:t>int main() </a:t>
            </a:r>
            <a:r>
              <a:rPr lang="en-US" b="0"/>
              <a:t>is a command indicating the program execution begins after this line.</a:t>
            </a:r>
            <a:endParaRPr/>
          </a:p>
          <a:p>
            <a:pPr marL="0" lvl="0" indent="0" algn="l" rtl="0">
              <a:spcBef>
                <a:spcPts val="0"/>
              </a:spcBef>
              <a:spcAft>
                <a:spcPts val="0"/>
              </a:spcAft>
              <a:buNone/>
            </a:pPr>
            <a:r>
              <a:rPr lang="en-US" b="0"/>
              <a:t>Line 3 and Line 9: </a:t>
            </a:r>
            <a:r>
              <a:rPr lang="en-US" b="1"/>
              <a:t>{ } </a:t>
            </a:r>
            <a:r>
              <a:rPr lang="en-US" b="0"/>
              <a:t>to include a set of instructions within this scope (function).</a:t>
            </a:r>
            <a:endParaRPr/>
          </a:p>
          <a:p>
            <a:pPr marL="0" lvl="0" indent="0" algn="l" rtl="0">
              <a:spcBef>
                <a:spcPts val="0"/>
              </a:spcBef>
              <a:spcAft>
                <a:spcPts val="0"/>
              </a:spcAft>
              <a:buNone/>
            </a:pPr>
            <a:r>
              <a:rPr lang="en-US" b="0"/>
              <a:t>Line 4: to declare the variable named Mark, which is an integer. You are going to learn this in the next part of this chapter.</a:t>
            </a:r>
            <a:endParaRPr/>
          </a:p>
          <a:p>
            <a:pPr marL="0" lvl="0" indent="0" algn="l" rtl="0">
              <a:spcBef>
                <a:spcPts val="0"/>
              </a:spcBef>
              <a:spcAft>
                <a:spcPts val="0"/>
              </a:spcAft>
              <a:buNone/>
            </a:pPr>
            <a:r>
              <a:rPr lang="en-US" b="0"/>
              <a:t>Line 5: </a:t>
            </a:r>
            <a:r>
              <a:rPr lang="en-US" b="1"/>
              <a:t>std::cout </a:t>
            </a:r>
            <a:r>
              <a:rPr lang="en-US" b="0"/>
              <a:t>standard output stream object. </a:t>
            </a:r>
            <a:r>
              <a:rPr lang="en-US" b="1"/>
              <a:t>&lt;&lt;</a:t>
            </a:r>
            <a:r>
              <a:rPr lang="en-US"/>
              <a:t> operator is referred as the stream insertion operator. It indicates that the value of the right operand (e.g. “Sample: \n Enter mark:”) is inserted in the output stream.</a:t>
            </a:r>
            <a:endParaRPr/>
          </a:p>
          <a:p>
            <a:pPr marL="0" lvl="0" indent="0" algn="l" rtl="0">
              <a:spcBef>
                <a:spcPts val="0"/>
              </a:spcBef>
              <a:spcAft>
                <a:spcPts val="0"/>
              </a:spcAft>
              <a:buNone/>
            </a:pPr>
            <a:r>
              <a:rPr lang="en-US"/>
              <a:t>Line 5: </a:t>
            </a:r>
            <a:r>
              <a:rPr lang="en-US" b="1"/>
              <a:t>\n </a:t>
            </a:r>
            <a:r>
              <a:rPr lang="en-US" b="0"/>
              <a:t>is an escape sequence to insert a new line after writing “Sample:” on the screen, and “Enter mark:” begins next line.</a:t>
            </a:r>
            <a:endParaRPr b="1"/>
          </a:p>
          <a:p>
            <a:pPr marL="0" lvl="0" indent="0" algn="l" rtl="0">
              <a:spcBef>
                <a:spcPts val="0"/>
              </a:spcBef>
              <a:spcAft>
                <a:spcPts val="0"/>
              </a:spcAft>
              <a:buNone/>
            </a:pPr>
            <a:r>
              <a:rPr lang="en-US" b="0"/>
              <a:t>Line 6: </a:t>
            </a:r>
            <a:r>
              <a:rPr lang="en-US" b="1"/>
              <a:t>std::cin </a:t>
            </a:r>
            <a:r>
              <a:rPr lang="en-US" b="0"/>
              <a:t>standard input stream object. </a:t>
            </a:r>
            <a:r>
              <a:rPr lang="en-US" b="1"/>
              <a:t> &gt;&gt;</a:t>
            </a:r>
            <a:r>
              <a:rPr lang="en-US"/>
              <a:t> operator is referred as the stream extraction operator. It indicates that the value obtained from the user is assigned to the variable (e.g. Mark). This statement directs the user to enter an integer.</a:t>
            </a:r>
            <a:endParaRPr/>
          </a:p>
          <a:p>
            <a:pPr marL="0" lvl="0" indent="0" algn="l" rtl="0">
              <a:spcBef>
                <a:spcPts val="0"/>
              </a:spcBef>
              <a:spcAft>
                <a:spcPts val="0"/>
              </a:spcAft>
              <a:buNone/>
            </a:pPr>
            <a:r>
              <a:rPr lang="en-US"/>
              <a:t>Line 7: the fixed text (string) is combined with the variable (Mark) using </a:t>
            </a:r>
            <a:r>
              <a:rPr lang="en-US" b="1"/>
              <a:t>&lt;&lt;</a:t>
            </a:r>
            <a:r>
              <a:rPr lang="en-US"/>
              <a:t> operator. </a:t>
            </a:r>
            <a:r>
              <a:rPr lang="en-US" b="1"/>
              <a:t>std::endl </a:t>
            </a:r>
            <a:r>
              <a:rPr lang="en-US"/>
              <a:t>ends the line.</a:t>
            </a:r>
            <a:endParaRPr/>
          </a:p>
          <a:p>
            <a:pPr marL="0" lvl="0" indent="0" algn="l" rtl="0">
              <a:spcBef>
                <a:spcPts val="0"/>
              </a:spcBef>
              <a:spcAft>
                <a:spcPts val="0"/>
              </a:spcAft>
              <a:buNone/>
            </a:pPr>
            <a:r>
              <a:rPr lang="en-US"/>
              <a:t>Line 8: </a:t>
            </a:r>
            <a:r>
              <a:rPr lang="en-US" b="1"/>
              <a:t>return 0 </a:t>
            </a:r>
            <a:r>
              <a:rPr lang="en-US" b="0"/>
              <a:t>is used to exit a function. Value 0 indicates that the program has terminated successfully. This line can be omitted/ignored.</a:t>
            </a:r>
            <a:endParaRPr/>
          </a:p>
          <a:p>
            <a:pPr marL="0" lvl="0" indent="0" algn="l" rtl="0">
              <a:spcBef>
                <a:spcPts val="0"/>
              </a:spcBef>
              <a:spcAft>
                <a:spcPts val="0"/>
              </a:spcAft>
              <a:buNone/>
            </a:pPr>
            <a:r>
              <a:rPr lang="en-US" b="0"/>
              <a:t>Remark: A statement (e.g. any line in between Line 4 to Line 8) must be terminated using a semicolon (;). A statement without that will be treated as syntax error.</a:t>
            </a:r>
            <a:endParaRPr/>
          </a:p>
          <a:p>
            <a:pPr marL="0" lvl="0" indent="0" algn="l" rtl="0">
              <a:spcBef>
                <a:spcPts val="0"/>
              </a:spcBef>
              <a:spcAft>
                <a:spcPts val="0"/>
              </a:spcAft>
              <a:buNone/>
            </a:pPr>
            <a:endParaRPr b="1"/>
          </a:p>
        </p:txBody>
      </p:sp>
      <p:sp>
        <p:nvSpPr>
          <p:cNvPr id="485" name="Google Shape;485;g64eb236992_0_24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4eb236992_0_293: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g64eb236992_0_29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a:t>
            </a:r>
            <a:endParaRPr/>
          </a:p>
          <a:p>
            <a:pPr marL="0" lvl="0" indent="0" algn="l" rtl="0">
              <a:spcBef>
                <a:spcPts val="0"/>
              </a:spcBef>
              <a:spcAft>
                <a:spcPts val="0"/>
              </a:spcAft>
              <a:buNone/>
            </a:pPr>
            <a:r>
              <a:rPr lang="en-US"/>
              <a:t>Farrell, J. 2011. </a:t>
            </a:r>
            <a:r>
              <a:rPr lang="en-US" i="1"/>
              <a:t>A Beginner’s Guide to</a:t>
            </a:r>
            <a:r>
              <a:rPr lang="en-US"/>
              <a:t> </a:t>
            </a:r>
            <a:r>
              <a:rPr lang="en-US" i="1"/>
              <a:t>Programming Logic and Design. </a:t>
            </a:r>
            <a:r>
              <a:rPr lang="en-US"/>
              <a:t>6</a:t>
            </a:r>
            <a:r>
              <a:rPr lang="en-US" baseline="30000"/>
              <a:t>th</a:t>
            </a:r>
            <a:r>
              <a:rPr lang="en-US"/>
              <a:t> edn</a:t>
            </a:r>
            <a:r>
              <a:rPr lang="en-US" i="1"/>
              <a:t>.</a:t>
            </a:r>
            <a:r>
              <a:rPr lang="en-US"/>
              <a:t> Course Technology. Pg. 68-77</a:t>
            </a:r>
            <a:endParaRPr/>
          </a:p>
          <a:p>
            <a:pPr marL="0" lvl="0" indent="0" algn="l" rtl="0">
              <a:spcBef>
                <a:spcPts val="0"/>
              </a:spcBef>
              <a:spcAft>
                <a:spcPts val="0"/>
              </a:spcAft>
              <a:buNone/>
            </a:pPr>
            <a:endParaRPr/>
          </a:p>
        </p:txBody>
      </p:sp>
      <p:sp>
        <p:nvSpPr>
          <p:cNvPr id="512" name="Google Shape;512;g64eb236992_0_293: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4eb236992_0_40: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64eb236992_0_4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64eb236992_0_4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
        <p:nvSpPr>
          <p:cNvPr id="180" name="Google Shape;180;p6: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p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4eb236992_0_84:notes"/>
          <p:cNvSpPr>
            <a:spLocks noGrp="1" noRot="1" noChangeAspect="1"/>
          </p:cNvSpPr>
          <p:nvPr>
            <p:ph type="sldImg" idx="2"/>
          </p:nvPr>
        </p:nvSpPr>
        <p:spPr>
          <a:xfrm>
            <a:off x="1270000" y="514350"/>
            <a:ext cx="66039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64eb236992_0_8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64eb236992_0_84: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4eb236992_0_113:notes"/>
          <p:cNvSpPr txBox="1"/>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
        <p:nvSpPr>
          <p:cNvPr id="195" name="Google Shape;195;g64eb236992_0_113:notes"/>
          <p:cNvSpPr>
            <a:spLocks noGrp="1" noRot="1" noChangeAspect="1"/>
          </p:cNvSpPr>
          <p:nvPr>
            <p:ph type="sldImg" idx="2"/>
          </p:nvPr>
        </p:nvSpPr>
        <p:spPr>
          <a:xfrm>
            <a:off x="2714625" y="514350"/>
            <a:ext cx="3714750" cy="2571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64eb236992_0_1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4"/>
        <p:cNvGrpSpPr/>
        <p:nvPr/>
      </p:nvGrpSpPr>
      <p:grpSpPr>
        <a:xfrm>
          <a:off x="0" y="0"/>
          <a:ext cx="0" cy="0"/>
          <a:chOff x="0" y="0"/>
          <a:chExt cx="0" cy="0"/>
        </a:xfrm>
      </p:grpSpPr>
      <p:sp>
        <p:nvSpPr>
          <p:cNvPr id="25" name="Google Shape;25;p30"/>
          <p:cNvSpPr txBox="1">
            <a:spLocks noGrp="1"/>
          </p:cNvSpPr>
          <p:nvPr>
            <p:ph type="ctrTitle"/>
          </p:nvPr>
        </p:nvSpPr>
        <p:spPr>
          <a:xfrm>
            <a:off x="2228850" y="1143000"/>
            <a:ext cx="718185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subTitle" idx="1"/>
          </p:nvPr>
        </p:nvSpPr>
        <p:spPr>
          <a:xfrm>
            <a:off x="1485900" y="3962400"/>
            <a:ext cx="7429500" cy="1600200"/>
          </a:xfrm>
          <a:prstGeom prst="rect">
            <a:avLst/>
          </a:prstGeom>
          <a:noFill/>
          <a:ln>
            <a:noFill/>
          </a:ln>
        </p:spPr>
        <p:txBody>
          <a:bodyPr spcFirstLastPara="1" wrap="square" lIns="91425" tIns="45700" rIns="91425" bIns="45700" anchor="ctr" anchorCtr="0">
            <a:noAutofit/>
          </a:bodyPr>
          <a:lstStyle>
            <a:lvl1pPr lvl="0" algn="ctr">
              <a:spcBef>
                <a:spcPts val="560"/>
              </a:spcBef>
              <a:spcAft>
                <a:spcPts val="0"/>
              </a:spcAft>
              <a:buSzPts val="28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7" name="Google Shape;27;p30"/>
          <p:cNvSpPr txBox="1">
            <a:spLocks noGrp="1"/>
          </p:cNvSpPr>
          <p:nvPr>
            <p:ph type="dt" idx="10"/>
          </p:nvPr>
        </p:nvSpPr>
        <p:spPr>
          <a:xfrm>
            <a:off x="989012" y="6251575"/>
            <a:ext cx="206375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3633787" y="6248400"/>
            <a:ext cx="31369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7346950" y="6248400"/>
            <a:ext cx="206375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0"/>
          <p:cNvSpPr txBox="1">
            <a:spLocks noGrp="1"/>
          </p:cNvSpPr>
          <p:nvPr>
            <p:ph type="body" idx="1"/>
          </p:nvPr>
        </p:nvSpPr>
        <p:spPr>
          <a:xfrm>
            <a:off x="990600" y="1828800"/>
            <a:ext cx="4133850" cy="430212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95" name="Google Shape;95;p40"/>
          <p:cNvSpPr txBox="1">
            <a:spLocks noGrp="1"/>
          </p:cNvSpPr>
          <p:nvPr>
            <p:ph type="body" idx="2"/>
          </p:nvPr>
        </p:nvSpPr>
        <p:spPr>
          <a:xfrm>
            <a:off x="5276850" y="1828800"/>
            <a:ext cx="4133850" cy="430212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Arial"/>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SzPts val="1800"/>
              <a:buFont typeface="Arial"/>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96" name="Google Shape;96;p40"/>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0"/>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0"/>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41"/>
          <p:cNvSpPr txBox="1">
            <a:spLocks noGrp="1"/>
          </p:cNvSpPr>
          <p:nvPr>
            <p:ph type="title"/>
          </p:nvPr>
        </p:nvSpPr>
        <p:spPr>
          <a:xfrm>
            <a:off x="782638" y="4406900"/>
            <a:ext cx="84201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1"/>
          <p:cNvSpPr txBox="1">
            <a:spLocks noGrp="1"/>
          </p:cNvSpPr>
          <p:nvPr>
            <p:ph type="body" idx="1"/>
          </p:nvPr>
        </p:nvSpPr>
        <p:spPr>
          <a:xfrm>
            <a:off x="782638" y="2906713"/>
            <a:ext cx="84201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Arial"/>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SzPts val="1400"/>
              <a:buFont typeface="Arial"/>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102" name="Google Shape;102;p41"/>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1"/>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1"/>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32"/>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3"/>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rot="5400000">
            <a:off x="5431632" y="2151856"/>
            <a:ext cx="5853112" cy="2105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txBox="1">
            <a:spLocks noGrp="1"/>
          </p:cNvSpPr>
          <p:nvPr>
            <p:ph type="body" idx="1"/>
          </p:nvPr>
        </p:nvSpPr>
        <p:spPr>
          <a:xfrm rot="5400000">
            <a:off x="1145382" y="123031"/>
            <a:ext cx="5853112" cy="61626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34"/>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35"/>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5"/>
          <p:cNvSpPr txBox="1">
            <a:spLocks noGrp="1"/>
          </p:cNvSpPr>
          <p:nvPr>
            <p:ph type="body" idx="1"/>
          </p:nvPr>
        </p:nvSpPr>
        <p:spPr>
          <a:xfrm rot="5400000">
            <a:off x="3049588" y="-230188"/>
            <a:ext cx="4302125" cy="8420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5"/>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1941513"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a:spLocks noGrp="1"/>
          </p:cNvSpPr>
          <p:nvPr>
            <p:ph type="pic" idx="2"/>
          </p:nvPr>
        </p:nvSpPr>
        <p:spPr>
          <a:xfrm>
            <a:off x="1941513" y="612775"/>
            <a:ext cx="59436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66"/>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rgbClr val="000066"/>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rgbClr val="000066"/>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36"/>
          <p:cNvSpPr txBox="1">
            <a:spLocks noGrp="1"/>
          </p:cNvSpPr>
          <p:nvPr>
            <p:ph type="body" idx="1"/>
          </p:nvPr>
        </p:nvSpPr>
        <p:spPr>
          <a:xfrm>
            <a:off x="1941513"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9" name="Google Shape;69;p36"/>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495300" y="273050"/>
            <a:ext cx="3259138"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7"/>
          <p:cNvSpPr txBox="1">
            <a:spLocks noGrp="1"/>
          </p:cNvSpPr>
          <p:nvPr>
            <p:ph type="body" idx="1"/>
          </p:nvPr>
        </p:nvSpPr>
        <p:spPr>
          <a:xfrm>
            <a:off x="3873500" y="273050"/>
            <a:ext cx="553720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Arial"/>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SzPts val="2000"/>
              <a:buFont typeface="Arial"/>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75" name="Google Shape;75;p37"/>
          <p:cNvSpPr txBox="1">
            <a:spLocks noGrp="1"/>
          </p:cNvSpPr>
          <p:nvPr>
            <p:ph type="body" idx="2"/>
          </p:nvPr>
        </p:nvSpPr>
        <p:spPr>
          <a:xfrm>
            <a:off x="495300" y="1435100"/>
            <a:ext cx="3259138"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Arial"/>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SzPts val="900"/>
              <a:buFont typeface="Arial"/>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6" name="Google Shape;76;p37"/>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38"/>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8"/>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3"/>
        <p:cNvGrpSpPr/>
        <p:nvPr/>
      </p:nvGrpSpPr>
      <p:grpSpPr>
        <a:xfrm>
          <a:off x="0" y="0"/>
          <a:ext cx="0" cy="0"/>
          <a:chOff x="0" y="0"/>
          <a:chExt cx="0" cy="0"/>
        </a:xfrm>
      </p:grpSpPr>
      <p:sp>
        <p:nvSpPr>
          <p:cNvPr id="84" name="Google Shape;84;p3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9"/>
          <p:cNvSpPr txBox="1">
            <a:spLocks noGrp="1"/>
          </p:cNvSpPr>
          <p:nvPr>
            <p:ph type="body" idx="1"/>
          </p:nvPr>
        </p:nvSpPr>
        <p:spPr>
          <a:xfrm>
            <a:off x="495300" y="1535113"/>
            <a:ext cx="437673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86" name="Google Shape;86;p39"/>
          <p:cNvSpPr txBox="1">
            <a:spLocks noGrp="1"/>
          </p:cNvSpPr>
          <p:nvPr>
            <p:ph type="body" idx="2"/>
          </p:nvPr>
        </p:nvSpPr>
        <p:spPr>
          <a:xfrm>
            <a:off x="495300" y="2174875"/>
            <a:ext cx="437673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87" name="Google Shape;87;p39"/>
          <p:cNvSpPr txBox="1">
            <a:spLocks noGrp="1"/>
          </p:cNvSpPr>
          <p:nvPr>
            <p:ph type="body" idx="3"/>
          </p:nvPr>
        </p:nvSpPr>
        <p:spPr>
          <a:xfrm>
            <a:off x="5032375" y="1535113"/>
            <a:ext cx="437832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Arial"/>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1600"/>
              <a:buFont typeface="Arial"/>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88" name="Google Shape;88;p39"/>
          <p:cNvSpPr txBox="1">
            <a:spLocks noGrp="1"/>
          </p:cNvSpPr>
          <p:nvPr>
            <p:ph type="body" idx="4"/>
          </p:nvPr>
        </p:nvSpPr>
        <p:spPr>
          <a:xfrm>
            <a:off x="5032375" y="2174875"/>
            <a:ext cx="437832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Arial"/>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89" name="Google Shape;89;p39"/>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9"/>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9"/>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9"/>
          <p:cNvGrpSpPr/>
          <p:nvPr/>
        </p:nvGrpSpPr>
        <p:grpSpPr>
          <a:xfrm>
            <a:off x="0" y="0"/>
            <a:ext cx="9493250" cy="5943600"/>
            <a:chOff x="0" y="0"/>
            <a:chExt cx="5520" cy="3744"/>
          </a:xfrm>
        </p:grpSpPr>
        <p:sp>
          <p:nvSpPr>
            <p:cNvPr id="11" name="Google Shape;11;p29"/>
            <p:cNvSpPr txBox="1"/>
            <p:nvPr/>
          </p:nvSpPr>
          <p:spPr>
            <a:xfrm>
              <a:off x="0" y="0"/>
              <a:ext cx="1104" cy="30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2" name="Google Shape;12;p29"/>
            <p:cNvGrpSpPr/>
            <p:nvPr/>
          </p:nvGrpSpPr>
          <p:grpSpPr>
            <a:xfrm>
              <a:off x="0" y="2208"/>
              <a:ext cx="5520" cy="1536"/>
              <a:chOff x="0" y="2208"/>
              <a:chExt cx="5520" cy="1536"/>
            </a:xfrm>
          </p:grpSpPr>
          <p:sp>
            <p:nvSpPr>
              <p:cNvPr id="13" name="Google Shape;13;p29"/>
              <p:cNvSpPr txBox="1"/>
              <p:nvPr/>
            </p:nvSpPr>
            <p:spPr>
              <a:xfrm>
                <a:off x="624" y="2208"/>
                <a:ext cx="4896" cy="1536"/>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29"/>
              <p:cNvSpPr txBox="1"/>
              <p:nvPr/>
            </p:nvSpPr>
            <p:spPr>
              <a:xfrm>
                <a:off x="654" y="2352"/>
                <a:ext cx="4818" cy="134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 name="Google Shape;15;p29"/>
              <p:cNvCxnSpPr/>
              <p:nvPr/>
            </p:nvCxnSpPr>
            <p:spPr>
              <a:xfrm>
                <a:off x="0" y="3072"/>
                <a:ext cx="624" cy="0"/>
              </a:xfrm>
              <a:prstGeom prst="straightConnector1">
                <a:avLst/>
              </a:prstGeom>
              <a:noFill/>
              <a:ln w="50800" cap="flat" cmpd="sng">
                <a:solidFill>
                  <a:schemeClr val="lt2"/>
                </a:solidFill>
                <a:prstDash val="solid"/>
                <a:miter lim="800000"/>
                <a:headEnd type="none" w="med" len="med"/>
                <a:tailEnd type="none" w="med" len="med"/>
              </a:ln>
            </p:spPr>
          </p:cxnSp>
        </p:grpSp>
        <p:grpSp>
          <p:nvGrpSpPr>
            <p:cNvPr id="16" name="Google Shape;16;p29"/>
            <p:cNvGrpSpPr/>
            <p:nvPr/>
          </p:nvGrpSpPr>
          <p:grpSpPr>
            <a:xfrm>
              <a:off x="400" y="336"/>
              <a:ext cx="5088" cy="192"/>
              <a:chOff x="400" y="336"/>
              <a:chExt cx="5088" cy="192"/>
            </a:xfrm>
          </p:grpSpPr>
          <p:sp>
            <p:nvSpPr>
              <p:cNvPr id="17" name="Google Shape;17;p29"/>
              <p:cNvSpPr txBox="1"/>
              <p:nvPr/>
            </p:nvSpPr>
            <p:spPr>
              <a:xfrm>
                <a:off x="3952" y="336"/>
                <a:ext cx="1536" cy="19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8" name="Google Shape;18;p29"/>
              <p:cNvCxnSpPr/>
              <p:nvPr/>
            </p:nvCxnSpPr>
            <p:spPr>
              <a:xfrm>
                <a:off x="400" y="432"/>
                <a:ext cx="5088" cy="0"/>
              </a:xfrm>
              <a:prstGeom prst="straightConnector1">
                <a:avLst/>
              </a:prstGeom>
              <a:noFill/>
              <a:ln w="44450" cap="flat" cmpd="sng">
                <a:solidFill>
                  <a:schemeClr val="lt2"/>
                </a:solidFill>
                <a:prstDash val="solid"/>
                <a:miter lim="800000"/>
                <a:headEnd type="none" w="med" len="med"/>
                <a:tailEnd type="none" w="med" len="med"/>
              </a:ln>
            </p:spPr>
          </p:cxnSp>
        </p:grpSp>
      </p:grpSp>
      <p:sp>
        <p:nvSpPr>
          <p:cNvPr id="19" name="Google Shape;19;p29"/>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9pPr>
          </a:lstStyle>
          <a:p>
            <a:endParaRPr/>
          </a:p>
        </p:txBody>
      </p:sp>
      <p:sp>
        <p:nvSpPr>
          <p:cNvPr id="20" name="Google Shape;20;p29"/>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006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93700" algn="l" rtl="0">
              <a:spcBef>
                <a:spcPts val="520"/>
              </a:spcBef>
              <a:spcAft>
                <a:spcPts val="0"/>
              </a:spcAft>
              <a:buClr>
                <a:schemeClr val="accent1"/>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74650" algn="l" rtl="0">
              <a:spcBef>
                <a:spcPts val="460"/>
              </a:spcBef>
              <a:spcAft>
                <a:spcPts val="0"/>
              </a:spcAft>
              <a:buClr>
                <a:srgbClr val="000066"/>
              </a:buClr>
              <a:buSzPts val="2300"/>
              <a:buFont typeface="Arial"/>
              <a:buChar char="•"/>
              <a:defRPr sz="23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29"/>
          <p:cNvSpPr txBox="1">
            <a:spLocks noGrp="1"/>
          </p:cNvSpPr>
          <p:nvPr>
            <p:ph type="dt" idx="10"/>
          </p:nvPr>
        </p:nvSpPr>
        <p:spPr>
          <a:xfrm>
            <a:off x="989012" y="6251575"/>
            <a:ext cx="206375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29"/>
          <p:cNvSpPr txBox="1">
            <a:spLocks noGrp="1"/>
          </p:cNvSpPr>
          <p:nvPr>
            <p:ph type="ftr" idx="11"/>
          </p:nvPr>
        </p:nvSpPr>
        <p:spPr>
          <a:xfrm>
            <a:off x="3633787" y="6248400"/>
            <a:ext cx="31369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29"/>
          <p:cNvSpPr txBox="1">
            <a:spLocks noGrp="1"/>
          </p:cNvSpPr>
          <p:nvPr>
            <p:ph type="sldNum" idx="12"/>
          </p:nvPr>
        </p:nvSpPr>
        <p:spPr>
          <a:xfrm>
            <a:off x="7346950" y="6248400"/>
            <a:ext cx="206375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grpSp>
        <p:nvGrpSpPr>
          <p:cNvPr id="31" name="Google Shape;31;p31"/>
          <p:cNvGrpSpPr/>
          <p:nvPr/>
        </p:nvGrpSpPr>
        <p:grpSpPr>
          <a:xfrm>
            <a:off x="0" y="0"/>
            <a:ext cx="9410700" cy="4876800"/>
            <a:chOff x="0" y="0"/>
            <a:chExt cx="5472" cy="3072"/>
          </a:xfrm>
        </p:grpSpPr>
        <p:sp>
          <p:nvSpPr>
            <p:cNvPr id="32" name="Google Shape;32;p31"/>
            <p:cNvSpPr txBox="1"/>
            <p:nvPr/>
          </p:nvSpPr>
          <p:spPr>
            <a:xfrm>
              <a:off x="0" y="0"/>
              <a:ext cx="384" cy="30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33" name="Google Shape;33;p31"/>
            <p:cNvGrpSpPr/>
            <p:nvPr/>
          </p:nvGrpSpPr>
          <p:grpSpPr>
            <a:xfrm>
              <a:off x="240" y="893"/>
              <a:ext cx="5232" cy="115"/>
              <a:chOff x="240" y="893"/>
              <a:chExt cx="5232" cy="115"/>
            </a:xfrm>
          </p:grpSpPr>
          <p:sp>
            <p:nvSpPr>
              <p:cNvPr id="34" name="Google Shape;34;p31"/>
              <p:cNvSpPr txBox="1"/>
              <p:nvPr/>
            </p:nvSpPr>
            <p:spPr>
              <a:xfrm>
                <a:off x="4320" y="893"/>
                <a:ext cx="1152" cy="115"/>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5" name="Google Shape;35;p31"/>
              <p:cNvCxnSpPr/>
              <p:nvPr/>
            </p:nvCxnSpPr>
            <p:spPr>
              <a:xfrm>
                <a:off x="240" y="941"/>
                <a:ext cx="5232" cy="0"/>
              </a:xfrm>
              <a:prstGeom prst="straightConnector1">
                <a:avLst/>
              </a:prstGeom>
              <a:noFill/>
              <a:ln w="19050" cap="flat" cmpd="sng">
                <a:solidFill>
                  <a:schemeClr val="lt2"/>
                </a:solidFill>
                <a:prstDash val="solid"/>
                <a:miter lim="800000"/>
                <a:headEnd type="none" w="med" len="med"/>
                <a:tailEnd type="none" w="med" len="med"/>
              </a:ln>
            </p:spPr>
          </p:cxnSp>
        </p:grpSp>
      </p:grpSp>
      <p:sp>
        <p:nvSpPr>
          <p:cNvPr id="36" name="Google Shape;36;p31"/>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4200" b="0" i="0" u="none" strike="noStrike" cap="none">
                <a:solidFill>
                  <a:schemeClr val="dk2"/>
                </a:solidFill>
                <a:latin typeface="Times New Roman"/>
                <a:ea typeface="Times New Roman"/>
                <a:cs typeface="Times New Roman"/>
                <a:sym typeface="Times New Roman"/>
              </a:defRPr>
            </a:lvl9pPr>
          </a:lstStyle>
          <a:p>
            <a:endParaRPr/>
          </a:p>
        </p:txBody>
      </p:sp>
      <p:sp>
        <p:nvSpPr>
          <p:cNvPr id="37" name="Google Shape;37;p31"/>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006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93700" algn="l" rtl="0">
              <a:spcBef>
                <a:spcPts val="520"/>
              </a:spcBef>
              <a:spcAft>
                <a:spcPts val="0"/>
              </a:spcAft>
              <a:buClr>
                <a:schemeClr val="accent1"/>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74650" algn="l" rtl="0">
              <a:spcBef>
                <a:spcPts val="460"/>
              </a:spcBef>
              <a:spcAft>
                <a:spcPts val="0"/>
              </a:spcAft>
              <a:buClr>
                <a:srgbClr val="000066"/>
              </a:buClr>
              <a:buSzPts val="2300"/>
              <a:buFont typeface="Arial"/>
              <a:buChar char="•"/>
              <a:defRPr sz="23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rgbClr val="000066"/>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31"/>
          <p:cNvSpPr txBox="1">
            <a:spLocks noGrp="1"/>
          </p:cNvSpPr>
          <p:nvPr>
            <p:ph type="dt" idx="10"/>
          </p:nvPr>
        </p:nvSpPr>
        <p:spPr>
          <a:xfrm>
            <a:off x="990600" y="6251575"/>
            <a:ext cx="21463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31"/>
          <p:cNvSpPr txBox="1">
            <a:spLocks noGrp="1"/>
          </p:cNvSpPr>
          <p:nvPr>
            <p:ph type="ftr" idx="11"/>
          </p:nvPr>
        </p:nvSpPr>
        <p:spPr>
          <a:xfrm>
            <a:off x="990600" y="6477000"/>
            <a:ext cx="5861050" cy="228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Google Shape;40;p31"/>
          <p:cNvSpPr txBox="1">
            <a:spLocks noGrp="1"/>
          </p:cNvSpPr>
          <p:nvPr>
            <p:ph type="sldNum" idx="12"/>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000"/>
              <a:buFont typeface="Arial"/>
              <a:buNone/>
              <a:defRPr sz="10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cxnSp>
        <p:nvCxnSpPr>
          <p:cNvPr id="41" name="Google Shape;41;p31"/>
          <p:cNvCxnSpPr/>
          <p:nvPr/>
        </p:nvCxnSpPr>
        <p:spPr>
          <a:xfrm>
            <a:off x="0" y="4876800"/>
            <a:ext cx="660400" cy="0"/>
          </a:xfrm>
          <a:prstGeom prst="straightConnector1">
            <a:avLst/>
          </a:prstGeom>
          <a:noFill/>
          <a:ln w="44450" cap="flat" cmpd="sng">
            <a:solidFill>
              <a:schemeClr val="lt2"/>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247650" y="1055687"/>
            <a:ext cx="9658350" cy="2320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36699"/>
              </a:buClr>
              <a:buSzPts val="4800"/>
              <a:buFont typeface="Times New Roman"/>
              <a:buNone/>
            </a:pPr>
            <a:r>
              <a:rPr lang="en-US" sz="4800" b="0" i="0" u="none">
                <a:solidFill>
                  <a:srgbClr val="336699"/>
                </a:solidFill>
                <a:latin typeface="Times New Roman"/>
                <a:ea typeface="Times New Roman"/>
                <a:cs typeface="Times New Roman"/>
                <a:sym typeface="Times New Roman"/>
              </a:rPr>
              <a:t>C++ Programming:</a:t>
            </a:r>
            <a:br>
              <a:rPr lang="en-US" sz="4800" b="0" i="0" u="none">
                <a:solidFill>
                  <a:srgbClr val="336699"/>
                </a:solidFill>
                <a:latin typeface="Times New Roman"/>
                <a:ea typeface="Times New Roman"/>
                <a:cs typeface="Times New Roman"/>
                <a:sym typeface="Times New Roman"/>
              </a:rPr>
            </a:br>
            <a:r>
              <a:rPr lang="en-US">
                <a:solidFill>
                  <a:srgbClr val="336699"/>
                </a:solidFill>
              </a:rPr>
              <a:t>Problem Solving and Programming</a:t>
            </a:r>
            <a:endParaRPr/>
          </a:p>
        </p:txBody>
      </p:sp>
      <p:sp>
        <p:nvSpPr>
          <p:cNvPr id="110" name="Google Shape;110;p1"/>
          <p:cNvSpPr txBox="1">
            <a:spLocks noGrp="1"/>
          </p:cNvSpPr>
          <p:nvPr>
            <p:ph type="subTitle" idx="1"/>
          </p:nvPr>
        </p:nvSpPr>
        <p:spPr>
          <a:xfrm>
            <a:off x="1485900" y="3810000"/>
            <a:ext cx="74295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Font typeface="Arial"/>
              <a:buNone/>
            </a:pPr>
            <a:r>
              <a:rPr lang="en-US" sz="2800" b="0" i="0" u="none">
                <a:solidFill>
                  <a:schemeClr val="lt2"/>
                </a:solidFill>
                <a:latin typeface="Arial"/>
                <a:ea typeface="Arial"/>
                <a:cs typeface="Arial"/>
                <a:sym typeface="Arial"/>
              </a:rPr>
              <a:t>Chapter 1</a:t>
            </a:r>
            <a:endParaRPr/>
          </a:p>
          <a:p>
            <a:pPr marL="0" lvl="0" indent="0" algn="ctr" rtl="0">
              <a:lnSpc>
                <a:spcPct val="100000"/>
              </a:lnSpc>
              <a:spcBef>
                <a:spcPts val="560"/>
              </a:spcBef>
              <a:spcAft>
                <a:spcPts val="0"/>
              </a:spcAft>
              <a:buSzPts val="2800"/>
              <a:buFont typeface="Arial"/>
              <a:buNone/>
            </a:pPr>
            <a:r>
              <a:rPr lang="en-US" sz="2800" b="0" i="0" u="none">
                <a:solidFill>
                  <a:schemeClr val="lt2"/>
                </a:solidFill>
                <a:latin typeface="Arial"/>
                <a:ea typeface="Arial"/>
                <a:cs typeface="Arial"/>
                <a:sym typeface="Arial"/>
              </a:rPr>
              <a:t>Introduction To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10</a:t>
            </a:fld>
            <a:endParaRPr/>
          </a:p>
        </p:txBody>
      </p:sp>
      <p:sp>
        <p:nvSpPr>
          <p:cNvPr id="206" name="Google Shape;206;p7"/>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Evolution of Computer Languages</a:t>
            </a:r>
            <a:endParaRPr/>
          </a:p>
        </p:txBody>
      </p:sp>
      <p:pic>
        <p:nvPicPr>
          <p:cNvPr id="207" name="Google Shape;207;p7"/>
          <p:cNvPicPr preferRelativeResize="0">
            <a:picLocks noGrp="1"/>
          </p:cNvPicPr>
          <p:nvPr>
            <p:ph type="body" idx="1"/>
          </p:nvPr>
        </p:nvPicPr>
        <p:blipFill rotWithShape="1">
          <a:blip r:embed="rId3">
            <a:alphaModFix/>
          </a:blip>
          <a:srcRect/>
          <a:stretch/>
        </p:blipFill>
        <p:spPr>
          <a:xfrm>
            <a:off x="990600" y="2566987"/>
            <a:ext cx="8420100" cy="28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11</a:t>
            </a:fld>
            <a:endParaRPr/>
          </a:p>
        </p:txBody>
      </p:sp>
      <p:sp>
        <p:nvSpPr>
          <p:cNvPr id="213" name="Google Shape;213;p8"/>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Machine Language</a:t>
            </a:r>
            <a:endParaRPr/>
          </a:p>
        </p:txBody>
      </p:sp>
      <p:sp>
        <p:nvSpPr>
          <p:cNvPr id="214" name="Google Shape;214;p8"/>
          <p:cNvSpPr txBox="1">
            <a:spLocks noGrp="1"/>
          </p:cNvSpPr>
          <p:nvPr>
            <p:ph type="body" idx="1"/>
          </p:nvPr>
        </p:nvSpPr>
        <p:spPr>
          <a:xfrm>
            <a:off x="990600" y="1752600"/>
            <a:ext cx="8420100" cy="43783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The computer can only understand and execute machine language instructions</a:t>
            </a:r>
            <a:endParaRPr dirty="0"/>
          </a:p>
          <a:p>
            <a:pPr marL="342900" lvl="0" indent="-342900" algn="l" rtl="0">
              <a:lnSpc>
                <a:spcPct val="100000"/>
              </a:lnSpc>
              <a:spcBef>
                <a:spcPts val="84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Machine language instructions consist of binary numbers (0s and 1s) such as </a:t>
            </a:r>
            <a:r>
              <a:rPr lang="en-US" sz="2800" b="0" i="0" u="none" dirty="0">
                <a:solidFill>
                  <a:schemeClr val="dk1"/>
                </a:solidFill>
                <a:latin typeface="Droid Sans Mono"/>
                <a:ea typeface="Droid Sans Mono"/>
                <a:cs typeface="Droid Sans Mono"/>
                <a:sym typeface="Droid Sans Mono"/>
              </a:rPr>
              <a:t>10110100000101</a:t>
            </a:r>
            <a:endParaRPr dirty="0"/>
          </a:p>
          <a:p>
            <a:pPr marL="342900" lvl="0" indent="-342900" algn="l" rtl="0">
              <a:lnSpc>
                <a:spcPct val="100000"/>
              </a:lnSpc>
              <a:spcBef>
                <a:spcPts val="84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It is platform-dependent</a:t>
            </a:r>
            <a:endParaRPr dirty="0"/>
          </a:p>
          <a:p>
            <a:pPr marL="342900" lvl="0" indent="-342900" algn="l" rtl="0">
              <a:lnSpc>
                <a:spcPct val="100000"/>
              </a:lnSpc>
              <a:spcBef>
                <a:spcPts val="84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Rather than writing programs in machine language which is very hard, the programmers use other programming languages</a:t>
            </a:r>
            <a:endParaRPr sz="2800" b="0" i="1" u="none" dirty="0">
              <a:solidFill>
                <a:schemeClr val="dk1"/>
              </a:solidFill>
              <a:latin typeface="Arial"/>
              <a:ea typeface="Arial"/>
              <a:cs typeface="Arial"/>
              <a:sym typeface="Arial"/>
            </a:endParaRPr>
          </a:p>
          <a:p>
            <a:pPr marL="342900" lvl="0" indent="-165100" algn="l" rtl="0">
              <a:spcBef>
                <a:spcPts val="560"/>
              </a:spcBef>
              <a:spcAft>
                <a:spcPts val="0"/>
              </a:spcAft>
              <a:buSzPts val="2800"/>
              <a:buFont typeface="Arial"/>
              <a:buNone/>
            </a:pPr>
            <a:endParaRPr sz="2800" b="0" i="1" u="non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12</a:t>
            </a:fld>
            <a:endParaRPr/>
          </a:p>
        </p:txBody>
      </p:sp>
      <p:sp>
        <p:nvSpPr>
          <p:cNvPr id="220" name="Google Shape;220;p9"/>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Symbolic/Assembly Language</a:t>
            </a:r>
            <a:endParaRPr/>
          </a:p>
        </p:txBody>
      </p:sp>
      <p:sp>
        <p:nvSpPr>
          <p:cNvPr id="221" name="Google Shape;221;p9"/>
          <p:cNvSpPr txBox="1">
            <a:spLocks noGrp="1"/>
          </p:cNvSpPr>
          <p:nvPr>
            <p:ph type="body" idx="1"/>
          </p:nvPr>
        </p:nvSpPr>
        <p:spPr>
          <a:xfrm>
            <a:off x="762000" y="1600200"/>
            <a:ext cx="8875712" cy="2590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Use symbolic codes, mnemonic and meaning abbreviations. It is also platform-dependent</a:t>
            </a:r>
            <a:endParaRPr/>
          </a:p>
          <a:p>
            <a:pPr marL="342900" lvl="0" indent="-342900" algn="l" rtl="0">
              <a:lnSpc>
                <a:spcPct val="90000"/>
              </a:lnSpc>
              <a:spcBef>
                <a:spcPts val="560"/>
              </a:spcBef>
              <a:spcAft>
                <a:spcPts val="0"/>
              </a:spcAft>
              <a:buClr>
                <a:srgbClr val="000066"/>
              </a:buClr>
              <a:buSzPts val="2800"/>
              <a:buFont typeface="Arial"/>
              <a:buChar char="•"/>
            </a:pPr>
            <a:r>
              <a:rPr lang="en-US" sz="2800" b="0" i="0" u="sng">
                <a:solidFill>
                  <a:schemeClr val="dk1"/>
                </a:solidFill>
                <a:latin typeface="Arial"/>
                <a:ea typeface="Arial"/>
                <a:cs typeface="Arial"/>
                <a:sym typeface="Arial"/>
              </a:rPr>
              <a:t>Assembler</a:t>
            </a:r>
            <a:r>
              <a:rPr lang="en-US" sz="2800" b="0" i="0" u="none">
                <a:solidFill>
                  <a:schemeClr val="dk1"/>
                </a:solidFill>
                <a:latin typeface="Arial"/>
                <a:ea typeface="Arial"/>
                <a:cs typeface="Arial"/>
                <a:sym typeface="Arial"/>
              </a:rPr>
              <a:t>: used to translate a program written in assembly language into machine language for execution by the computer</a:t>
            </a:r>
            <a:endParaRPr/>
          </a:p>
          <a:p>
            <a:pPr marL="342900" lvl="0" indent="-342900" algn="l" rtl="0">
              <a:lnSpc>
                <a:spcPct val="90000"/>
              </a:lnSpc>
              <a:spcBef>
                <a:spcPts val="56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Easier to program</a:t>
            </a:r>
            <a:endParaRPr/>
          </a:p>
          <a:p>
            <a:pPr marL="342900" lvl="0" indent="-165100" algn="l" rtl="0">
              <a:lnSpc>
                <a:spcPct val="90000"/>
              </a:lnSpc>
              <a:spcBef>
                <a:spcPts val="560"/>
              </a:spcBef>
              <a:spcAft>
                <a:spcPts val="0"/>
              </a:spcAft>
              <a:buClr>
                <a:srgbClr val="000066"/>
              </a:buClr>
              <a:buSzPts val="2800"/>
              <a:buFont typeface="Arial"/>
              <a:buNone/>
            </a:pPr>
            <a:endParaRPr sz="2800" b="0" i="0" u="none">
              <a:solidFill>
                <a:schemeClr val="dk1"/>
              </a:solidFill>
              <a:latin typeface="Arial"/>
              <a:ea typeface="Arial"/>
              <a:cs typeface="Arial"/>
              <a:sym typeface="Arial"/>
            </a:endParaRPr>
          </a:p>
          <a:p>
            <a:pPr marL="342900" lvl="0" indent="-165100" algn="l" rtl="0">
              <a:lnSpc>
                <a:spcPct val="90000"/>
              </a:lnSpc>
              <a:spcBef>
                <a:spcPts val="560"/>
              </a:spcBef>
              <a:spcAft>
                <a:spcPts val="0"/>
              </a:spcAft>
              <a:buClr>
                <a:srgbClr val="000066"/>
              </a:buClr>
              <a:buSzPts val="2800"/>
              <a:buFont typeface="Arial"/>
              <a:buNone/>
            </a:pPr>
            <a:endParaRPr sz="2800" b="0" i="0" u="none">
              <a:solidFill>
                <a:schemeClr val="dk1"/>
              </a:solidFill>
              <a:latin typeface="Arial"/>
              <a:ea typeface="Arial"/>
              <a:cs typeface="Arial"/>
              <a:sym typeface="Arial"/>
            </a:endParaRPr>
          </a:p>
          <a:p>
            <a:pPr marL="342900" lvl="0" indent="-165100" algn="l" rtl="0">
              <a:lnSpc>
                <a:spcPct val="90000"/>
              </a:lnSpc>
              <a:spcBef>
                <a:spcPts val="560"/>
              </a:spcBef>
              <a:spcAft>
                <a:spcPts val="0"/>
              </a:spcAft>
              <a:buClr>
                <a:srgbClr val="000066"/>
              </a:buClr>
              <a:buSzPts val="2800"/>
              <a:buFont typeface="Arial"/>
              <a:buNone/>
            </a:pPr>
            <a:endParaRPr sz="2800" b="0" i="0" u="none">
              <a:solidFill>
                <a:schemeClr val="dk1"/>
              </a:solidFill>
              <a:latin typeface="Arial"/>
              <a:ea typeface="Arial"/>
              <a:cs typeface="Arial"/>
              <a:sym typeface="Arial"/>
            </a:endParaRPr>
          </a:p>
          <a:p>
            <a:pPr marL="342900" lvl="0" indent="-165100" algn="l" rtl="0">
              <a:lnSpc>
                <a:spcPct val="90000"/>
              </a:lnSpc>
              <a:spcBef>
                <a:spcPts val="560"/>
              </a:spcBef>
              <a:spcAft>
                <a:spcPts val="0"/>
              </a:spcAft>
              <a:buClr>
                <a:srgbClr val="000066"/>
              </a:buClr>
              <a:buSzPts val="2800"/>
              <a:buFont typeface="Arial"/>
              <a:buNone/>
            </a:pPr>
            <a:endParaRPr sz="2800" b="0" i="0" u="none">
              <a:solidFill>
                <a:schemeClr val="dk1"/>
              </a:solidFill>
              <a:latin typeface="Arial"/>
              <a:ea typeface="Arial"/>
              <a:cs typeface="Arial"/>
              <a:sym typeface="Arial"/>
            </a:endParaRPr>
          </a:p>
          <a:p>
            <a:pPr marL="342900" lvl="0" indent="-165100" algn="l" rtl="0">
              <a:spcBef>
                <a:spcPts val="560"/>
              </a:spcBef>
              <a:spcAft>
                <a:spcPts val="0"/>
              </a:spcAft>
              <a:buSzPts val="2800"/>
              <a:buFont typeface="Arial"/>
              <a:buNone/>
            </a:pPr>
            <a:endParaRPr sz="2800" b="0" i="0" u="none">
              <a:solidFill>
                <a:schemeClr val="dk1"/>
              </a:solidFill>
              <a:latin typeface="Arial"/>
              <a:ea typeface="Arial"/>
              <a:cs typeface="Arial"/>
              <a:sym typeface="Arial"/>
            </a:endParaRPr>
          </a:p>
        </p:txBody>
      </p:sp>
      <p:graphicFrame>
        <p:nvGraphicFramePr>
          <p:cNvPr id="222" name="Google Shape;222;p9"/>
          <p:cNvGraphicFramePr/>
          <p:nvPr/>
        </p:nvGraphicFramePr>
        <p:xfrm>
          <a:off x="990600" y="4191000"/>
          <a:ext cx="8915400" cy="2286000"/>
        </p:xfrm>
        <a:graphic>
          <a:graphicData uri="http://schemas.openxmlformats.org/presentationml/2006/ole">
            <mc:AlternateContent xmlns:mc="http://schemas.openxmlformats.org/markup-compatibility/2006">
              <mc:Choice xmlns:v="urn:schemas-microsoft-com:vml" Requires="v">
                <p:oleObj spid="_x0000_s1033" r:id="rId4" imgW="8915400" imgH="2286000" progId="Paint.Picture">
                  <p:embed/>
                </p:oleObj>
              </mc:Choice>
              <mc:Fallback>
                <p:oleObj r:id="rId4" imgW="8915400" imgH="2286000" progId="Paint.Picture">
                  <p:embed/>
                  <p:pic>
                    <p:nvPicPr>
                      <p:cNvPr id="222" name="Google Shape;222;p9"/>
                      <p:cNvPicPr preferRelativeResize="0"/>
                      <p:nvPr/>
                    </p:nvPicPr>
                    <p:blipFill rotWithShape="1">
                      <a:blip r:embed="rId5">
                        <a:alphaModFix/>
                      </a:blip>
                      <a:srcRect/>
                      <a:stretch/>
                    </p:blipFill>
                    <p:spPr>
                      <a:xfrm>
                        <a:off x="990600" y="4191000"/>
                        <a:ext cx="8915400" cy="2286000"/>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13</a:t>
            </a:fld>
            <a:endParaRPr/>
          </a:p>
        </p:txBody>
      </p:sp>
      <p:sp>
        <p:nvSpPr>
          <p:cNvPr id="228" name="Google Shape;228;p10"/>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High-Level Language</a:t>
            </a:r>
            <a:endParaRPr/>
          </a:p>
        </p:txBody>
      </p:sp>
      <p:sp>
        <p:nvSpPr>
          <p:cNvPr id="229" name="Google Shape;229;p10"/>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Use English-like codes and mathematical operators</a:t>
            </a:r>
            <a:endParaRPr dirty="0"/>
          </a:p>
          <a:p>
            <a:pPr marL="342900" lvl="0" indent="-342900" algn="l" rtl="0">
              <a:lnSpc>
                <a:spcPct val="100000"/>
              </a:lnSpc>
              <a:spcBef>
                <a:spcPts val="120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It is platform-independent</a:t>
            </a:r>
            <a:endParaRPr dirty="0"/>
          </a:p>
          <a:p>
            <a:pPr marL="342900" lvl="0" indent="-342900" algn="l" rtl="0">
              <a:lnSpc>
                <a:spcPct val="100000"/>
              </a:lnSpc>
              <a:spcBef>
                <a:spcPts val="120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High-level languages include </a:t>
            </a:r>
            <a:r>
              <a:rPr lang="en-US" dirty="0"/>
              <a:t>Python, </a:t>
            </a:r>
            <a:r>
              <a:rPr lang="en-US" sz="2800" b="0" i="0" u="none" dirty="0">
                <a:solidFill>
                  <a:schemeClr val="dk1"/>
                </a:solidFill>
                <a:latin typeface="Arial"/>
                <a:ea typeface="Arial"/>
                <a:cs typeface="Arial"/>
                <a:sym typeface="Arial"/>
              </a:rPr>
              <a:t>C++, C,</a:t>
            </a:r>
            <a:r>
              <a:rPr lang="en-US" dirty="0"/>
              <a:t> C#, </a:t>
            </a:r>
            <a:r>
              <a:rPr lang="en-US" sz="2800" b="0" i="0" u="none" dirty="0">
                <a:solidFill>
                  <a:schemeClr val="dk1"/>
                </a:solidFill>
                <a:latin typeface="Arial"/>
                <a:ea typeface="Arial"/>
                <a:cs typeface="Arial"/>
                <a:sym typeface="Arial"/>
              </a:rPr>
              <a:t> Java, Swift, </a:t>
            </a:r>
            <a:r>
              <a:rPr lang="en-US" sz="2800" b="0" i="0" u="none" dirty="0" err="1">
                <a:solidFill>
                  <a:schemeClr val="dk1"/>
                </a:solidFill>
                <a:latin typeface="Arial"/>
                <a:ea typeface="Arial"/>
                <a:cs typeface="Arial"/>
                <a:sym typeface="Arial"/>
              </a:rPr>
              <a:t>etc</a:t>
            </a:r>
            <a:endParaRPr dirty="0"/>
          </a:p>
          <a:p>
            <a:pPr marL="342900" lvl="0" indent="-342900" algn="l" rtl="0">
              <a:lnSpc>
                <a:spcPct val="100000"/>
              </a:lnSpc>
              <a:spcBef>
                <a:spcPts val="1200"/>
              </a:spcBef>
              <a:spcAft>
                <a:spcPts val="0"/>
              </a:spcAft>
              <a:buClr>
                <a:srgbClr val="000066"/>
              </a:buClr>
              <a:buSzPts val="2800"/>
              <a:buFont typeface="Arial"/>
              <a:buChar char="•"/>
            </a:pPr>
            <a:r>
              <a:rPr lang="en-US" sz="2800" b="0" i="0" u="sng" dirty="0">
                <a:solidFill>
                  <a:schemeClr val="dk1"/>
                </a:solidFill>
                <a:latin typeface="Arial"/>
                <a:ea typeface="Arial"/>
                <a:cs typeface="Arial"/>
                <a:sym typeface="Arial"/>
              </a:rPr>
              <a:t>Compiler</a:t>
            </a:r>
            <a:r>
              <a:rPr lang="en-US" sz="2800" b="0" i="0" u="none" dirty="0">
                <a:solidFill>
                  <a:schemeClr val="dk1"/>
                </a:solidFill>
                <a:latin typeface="Arial"/>
                <a:ea typeface="Arial"/>
                <a:cs typeface="Arial"/>
                <a:sym typeface="Arial"/>
              </a:rPr>
              <a:t>: used to translate a program written in a high-level language to machine language</a:t>
            </a:r>
            <a:endParaRPr dirty="0"/>
          </a:p>
          <a:p>
            <a:pPr marL="342900" lvl="0" indent="-342900" algn="l" rtl="0">
              <a:lnSpc>
                <a:spcPct val="100000"/>
              </a:lnSpc>
              <a:spcBef>
                <a:spcPts val="120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Very easy to program</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64eb236992_0_120"/>
          <p:cNvSpPr txBox="1">
            <a:spLocks noGrp="1"/>
          </p:cNvSpPr>
          <p:nvPr>
            <p:ph type="title"/>
          </p:nvPr>
        </p:nvSpPr>
        <p:spPr>
          <a:xfrm>
            <a:off x="874850" y="393475"/>
            <a:ext cx="6974700" cy="879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Creating a Simple Program</a:t>
            </a:r>
            <a:endParaRPr/>
          </a:p>
        </p:txBody>
      </p:sp>
      <p:sp>
        <p:nvSpPr>
          <p:cNvPr id="236" name="Google Shape;236;g64eb236992_0_120"/>
          <p:cNvSpPr txBox="1">
            <a:spLocks noGrp="1"/>
          </p:cNvSpPr>
          <p:nvPr>
            <p:ph type="body" idx="4294967295"/>
          </p:nvPr>
        </p:nvSpPr>
        <p:spPr>
          <a:xfrm>
            <a:off x="874850" y="1658802"/>
            <a:ext cx="8124000" cy="45006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Clr>
                <a:srgbClr val="000000"/>
              </a:buClr>
              <a:buSzPts val="1898"/>
              <a:buChar char="•"/>
            </a:pPr>
            <a:r>
              <a:rPr lang="en-US" dirty="0">
                <a:solidFill>
                  <a:srgbClr val="000000"/>
                </a:solidFill>
              </a:rPr>
              <a:t>Program coding</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Text editor (such as Notepad)</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Integrated Development Environment (IDE)</a:t>
            </a:r>
            <a:endParaRPr dirty="0">
              <a:solidFill>
                <a:srgbClr val="000000"/>
              </a:solidFill>
            </a:endParaRPr>
          </a:p>
          <a:p>
            <a:pPr marL="274320" lvl="0" indent="-274320" algn="l" rtl="0">
              <a:spcBef>
                <a:spcPts val="600"/>
              </a:spcBef>
              <a:spcAft>
                <a:spcPts val="0"/>
              </a:spcAft>
              <a:buClr>
                <a:srgbClr val="000000"/>
              </a:buClr>
              <a:buSzPts val="1898"/>
              <a:buChar char="•"/>
            </a:pPr>
            <a:r>
              <a:rPr lang="en-US" dirty="0">
                <a:solidFill>
                  <a:srgbClr val="000000"/>
                </a:solidFill>
              </a:rPr>
              <a:t>Type of application</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Console</a:t>
            </a:r>
            <a:r>
              <a:rPr lang="en-US" b="1" dirty="0">
                <a:solidFill>
                  <a:srgbClr val="000000"/>
                </a:solidFill>
              </a:rPr>
              <a:t>  </a:t>
            </a:r>
            <a:r>
              <a:rPr lang="en-US" dirty="0">
                <a:solidFill>
                  <a:srgbClr val="000000"/>
                </a:solidFill>
              </a:rPr>
              <a:t>(command line)</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Windows (desktop)</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Web</a:t>
            </a: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64eb236992_0_149"/>
          <p:cNvSpPr txBox="1">
            <a:spLocks noGrp="1"/>
          </p:cNvSpPr>
          <p:nvPr>
            <p:ph type="title"/>
          </p:nvPr>
        </p:nvSpPr>
        <p:spPr>
          <a:xfrm>
            <a:off x="950798" y="404625"/>
            <a:ext cx="7923300" cy="8427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Example of IDE - Visual Studio</a:t>
            </a:r>
            <a:endParaRPr/>
          </a:p>
        </p:txBody>
      </p:sp>
      <p:pic>
        <p:nvPicPr>
          <p:cNvPr id="243" name="Google Shape;243;g64eb236992_0_149"/>
          <p:cNvPicPr preferRelativeResize="0"/>
          <p:nvPr/>
        </p:nvPicPr>
        <p:blipFill rotWithShape="1">
          <a:blip r:embed="rId3">
            <a:alphaModFix/>
          </a:blip>
          <a:srcRect/>
          <a:stretch/>
        </p:blipFill>
        <p:spPr>
          <a:xfrm>
            <a:off x="955271" y="1928619"/>
            <a:ext cx="8267699" cy="5113357"/>
          </a:xfrm>
          <a:prstGeom prst="rect">
            <a:avLst/>
          </a:prstGeom>
          <a:noFill/>
          <a:ln>
            <a:noFill/>
          </a:ln>
        </p:spPr>
      </p:pic>
      <p:grpSp>
        <p:nvGrpSpPr>
          <p:cNvPr id="244" name="Google Shape;244;g64eb236992_0_149"/>
          <p:cNvGrpSpPr/>
          <p:nvPr/>
        </p:nvGrpSpPr>
        <p:grpSpPr>
          <a:xfrm>
            <a:off x="607198" y="3757421"/>
            <a:ext cx="3879731" cy="1223700"/>
            <a:chOff x="685800" y="3505201"/>
            <a:chExt cx="3581400" cy="1223700"/>
          </a:xfrm>
        </p:grpSpPr>
        <p:sp>
          <p:nvSpPr>
            <p:cNvPr id="245" name="Google Shape;245;g64eb236992_0_149"/>
            <p:cNvSpPr txBox="1"/>
            <p:nvPr/>
          </p:nvSpPr>
          <p:spPr>
            <a:xfrm>
              <a:off x="685800" y="4267201"/>
              <a:ext cx="3581400" cy="461700"/>
            </a:xfrm>
            <a:prstGeom prst="rect">
              <a:avLst/>
            </a:prstGeom>
            <a:solidFill>
              <a:schemeClr val="lt1"/>
            </a:solidFill>
            <a:ln w="400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Text editor: write code</a:t>
              </a:r>
              <a:endParaRPr/>
            </a:p>
          </p:txBody>
        </p:sp>
        <p:cxnSp>
          <p:nvCxnSpPr>
            <p:cNvPr id="246" name="Google Shape;246;g64eb236992_0_149"/>
            <p:cNvCxnSpPr>
              <a:stCxn id="245" idx="0"/>
            </p:cNvCxnSpPr>
            <p:nvPr/>
          </p:nvCxnSpPr>
          <p:spPr>
            <a:xfrm rot="10800000" flipH="1">
              <a:off x="2476500" y="3505201"/>
              <a:ext cx="723900" cy="762000"/>
            </a:xfrm>
            <a:prstGeom prst="straightConnector1">
              <a:avLst/>
            </a:prstGeom>
            <a:noFill/>
            <a:ln w="38100" cap="flat" cmpd="sng">
              <a:solidFill>
                <a:srgbClr val="E85730"/>
              </a:solidFill>
              <a:prstDash val="solid"/>
              <a:round/>
              <a:headEnd type="none" w="sm" len="sm"/>
              <a:tailEnd type="stealth" w="med" len="med"/>
            </a:ln>
          </p:spPr>
        </p:cxnSp>
      </p:grpSp>
      <p:grpSp>
        <p:nvGrpSpPr>
          <p:cNvPr id="247" name="Google Shape;247;g64eb236992_0_149"/>
          <p:cNvGrpSpPr/>
          <p:nvPr/>
        </p:nvGrpSpPr>
        <p:grpSpPr>
          <a:xfrm>
            <a:off x="1301740" y="1599945"/>
            <a:ext cx="5613176" cy="990667"/>
            <a:chOff x="990648" y="1219200"/>
            <a:chExt cx="5181552" cy="990667"/>
          </a:xfrm>
        </p:grpSpPr>
        <p:sp>
          <p:nvSpPr>
            <p:cNvPr id="248" name="Google Shape;248;g64eb236992_0_149"/>
            <p:cNvSpPr/>
            <p:nvPr/>
          </p:nvSpPr>
          <p:spPr>
            <a:xfrm>
              <a:off x="1143000" y="1371600"/>
              <a:ext cx="1219200" cy="685800"/>
            </a:xfrm>
            <a:prstGeom prst="ellipse">
              <a:avLst/>
            </a:prstGeom>
            <a:solidFill>
              <a:schemeClr val="lt1"/>
            </a:solidFill>
            <a:ln w="40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Trebuchet MS"/>
                  <a:ea typeface="Trebuchet MS"/>
                  <a:cs typeface="Trebuchet MS"/>
                  <a:sym typeface="Trebuchet MS"/>
                </a:rPr>
                <a:t>Build</a:t>
              </a:r>
              <a:endParaRPr sz="1800" b="1">
                <a:solidFill>
                  <a:schemeClr val="dk1"/>
                </a:solidFill>
                <a:latin typeface="Trebuchet MS"/>
                <a:ea typeface="Trebuchet MS"/>
                <a:cs typeface="Trebuchet MS"/>
                <a:sym typeface="Trebuchet MS"/>
              </a:endParaRPr>
            </a:p>
          </p:txBody>
        </p:sp>
        <p:cxnSp>
          <p:nvCxnSpPr>
            <p:cNvPr id="249" name="Google Shape;249;g64eb236992_0_149"/>
            <p:cNvCxnSpPr>
              <a:stCxn id="248" idx="3"/>
            </p:cNvCxnSpPr>
            <p:nvPr/>
          </p:nvCxnSpPr>
          <p:spPr>
            <a:xfrm flipH="1">
              <a:off x="990648" y="1956967"/>
              <a:ext cx="330900" cy="252900"/>
            </a:xfrm>
            <a:prstGeom prst="straightConnector1">
              <a:avLst/>
            </a:prstGeom>
            <a:noFill/>
            <a:ln w="76200" cap="flat" cmpd="sng">
              <a:solidFill>
                <a:srgbClr val="C00000"/>
              </a:solidFill>
              <a:prstDash val="solid"/>
              <a:round/>
              <a:headEnd type="none" w="sm" len="sm"/>
              <a:tailEnd type="none" w="sm" len="sm"/>
            </a:ln>
          </p:spPr>
        </p:cxnSp>
        <p:sp>
          <p:nvSpPr>
            <p:cNvPr id="250" name="Google Shape;250;g64eb236992_0_149"/>
            <p:cNvSpPr txBox="1"/>
            <p:nvPr/>
          </p:nvSpPr>
          <p:spPr>
            <a:xfrm>
              <a:off x="2362200" y="1219200"/>
              <a:ext cx="3810000" cy="461700"/>
            </a:xfrm>
            <a:prstGeom prst="rect">
              <a:avLst/>
            </a:prstGeom>
            <a:solidFill>
              <a:schemeClr val="lt1"/>
            </a:solidFill>
            <a:ln w="400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Build: To compile code</a:t>
              </a:r>
              <a:endParaRPr sz="2400">
                <a:solidFill>
                  <a:schemeClr val="dk1"/>
                </a:solidFill>
                <a:latin typeface="Trebuchet MS"/>
                <a:ea typeface="Trebuchet MS"/>
                <a:cs typeface="Trebuchet MS"/>
                <a:sym typeface="Trebuchet MS"/>
              </a:endParaRPr>
            </a:p>
          </p:txBody>
        </p:sp>
      </p:grpSp>
      <p:grpSp>
        <p:nvGrpSpPr>
          <p:cNvPr id="251" name="Google Shape;251;g64eb236992_0_149"/>
          <p:cNvGrpSpPr/>
          <p:nvPr/>
        </p:nvGrpSpPr>
        <p:grpSpPr>
          <a:xfrm>
            <a:off x="3069444" y="2233420"/>
            <a:ext cx="4884478" cy="842700"/>
            <a:chOff x="2958712" y="1752600"/>
            <a:chExt cx="4508888" cy="842700"/>
          </a:xfrm>
        </p:grpSpPr>
        <p:sp>
          <p:nvSpPr>
            <p:cNvPr id="252" name="Google Shape;252;g64eb236992_0_149"/>
            <p:cNvSpPr/>
            <p:nvPr/>
          </p:nvSpPr>
          <p:spPr>
            <a:xfrm>
              <a:off x="3200400" y="1752600"/>
              <a:ext cx="533400" cy="457200"/>
            </a:xfrm>
            <a:prstGeom prst="ellipse">
              <a:avLst/>
            </a:prstGeom>
            <a:solidFill>
              <a:schemeClr val="lt1"/>
            </a:solidFill>
            <a:ln w="400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rebuchet MS"/>
                <a:ea typeface="Trebuchet MS"/>
                <a:cs typeface="Trebuchet MS"/>
                <a:sym typeface="Trebuchet MS"/>
              </a:endParaRPr>
            </a:p>
          </p:txBody>
        </p:sp>
        <p:sp>
          <p:nvSpPr>
            <p:cNvPr id="253" name="Google Shape;253;g64eb236992_0_149"/>
            <p:cNvSpPr/>
            <p:nvPr/>
          </p:nvSpPr>
          <p:spPr>
            <a:xfrm rot="-7618974">
              <a:off x="3301443" y="1844851"/>
              <a:ext cx="243360" cy="183361"/>
            </a:xfrm>
            <a:prstGeom prst="rtTriangle">
              <a:avLst/>
            </a:prstGeom>
            <a:solidFill>
              <a:srgbClr val="92D050"/>
            </a:solidFill>
            <a:ln w="400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54" name="Google Shape;254;g64eb236992_0_149"/>
            <p:cNvSpPr txBox="1"/>
            <p:nvPr/>
          </p:nvSpPr>
          <p:spPr>
            <a:xfrm>
              <a:off x="3657600" y="2133600"/>
              <a:ext cx="3810000" cy="461700"/>
            </a:xfrm>
            <a:prstGeom prst="rect">
              <a:avLst/>
            </a:prstGeom>
            <a:solidFill>
              <a:schemeClr val="lt1"/>
            </a:solidFill>
            <a:ln w="400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Run: To execute program</a:t>
              </a:r>
              <a:endParaRPr/>
            </a:p>
          </p:txBody>
        </p:sp>
        <p:cxnSp>
          <p:nvCxnSpPr>
            <p:cNvPr id="255" name="Google Shape;255;g64eb236992_0_149"/>
            <p:cNvCxnSpPr/>
            <p:nvPr/>
          </p:nvCxnSpPr>
          <p:spPr>
            <a:xfrm flipH="1">
              <a:off x="2958712" y="2167762"/>
              <a:ext cx="330900" cy="252900"/>
            </a:xfrm>
            <a:prstGeom prst="straightConnector1">
              <a:avLst/>
            </a:prstGeom>
            <a:noFill/>
            <a:ln w="76200" cap="flat" cmpd="sng">
              <a:solidFill>
                <a:srgbClr val="C00000"/>
              </a:solidFill>
              <a:prstDash val="solid"/>
              <a:round/>
              <a:headEnd type="none" w="sm" len="sm"/>
              <a:tailEnd type="none" w="sm" len="sm"/>
            </a:ln>
          </p:spPr>
        </p:cxnSp>
      </p:grpSp>
      <p:grpSp>
        <p:nvGrpSpPr>
          <p:cNvPr id="256" name="Google Shape;256;g64eb236992_0_149"/>
          <p:cNvGrpSpPr/>
          <p:nvPr/>
        </p:nvGrpSpPr>
        <p:grpSpPr>
          <a:xfrm>
            <a:off x="3297791" y="5510020"/>
            <a:ext cx="5316511" cy="461700"/>
            <a:chOff x="3169500" y="5257800"/>
            <a:chExt cx="4907700" cy="461700"/>
          </a:xfrm>
        </p:grpSpPr>
        <p:sp>
          <p:nvSpPr>
            <p:cNvPr id="257" name="Google Shape;257;g64eb236992_0_149"/>
            <p:cNvSpPr txBox="1"/>
            <p:nvPr/>
          </p:nvSpPr>
          <p:spPr>
            <a:xfrm>
              <a:off x="3810000" y="5257800"/>
              <a:ext cx="4267200" cy="461700"/>
            </a:xfrm>
            <a:prstGeom prst="rect">
              <a:avLst/>
            </a:prstGeom>
            <a:solidFill>
              <a:schemeClr val="lt1"/>
            </a:solidFill>
            <a:ln w="400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Output: Check error/ status</a:t>
              </a:r>
              <a:endParaRPr/>
            </a:p>
          </p:txBody>
        </p:sp>
        <p:cxnSp>
          <p:nvCxnSpPr>
            <p:cNvPr id="258" name="Google Shape;258;g64eb236992_0_149"/>
            <p:cNvCxnSpPr>
              <a:stCxn id="257" idx="1"/>
            </p:cNvCxnSpPr>
            <p:nvPr/>
          </p:nvCxnSpPr>
          <p:spPr>
            <a:xfrm rot="10800000">
              <a:off x="3169500" y="5334150"/>
              <a:ext cx="640500" cy="154500"/>
            </a:xfrm>
            <a:prstGeom prst="straightConnector1">
              <a:avLst/>
            </a:prstGeom>
            <a:noFill/>
            <a:ln w="38100" cap="flat" cmpd="sng">
              <a:solidFill>
                <a:srgbClr val="E85730"/>
              </a:solidFill>
              <a:prstDash val="solid"/>
              <a:round/>
              <a:headEnd type="none" w="sm" len="sm"/>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500"/>
                                        <p:tgtEl>
                                          <p:spTgt spid="2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64eb236992_0_194"/>
          <p:cNvSpPr txBox="1">
            <a:spLocks noGrp="1"/>
          </p:cNvSpPr>
          <p:nvPr>
            <p:ph type="title"/>
          </p:nvPr>
        </p:nvSpPr>
        <p:spPr>
          <a:xfrm>
            <a:off x="1073150" y="129075"/>
            <a:ext cx="5801400" cy="1143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Console Application</a:t>
            </a:r>
            <a:endParaRPr/>
          </a:p>
        </p:txBody>
      </p:sp>
      <p:pic>
        <p:nvPicPr>
          <p:cNvPr id="265" name="Google Shape;265;g64eb236992_0_194" descr="http://static.daniweb.com/images/attachments/3/scrennshot.jpg"/>
          <p:cNvPicPr preferRelativeResize="0"/>
          <p:nvPr/>
        </p:nvPicPr>
        <p:blipFill rotWithShape="1">
          <a:blip r:embed="rId3">
            <a:alphaModFix/>
          </a:blip>
          <a:srcRect/>
          <a:stretch/>
        </p:blipFill>
        <p:spPr>
          <a:xfrm>
            <a:off x="926184" y="1727463"/>
            <a:ext cx="8526791" cy="434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Compilation process of C</a:t>
            </a:r>
            <a:r>
              <a:rPr lang="en-US" sz="4000"/>
              <a:t>++ program</a:t>
            </a:r>
            <a:endParaRPr lang="en-US" sz="4000" dirty="0"/>
          </a:p>
        </p:txBody>
      </p:sp>
      <p:sp>
        <p:nvSpPr>
          <p:cNvPr id="12" name="Slide Number Placeholder 11"/>
          <p:cNvSpPr>
            <a:spLocks noGrp="1"/>
          </p:cNvSpPr>
          <p:nvPr>
            <p:ph type="sldNum" sz="quarter" idx="12"/>
          </p:nvPr>
        </p:nvSpPr>
        <p:spPr/>
        <p:txBody>
          <a:bodyPr/>
          <a:lstStyle/>
          <a:p>
            <a:fld id="{108CB45E-D4ED-472A-9ABD-1EA8E2002DE8}" type="slidenum">
              <a:rPr lang="en-MY" smtClean="0"/>
              <a:pPr/>
              <a:t>17</a:t>
            </a:fld>
            <a:endParaRPr lang="en-MY"/>
          </a:p>
        </p:txBody>
      </p:sp>
      <p:grpSp>
        <p:nvGrpSpPr>
          <p:cNvPr id="10" name="Group 9"/>
          <p:cNvGrpSpPr/>
          <p:nvPr/>
        </p:nvGrpSpPr>
        <p:grpSpPr>
          <a:xfrm>
            <a:off x="381000" y="1657390"/>
            <a:ext cx="8730326" cy="4867954"/>
            <a:chOff x="0" y="1659608"/>
            <a:chExt cx="8730326" cy="4466354"/>
          </a:xfrm>
        </p:grpSpPr>
        <p:cxnSp>
          <p:nvCxnSpPr>
            <p:cNvPr id="35" name="Straight Connector 34"/>
            <p:cNvCxnSpPr>
              <a:cxnSpLocks/>
              <a:stCxn id="5" idx="3"/>
            </p:cNvCxnSpPr>
            <p:nvPr/>
          </p:nvCxnSpPr>
          <p:spPr>
            <a:xfrm>
              <a:off x="5791200" y="2903476"/>
              <a:ext cx="1186526" cy="289559"/>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a:stCxn id="4" idx="3"/>
            </p:cNvCxnSpPr>
            <p:nvPr/>
          </p:nvCxnSpPr>
          <p:spPr>
            <a:xfrm>
              <a:off x="5791200" y="1950976"/>
              <a:ext cx="2237184" cy="1167176"/>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0" y="1659608"/>
              <a:ext cx="8730326" cy="4466354"/>
              <a:chOff x="0" y="1659608"/>
              <a:chExt cx="8730326" cy="4466354"/>
            </a:xfrm>
          </p:grpSpPr>
          <p:grpSp>
            <p:nvGrpSpPr>
              <p:cNvPr id="19" name="Group 18"/>
              <p:cNvGrpSpPr/>
              <p:nvPr/>
            </p:nvGrpSpPr>
            <p:grpSpPr>
              <a:xfrm>
                <a:off x="4038600" y="1659608"/>
                <a:ext cx="4691726" cy="4466354"/>
                <a:chOff x="3352800" y="1880332"/>
                <a:chExt cx="4691726" cy="4466354"/>
              </a:xfrm>
            </p:grpSpPr>
            <p:sp>
              <p:nvSpPr>
                <p:cNvPr id="4" name="Flowchart: Alternate Process 3"/>
                <p:cNvSpPr/>
                <p:nvPr/>
              </p:nvSpPr>
              <p:spPr>
                <a:xfrm>
                  <a:off x="3352800" y="1905000"/>
                  <a:ext cx="1752600" cy="533400"/>
                </a:xfrm>
                <a:prstGeom prst="flowChartAlternate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Editor</a:t>
                  </a:r>
                </a:p>
              </p:txBody>
            </p:sp>
            <p:sp>
              <p:nvSpPr>
                <p:cNvPr id="5" name="Flowchart: Process 4"/>
                <p:cNvSpPr/>
                <p:nvPr/>
              </p:nvSpPr>
              <p:spPr>
                <a:xfrm>
                  <a:off x="3352800" y="2819400"/>
                  <a:ext cx="1752600" cy="609600"/>
                </a:xfrm>
                <a:prstGeom prst="flowChart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Compiler</a:t>
                  </a:r>
                </a:p>
              </p:txBody>
            </p:sp>
            <p:sp>
              <p:nvSpPr>
                <p:cNvPr id="6" name="Flowchart: Alternate Process 5"/>
                <p:cNvSpPr/>
                <p:nvPr/>
              </p:nvSpPr>
              <p:spPr>
                <a:xfrm>
                  <a:off x="3352800" y="3810000"/>
                  <a:ext cx="1752600" cy="609600"/>
                </a:xfrm>
                <a:prstGeom prst="flowChartAlternate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Linker</a:t>
                  </a:r>
                </a:p>
              </p:txBody>
            </p:sp>
            <p:sp>
              <p:nvSpPr>
                <p:cNvPr id="7" name="Flowchart: Process 6"/>
                <p:cNvSpPr/>
                <p:nvPr/>
              </p:nvSpPr>
              <p:spPr>
                <a:xfrm>
                  <a:off x="3383280" y="4815840"/>
                  <a:ext cx="1676400" cy="609600"/>
                </a:xfrm>
                <a:prstGeom prst="flowChart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Loader</a:t>
                  </a:r>
                </a:p>
              </p:txBody>
            </p:sp>
            <p:sp>
              <p:nvSpPr>
                <p:cNvPr id="9" name="Flowchart: Alternate Process 8"/>
                <p:cNvSpPr/>
                <p:nvPr/>
              </p:nvSpPr>
              <p:spPr>
                <a:xfrm>
                  <a:off x="3352800" y="5715000"/>
                  <a:ext cx="1752600" cy="631686"/>
                </a:xfrm>
                <a:prstGeom prst="flowChartAlternate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CPU</a:t>
                  </a:r>
                </a:p>
              </p:txBody>
            </p:sp>
            <p:cxnSp>
              <p:nvCxnSpPr>
                <p:cNvPr id="11" name="Straight Arrow Connector 10"/>
                <p:cNvCxnSpPr>
                  <a:stCxn id="4" idx="2"/>
                  <a:endCxn id="5" idx="0"/>
                </p:cNvCxnSpPr>
                <p:nvPr/>
              </p:nvCxnSpPr>
              <p:spPr>
                <a:xfrm>
                  <a:off x="4229100" y="24384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229100" y="3429000"/>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flipH="1">
                  <a:off x="4221480" y="4419600"/>
                  <a:ext cx="7620" cy="3962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a:off x="4221480" y="5425440"/>
                  <a:ext cx="7620" cy="2895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070070" y="2689086"/>
                  <a:ext cx="2848578" cy="1120912"/>
                </a:xfrm>
                <a:custGeom>
                  <a:avLst/>
                  <a:gdLst>
                    <a:gd name="connsiteX0" fmla="*/ 929640 w 929640"/>
                    <a:gd name="connsiteY0" fmla="*/ 0 h 1249680"/>
                    <a:gd name="connsiteX1" fmla="*/ 274320 w 929640"/>
                    <a:gd name="connsiteY1" fmla="*/ 304800 h 1249680"/>
                    <a:gd name="connsiteX2" fmla="*/ 0 w 929640"/>
                    <a:gd name="connsiteY2" fmla="*/ 1249680 h 1249680"/>
                  </a:gdLst>
                  <a:ahLst/>
                  <a:cxnLst>
                    <a:cxn ang="0">
                      <a:pos x="connsiteX0" y="connsiteY0"/>
                    </a:cxn>
                    <a:cxn ang="0">
                      <a:pos x="connsiteX1" y="connsiteY1"/>
                    </a:cxn>
                    <a:cxn ang="0">
                      <a:pos x="connsiteX2" y="connsiteY2"/>
                    </a:cxn>
                  </a:cxnLst>
                  <a:rect l="l" t="t" r="r" b="b"/>
                  <a:pathLst>
                    <a:path w="929640" h="1249680">
                      <a:moveTo>
                        <a:pt x="929640" y="0"/>
                      </a:moveTo>
                      <a:cubicBezTo>
                        <a:pt x="679450" y="48260"/>
                        <a:pt x="429260" y="96520"/>
                        <a:pt x="274320" y="304800"/>
                      </a:cubicBezTo>
                      <a:cubicBezTo>
                        <a:pt x="119380" y="513080"/>
                        <a:pt x="59690" y="881380"/>
                        <a:pt x="0" y="1249680"/>
                      </a:cubicBezTo>
                    </a:path>
                  </a:pathLst>
                </a:cu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lowchart: Alternate Process 7"/>
                <p:cNvSpPr/>
                <p:nvPr/>
              </p:nvSpPr>
              <p:spPr>
                <a:xfrm>
                  <a:off x="6291926" y="1880332"/>
                  <a:ext cx="1752600" cy="838200"/>
                </a:xfrm>
                <a:prstGeom prst="flowChartAlternateProcess">
                  <a:avLst/>
                </a:prstGeom>
                <a:solidFill>
                  <a:schemeClr val="accent1">
                    <a:lumMod val="7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dirty="0"/>
                    <a:t>Library</a:t>
                  </a:r>
                </a:p>
              </p:txBody>
            </p:sp>
          </p:grpSp>
          <p:sp>
            <p:nvSpPr>
              <p:cNvPr id="20" name="TextBox 19"/>
              <p:cNvSpPr txBox="1"/>
              <p:nvPr/>
            </p:nvSpPr>
            <p:spPr>
              <a:xfrm>
                <a:off x="381000" y="1760476"/>
                <a:ext cx="3581400" cy="649486"/>
              </a:xfrm>
              <a:prstGeom prst="rect">
                <a:avLst/>
              </a:prstGeom>
              <a:noFill/>
            </p:spPr>
            <p:txBody>
              <a:bodyPr wrap="square" rtlCol="0">
                <a:spAutoFit/>
              </a:bodyPr>
              <a:lstStyle/>
              <a:p>
                <a:pPr algn="r"/>
                <a:r>
                  <a:rPr lang="en-US" sz="2000" dirty="0"/>
                  <a:t>1) Source code is written in C++</a:t>
                </a:r>
              </a:p>
            </p:txBody>
          </p:sp>
          <p:sp>
            <p:nvSpPr>
              <p:cNvPr id="21" name="TextBox 20"/>
              <p:cNvSpPr txBox="1"/>
              <p:nvPr/>
            </p:nvSpPr>
            <p:spPr>
              <a:xfrm>
                <a:off x="304800" y="2598676"/>
                <a:ext cx="3581400" cy="649486"/>
              </a:xfrm>
              <a:prstGeom prst="rect">
                <a:avLst/>
              </a:prstGeom>
              <a:noFill/>
            </p:spPr>
            <p:txBody>
              <a:bodyPr wrap="square" rtlCol="0">
                <a:spAutoFit/>
              </a:bodyPr>
              <a:lstStyle/>
              <a:p>
                <a:pPr algn="r"/>
                <a:r>
                  <a:rPr lang="en-US" sz="2000" dirty="0"/>
                  <a:t>2) Convert the C++ code into object code</a:t>
                </a:r>
              </a:p>
            </p:txBody>
          </p:sp>
          <p:sp>
            <p:nvSpPr>
              <p:cNvPr id="22" name="TextBox 21"/>
              <p:cNvSpPr txBox="1"/>
              <p:nvPr/>
            </p:nvSpPr>
            <p:spPr>
              <a:xfrm>
                <a:off x="0" y="3657600"/>
                <a:ext cx="3886200" cy="649486"/>
              </a:xfrm>
              <a:prstGeom prst="rect">
                <a:avLst/>
              </a:prstGeom>
              <a:noFill/>
            </p:spPr>
            <p:txBody>
              <a:bodyPr wrap="square" rtlCol="0">
                <a:spAutoFit/>
              </a:bodyPr>
              <a:lstStyle/>
              <a:p>
                <a:pPr algn="r"/>
                <a:r>
                  <a:rPr lang="en-US" sz="2000" dirty="0"/>
                  <a:t>3) Linker links the object code with libraries</a:t>
                </a:r>
              </a:p>
            </p:txBody>
          </p:sp>
          <p:sp>
            <p:nvSpPr>
              <p:cNvPr id="23" name="Rectangle 22"/>
              <p:cNvSpPr/>
              <p:nvPr/>
            </p:nvSpPr>
            <p:spPr>
              <a:xfrm>
                <a:off x="304800" y="4427476"/>
                <a:ext cx="3657600" cy="649486"/>
              </a:xfrm>
              <a:prstGeom prst="rect">
                <a:avLst/>
              </a:prstGeom>
            </p:spPr>
            <p:txBody>
              <a:bodyPr wrap="square">
                <a:spAutoFit/>
              </a:bodyPr>
              <a:lstStyle/>
              <a:p>
                <a:pPr algn="r"/>
                <a:r>
                  <a:rPr lang="en-US" sz="2000" dirty="0"/>
                  <a:t>4) Loader puts program in memory</a:t>
                </a:r>
              </a:p>
            </p:txBody>
          </p:sp>
          <p:sp>
            <p:nvSpPr>
              <p:cNvPr id="24" name="TextBox 23"/>
              <p:cNvSpPr txBox="1"/>
              <p:nvPr/>
            </p:nvSpPr>
            <p:spPr>
              <a:xfrm>
                <a:off x="381000" y="5418076"/>
                <a:ext cx="3581400" cy="649486"/>
              </a:xfrm>
              <a:prstGeom prst="rect">
                <a:avLst/>
              </a:prstGeom>
              <a:noFill/>
            </p:spPr>
            <p:txBody>
              <a:bodyPr wrap="square" rtlCol="0">
                <a:spAutoFit/>
              </a:bodyPr>
              <a:lstStyle/>
              <a:p>
                <a:pPr algn="r"/>
                <a:r>
                  <a:rPr lang="en-US" sz="2000" dirty="0"/>
                  <a:t>5) Ready to run (platform-dependent)</a:t>
                </a:r>
              </a:p>
            </p:txBody>
          </p:sp>
        </p:grpSp>
        <p:sp>
          <p:nvSpPr>
            <p:cNvPr id="31" name="Can 30"/>
            <p:cNvSpPr/>
            <p:nvPr/>
          </p:nvSpPr>
          <p:spPr>
            <a:xfrm>
              <a:off x="6784571" y="3133392"/>
              <a:ext cx="1828800" cy="1066800"/>
            </a:xfrm>
            <a:prstGeom prst="can">
              <a:avLst/>
            </a:prstGeom>
            <a:solidFill>
              <a:schemeClr val="accent1">
                <a:lumMod val="75000"/>
              </a:schemeClr>
            </a:solidFill>
            <a:ln>
              <a:solidFill>
                <a:schemeClr val="bg1">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disk</a:t>
              </a:r>
            </a:p>
          </p:txBody>
        </p:sp>
        <p:cxnSp>
          <p:nvCxnSpPr>
            <p:cNvPr id="37" name="Straight Connector 36"/>
            <p:cNvCxnSpPr>
              <a:cxnSpLocks/>
              <a:stCxn id="6" idx="3"/>
              <a:endCxn id="31" idx="2"/>
            </p:cNvCxnSpPr>
            <p:nvPr/>
          </p:nvCxnSpPr>
          <p:spPr>
            <a:xfrm flipV="1">
              <a:off x="5791200" y="3666793"/>
              <a:ext cx="993371" cy="227283"/>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BD649ABF-08B2-704B-A986-8F648A5C9443}"/>
              </a:ext>
            </a:extLst>
          </p:cNvPr>
          <p:cNvSpPr/>
          <p:nvPr/>
        </p:nvSpPr>
        <p:spPr>
          <a:xfrm>
            <a:off x="7358726" y="4856848"/>
            <a:ext cx="1482706" cy="1656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Memory</a:t>
            </a:r>
          </a:p>
        </p:txBody>
      </p:sp>
      <p:cxnSp>
        <p:nvCxnSpPr>
          <p:cNvPr id="40" name="Straight Arrow Connector 39">
            <a:extLst>
              <a:ext uri="{FF2B5EF4-FFF2-40B4-BE49-F238E27FC236}">
                <a16:creationId xmlns:a16="http://schemas.microsoft.com/office/drawing/2014/main" id="{CF655B31-41D7-FF4E-AC13-D050DA37F4AB}"/>
              </a:ext>
            </a:extLst>
          </p:cNvPr>
          <p:cNvCxnSpPr>
            <a:stCxn id="7" idx="3"/>
          </p:cNvCxnSpPr>
          <p:nvPr/>
        </p:nvCxnSpPr>
        <p:spPr>
          <a:xfrm flipV="1">
            <a:off x="6126480" y="5189056"/>
            <a:ext cx="123224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00FAF6-1A7B-B642-87E0-994F612A8233}"/>
              </a:ext>
            </a:extLst>
          </p:cNvPr>
          <p:cNvCxnSpPr>
            <a:stCxn id="9" idx="3"/>
          </p:cNvCxnSpPr>
          <p:nvPr/>
        </p:nvCxnSpPr>
        <p:spPr>
          <a:xfrm flipV="1">
            <a:off x="6172200" y="6139576"/>
            <a:ext cx="1186526" cy="41527"/>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08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18</a:t>
            </a:fld>
            <a:endParaRPr/>
          </a:p>
        </p:txBody>
      </p:sp>
      <p:sp>
        <p:nvSpPr>
          <p:cNvPr id="293" name="Google Shape;293;p14"/>
          <p:cNvSpPr txBox="1">
            <a:spLocks noGrp="1"/>
          </p:cNvSpPr>
          <p:nvPr>
            <p:ph type="title"/>
          </p:nvPr>
        </p:nvSpPr>
        <p:spPr>
          <a:xfrm>
            <a:off x="990600" y="228600"/>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Development</a:t>
            </a:r>
            <a:endParaRPr/>
          </a:p>
        </p:txBody>
      </p:sp>
      <p:sp>
        <p:nvSpPr>
          <p:cNvPr id="294" name="Google Shape;294;p14"/>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To develop a program, programmer must complete the following steps:</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Understand the problem</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Develop a solution</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Write the program</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Test the program</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5"/>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19</a:t>
            </a:fld>
            <a:endParaRPr/>
          </a:p>
        </p:txBody>
      </p:sp>
      <p:sp>
        <p:nvSpPr>
          <p:cNvPr id="301" name="Google Shape;301;p15"/>
          <p:cNvSpPr txBox="1">
            <a:spLocks noGrp="1"/>
          </p:cNvSpPr>
          <p:nvPr>
            <p:ph type="title"/>
          </p:nvPr>
        </p:nvSpPr>
        <p:spPr>
          <a:xfrm>
            <a:off x="990600" y="228600"/>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Development</a:t>
            </a:r>
            <a:endParaRPr/>
          </a:p>
        </p:txBody>
      </p:sp>
      <p:sp>
        <p:nvSpPr>
          <p:cNvPr id="302" name="Google Shape;302;p15"/>
          <p:cNvSpPr txBox="1">
            <a:spLocks noGrp="1"/>
          </p:cNvSpPr>
          <p:nvPr>
            <p:ph type="body" idx="1"/>
          </p:nvPr>
        </p:nvSpPr>
        <p:spPr>
          <a:xfrm>
            <a:off x="3200400" y="1828800"/>
            <a:ext cx="62103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Font typeface="Arial"/>
              <a:buNone/>
            </a:pPr>
            <a:r>
              <a:rPr lang="en-US" sz="2800" b="1" i="0" u="sng">
                <a:solidFill>
                  <a:schemeClr val="dk1"/>
                </a:solidFill>
                <a:latin typeface="Arial"/>
                <a:ea typeface="Arial"/>
                <a:cs typeface="Arial"/>
                <a:sym typeface="Arial"/>
              </a:rPr>
              <a:t>Understand the problem</a:t>
            </a:r>
            <a:endParaRPr/>
          </a:p>
          <a:p>
            <a:pPr marL="342900" lvl="0" indent="-342900" algn="l" rtl="0">
              <a:lnSpc>
                <a:spcPct val="100000"/>
              </a:lnSpc>
              <a:spcBef>
                <a:spcPts val="56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Carefully study the user requirements.</a:t>
            </a:r>
            <a:endParaRPr/>
          </a:p>
          <a:p>
            <a:pPr marL="342900" lvl="0" indent="-342900" algn="l" rtl="0">
              <a:lnSpc>
                <a:spcPct val="100000"/>
              </a:lnSpc>
              <a:spcBef>
                <a:spcPts val="56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Understand what he wants the program to do and what kind of output he wants to have.</a:t>
            </a:r>
            <a:endParaRPr/>
          </a:p>
        </p:txBody>
      </p:sp>
      <p:sp>
        <p:nvSpPr>
          <p:cNvPr id="303" name="Google Shape;303;p15"/>
          <p:cNvSpPr txBox="1"/>
          <p:nvPr/>
        </p:nvSpPr>
        <p:spPr>
          <a:xfrm rot="5400000">
            <a:off x="2131218" y="1902619"/>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4" name="Google Shape;304;p15"/>
          <p:cNvSpPr txBox="1"/>
          <p:nvPr/>
        </p:nvSpPr>
        <p:spPr>
          <a:xfrm>
            <a:off x="838200" y="1600200"/>
            <a:ext cx="1828800" cy="914400"/>
          </a:xfrm>
          <a:prstGeom prst="rect">
            <a:avLst/>
          </a:prstGeom>
          <a:solidFill>
            <a:srgbClr val="0066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Understand the problem</a:t>
            </a:r>
            <a:endParaRPr/>
          </a:p>
        </p:txBody>
      </p:sp>
      <p:sp>
        <p:nvSpPr>
          <p:cNvPr id="305" name="Google Shape;305;p15"/>
          <p:cNvSpPr txBox="1"/>
          <p:nvPr/>
        </p:nvSpPr>
        <p:spPr>
          <a:xfrm>
            <a:off x="838200" y="28956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Develop a solution</a:t>
            </a:r>
            <a:endParaRPr/>
          </a:p>
        </p:txBody>
      </p:sp>
      <p:sp>
        <p:nvSpPr>
          <p:cNvPr id="306" name="Google Shape;306;p15"/>
          <p:cNvSpPr txBox="1"/>
          <p:nvPr/>
        </p:nvSpPr>
        <p:spPr>
          <a:xfrm>
            <a:off x="838200" y="41910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Write the program</a:t>
            </a:r>
            <a:endParaRPr/>
          </a:p>
        </p:txBody>
      </p:sp>
      <p:sp>
        <p:nvSpPr>
          <p:cNvPr id="307" name="Google Shape;307;p15"/>
          <p:cNvSpPr txBox="1"/>
          <p:nvPr/>
        </p:nvSpPr>
        <p:spPr>
          <a:xfrm>
            <a:off x="838200" y="54864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Test the program</a:t>
            </a:r>
            <a:endParaRPr/>
          </a:p>
        </p:txBody>
      </p:sp>
      <p:cxnSp>
        <p:nvCxnSpPr>
          <p:cNvPr id="308" name="Google Shape;308;p15"/>
          <p:cNvCxnSpPr/>
          <p:nvPr/>
        </p:nvCxnSpPr>
        <p:spPr>
          <a:xfrm>
            <a:off x="1752600" y="25146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09" name="Google Shape;309;p15"/>
          <p:cNvCxnSpPr/>
          <p:nvPr/>
        </p:nvCxnSpPr>
        <p:spPr>
          <a:xfrm>
            <a:off x="1752600" y="38100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10" name="Google Shape;310;p15"/>
          <p:cNvCxnSpPr/>
          <p:nvPr/>
        </p:nvCxnSpPr>
        <p:spPr>
          <a:xfrm>
            <a:off x="1752600" y="5105400"/>
            <a:ext cx="0" cy="381000"/>
          </a:xfrm>
          <a:prstGeom prst="straightConnector1">
            <a:avLst/>
          </a:prstGeom>
          <a:noFill/>
          <a:ln w="38100" cap="flat" cmpd="sng">
            <a:solidFill>
              <a:schemeClr val="dk1"/>
            </a:solidFill>
            <a:prstDash val="solid"/>
            <a:miter lim="800000"/>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a:t>
            </a:fld>
            <a:endParaRPr/>
          </a:p>
        </p:txBody>
      </p:sp>
      <p:sp>
        <p:nvSpPr>
          <p:cNvPr id="116" name="Google Shape;116;p2"/>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Objectives</a:t>
            </a:r>
            <a:endParaRPr/>
          </a:p>
        </p:txBody>
      </p:sp>
      <p:sp>
        <p:nvSpPr>
          <p:cNvPr id="117" name="Google Shape;117;p2"/>
          <p:cNvSpPr txBox="1">
            <a:spLocks noGrp="1"/>
          </p:cNvSpPr>
          <p:nvPr>
            <p:ph type="body" idx="1"/>
          </p:nvPr>
        </p:nvSpPr>
        <p:spPr>
          <a:xfrm>
            <a:off x="990600" y="1752600"/>
            <a:ext cx="8420100" cy="43783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In this chapter you will:</a:t>
            </a:r>
            <a:endParaRPr/>
          </a:p>
          <a:p>
            <a:pPr marL="342900" lvl="0" indent="-342900" algn="l" rtl="0">
              <a:lnSpc>
                <a:spcPct val="100000"/>
              </a:lnSpc>
              <a:spcBef>
                <a:spcPts val="96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Program and software</a:t>
            </a:r>
            <a:endParaRPr/>
          </a:p>
          <a:p>
            <a:pPr marL="342900" lvl="0" indent="-342900" algn="l" rtl="0">
              <a:lnSpc>
                <a:spcPct val="100000"/>
              </a:lnSpc>
              <a:spcBef>
                <a:spcPts val="96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Learn about the language of a computer</a:t>
            </a:r>
            <a:endParaRPr/>
          </a:p>
          <a:p>
            <a:pPr marL="342900" lvl="0" indent="-342900" algn="l" rtl="0">
              <a:lnSpc>
                <a:spcPct val="100000"/>
              </a:lnSpc>
              <a:spcBef>
                <a:spcPts val="96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Learn about the evolution of programming languages</a:t>
            </a:r>
            <a:endParaRPr/>
          </a:p>
          <a:p>
            <a:pPr marL="342900" lvl="0" indent="-342900" algn="l" rtl="0">
              <a:lnSpc>
                <a:spcPct val="100000"/>
              </a:lnSpc>
              <a:spcBef>
                <a:spcPts val="96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Examine high-level programming languages</a:t>
            </a:r>
            <a:endParaRPr/>
          </a:p>
          <a:p>
            <a:pPr marL="342900" lvl="0" indent="-342900" algn="l" rtl="0">
              <a:lnSpc>
                <a:spcPct val="100000"/>
              </a:lnSpc>
              <a:spcBef>
                <a:spcPts val="48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Discover what a compiler is and what it does</a:t>
            </a:r>
            <a:endParaRPr/>
          </a:p>
          <a:p>
            <a:pPr marL="342900" lvl="0" indent="-342900" algn="l" rtl="0">
              <a:lnSpc>
                <a:spcPct val="100000"/>
              </a:lnSpc>
              <a:spcBef>
                <a:spcPts val="480"/>
              </a:spcBef>
              <a:spcAft>
                <a:spcPts val="0"/>
              </a:spcAft>
              <a:buClr>
                <a:srgbClr val="000066"/>
              </a:buClr>
              <a:buSzPts val="2400"/>
              <a:buFont typeface="Arial"/>
              <a:buChar char="•"/>
            </a:pPr>
            <a:r>
              <a:rPr lang="en-US" sz="2400" b="0" i="0" u="none">
                <a:solidFill>
                  <a:schemeClr val="dk1"/>
                </a:solidFill>
                <a:latin typeface="Arial"/>
                <a:ea typeface="Arial"/>
                <a:cs typeface="Arial"/>
                <a:sym typeface="Arial"/>
              </a:rPr>
              <a:t>Examine how a high-level language program is processed</a:t>
            </a: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SzPts val="2400"/>
              <a:buChar char="•"/>
            </a:pPr>
            <a:r>
              <a:rPr lang="en-US" sz="2400"/>
              <a:t>Compilation, executing and debugging</a:t>
            </a:r>
            <a:endParaRPr sz="2400"/>
          </a:p>
          <a:p>
            <a:pPr marL="342900" lvl="0" indent="-342900" algn="l" rtl="0">
              <a:lnSpc>
                <a:spcPct val="100000"/>
              </a:lnSpc>
              <a:spcBef>
                <a:spcPts val="480"/>
              </a:spcBef>
              <a:spcAft>
                <a:spcPts val="0"/>
              </a:spcAft>
              <a:buSzPts val="2400"/>
              <a:buChar char="•"/>
            </a:pPr>
            <a:r>
              <a:rPr lang="en-US" sz="2400"/>
              <a:t>Good programming habits</a:t>
            </a:r>
            <a:endParaRPr sz="2400"/>
          </a:p>
          <a:p>
            <a:pPr marL="342900" lvl="0" indent="-190500" algn="l" rtl="0">
              <a:spcBef>
                <a:spcPts val="480"/>
              </a:spcBef>
              <a:spcAft>
                <a:spcPts val="0"/>
              </a:spcAft>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6"/>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20</a:t>
            </a:fld>
            <a:endParaRPr/>
          </a:p>
        </p:txBody>
      </p:sp>
      <p:sp>
        <p:nvSpPr>
          <p:cNvPr id="316" name="Google Shape;316;p16"/>
          <p:cNvSpPr txBox="1">
            <a:spLocks noGrp="1"/>
          </p:cNvSpPr>
          <p:nvPr>
            <p:ph type="title"/>
          </p:nvPr>
        </p:nvSpPr>
        <p:spPr>
          <a:xfrm>
            <a:off x="990600" y="228600"/>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Development</a:t>
            </a:r>
            <a:endParaRPr/>
          </a:p>
        </p:txBody>
      </p:sp>
      <p:sp>
        <p:nvSpPr>
          <p:cNvPr id="317" name="Google Shape;317;p16"/>
          <p:cNvSpPr txBox="1"/>
          <p:nvPr/>
        </p:nvSpPr>
        <p:spPr>
          <a:xfrm rot="5400000">
            <a:off x="2131218" y="1902619"/>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8" name="Google Shape;318;p16"/>
          <p:cNvSpPr txBox="1"/>
          <p:nvPr/>
        </p:nvSpPr>
        <p:spPr>
          <a:xfrm>
            <a:off x="838200" y="41910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Write the program</a:t>
            </a:r>
            <a:endParaRPr/>
          </a:p>
        </p:txBody>
      </p:sp>
      <p:sp>
        <p:nvSpPr>
          <p:cNvPr id="319" name="Google Shape;319;p16"/>
          <p:cNvSpPr txBox="1"/>
          <p:nvPr/>
        </p:nvSpPr>
        <p:spPr>
          <a:xfrm>
            <a:off x="838200" y="54864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Test the program</a:t>
            </a:r>
            <a:endParaRPr/>
          </a:p>
        </p:txBody>
      </p:sp>
      <p:cxnSp>
        <p:nvCxnSpPr>
          <p:cNvPr id="320" name="Google Shape;320;p16"/>
          <p:cNvCxnSpPr/>
          <p:nvPr/>
        </p:nvCxnSpPr>
        <p:spPr>
          <a:xfrm>
            <a:off x="1752600" y="25146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21" name="Google Shape;321;p16"/>
          <p:cNvCxnSpPr/>
          <p:nvPr/>
        </p:nvCxnSpPr>
        <p:spPr>
          <a:xfrm>
            <a:off x="1752600" y="38100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22" name="Google Shape;322;p16"/>
          <p:cNvCxnSpPr/>
          <p:nvPr/>
        </p:nvCxnSpPr>
        <p:spPr>
          <a:xfrm>
            <a:off x="1752600" y="5105400"/>
            <a:ext cx="0" cy="381000"/>
          </a:xfrm>
          <a:prstGeom prst="straightConnector1">
            <a:avLst/>
          </a:prstGeom>
          <a:noFill/>
          <a:ln w="38100" cap="flat" cmpd="sng">
            <a:solidFill>
              <a:schemeClr val="dk1"/>
            </a:solidFill>
            <a:prstDash val="solid"/>
            <a:miter lim="800000"/>
            <a:headEnd type="none" w="med" len="med"/>
            <a:tailEnd type="triangle" w="med" len="med"/>
          </a:ln>
        </p:spPr>
      </p:cxnSp>
      <p:sp>
        <p:nvSpPr>
          <p:cNvPr id="323" name="Google Shape;323;p16"/>
          <p:cNvSpPr txBox="1">
            <a:spLocks noGrp="1"/>
          </p:cNvSpPr>
          <p:nvPr>
            <p:ph type="body" idx="1"/>
          </p:nvPr>
        </p:nvSpPr>
        <p:spPr>
          <a:xfrm>
            <a:off x="3276600" y="1676400"/>
            <a:ext cx="6057900" cy="4302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800"/>
              <a:buFont typeface="Arial"/>
              <a:buNone/>
            </a:pPr>
            <a:r>
              <a:rPr lang="en-US" sz="2800" b="1" i="0" u="sng" strike="noStrike" cap="none" dirty="0">
                <a:solidFill>
                  <a:schemeClr val="dk1"/>
                </a:solidFill>
                <a:latin typeface="Arial"/>
                <a:ea typeface="Arial"/>
                <a:cs typeface="Arial"/>
                <a:sym typeface="Arial"/>
              </a:rPr>
              <a:t>Develop a solution</a:t>
            </a:r>
            <a:endParaRPr dirty="0"/>
          </a:p>
          <a:p>
            <a:pPr marL="342900" marR="0" lvl="0" indent="-342900" algn="l" rtl="0">
              <a:lnSpc>
                <a:spcPct val="100000"/>
              </a:lnSpc>
              <a:spcBef>
                <a:spcPts val="560"/>
              </a:spcBef>
              <a:spcAft>
                <a:spcPts val="0"/>
              </a:spcAft>
              <a:buClr>
                <a:srgbClr val="000066"/>
              </a:buClr>
              <a:buSzPts val="2800"/>
              <a:buFont typeface="Arial"/>
              <a:buChar char="•"/>
            </a:pPr>
            <a:r>
              <a:rPr lang="en-US" sz="2800" b="0" i="0" u="none" strike="noStrike" cap="none" dirty="0">
                <a:solidFill>
                  <a:schemeClr val="dk1"/>
                </a:solidFill>
                <a:latin typeface="Arial"/>
                <a:ea typeface="Arial"/>
                <a:cs typeface="Arial"/>
                <a:sym typeface="Arial"/>
              </a:rPr>
              <a:t>Design the logic of the program by using tools such as:</a:t>
            </a:r>
            <a:endParaRPr dirty="0"/>
          </a:p>
          <a:p>
            <a:pPr marL="742950" marR="0" lvl="1" indent="-285750" algn="l" rtl="0">
              <a:lnSpc>
                <a:spcPct val="100000"/>
              </a:lnSpc>
              <a:spcBef>
                <a:spcPts val="520"/>
              </a:spcBef>
              <a:spcAft>
                <a:spcPts val="0"/>
              </a:spcAft>
              <a:buClr>
                <a:schemeClr val="accent1"/>
              </a:buClr>
              <a:buSzPts val="2600"/>
              <a:buFont typeface="Arial"/>
              <a:buChar char="−"/>
            </a:pPr>
            <a:r>
              <a:rPr lang="en-US" sz="2600" b="1" i="0" u="none" strike="noStrike" cap="none" dirty="0">
                <a:solidFill>
                  <a:schemeClr val="dk1"/>
                </a:solidFill>
                <a:latin typeface="Arial"/>
                <a:ea typeface="Arial"/>
                <a:cs typeface="Arial"/>
                <a:sym typeface="Arial"/>
              </a:rPr>
              <a:t>Structure chart</a:t>
            </a:r>
            <a:endParaRPr dirty="0"/>
          </a:p>
          <a:p>
            <a:pPr marL="742950" marR="0" lvl="1" indent="-285750" algn="l" rtl="0">
              <a:lnSpc>
                <a:spcPct val="100000"/>
              </a:lnSpc>
              <a:spcBef>
                <a:spcPts val="520"/>
              </a:spcBef>
              <a:spcAft>
                <a:spcPts val="0"/>
              </a:spcAft>
              <a:buClr>
                <a:schemeClr val="accent1"/>
              </a:buClr>
              <a:buSzPts val="2600"/>
              <a:buFont typeface="Arial"/>
              <a:buChar char="−"/>
            </a:pPr>
            <a:r>
              <a:rPr lang="en-US" sz="2600" b="1" i="0" u="none" strike="noStrike" cap="none" dirty="0">
                <a:solidFill>
                  <a:schemeClr val="dk1"/>
                </a:solidFill>
                <a:latin typeface="Arial"/>
                <a:ea typeface="Arial"/>
                <a:cs typeface="Arial"/>
                <a:sym typeface="Arial"/>
              </a:rPr>
              <a:t>Pseudocode</a:t>
            </a:r>
            <a:endParaRPr dirty="0"/>
          </a:p>
          <a:p>
            <a:pPr marL="742950" marR="0" lvl="1" indent="-285750" algn="l" rtl="0">
              <a:lnSpc>
                <a:spcPct val="100000"/>
              </a:lnSpc>
              <a:spcBef>
                <a:spcPts val="520"/>
              </a:spcBef>
              <a:spcAft>
                <a:spcPts val="0"/>
              </a:spcAft>
              <a:buClr>
                <a:schemeClr val="accent1"/>
              </a:buClr>
              <a:buSzPts val="2600"/>
              <a:buFont typeface="Arial"/>
              <a:buChar char="−"/>
            </a:pPr>
            <a:r>
              <a:rPr lang="en-US" sz="2600" b="1" i="0" u="none" strike="noStrike" cap="none" dirty="0">
                <a:solidFill>
                  <a:schemeClr val="dk1"/>
                </a:solidFill>
                <a:latin typeface="Arial"/>
                <a:ea typeface="Arial"/>
                <a:cs typeface="Arial"/>
                <a:sym typeface="Arial"/>
              </a:rPr>
              <a:t>Flowchart</a:t>
            </a:r>
            <a:endParaRPr dirty="0"/>
          </a:p>
        </p:txBody>
      </p:sp>
      <p:sp>
        <p:nvSpPr>
          <p:cNvPr id="324" name="Google Shape;324;p16"/>
          <p:cNvSpPr txBox="1"/>
          <p:nvPr/>
        </p:nvSpPr>
        <p:spPr>
          <a:xfrm>
            <a:off x="838200" y="2895600"/>
            <a:ext cx="1828800" cy="914400"/>
          </a:xfrm>
          <a:prstGeom prst="rect">
            <a:avLst/>
          </a:prstGeom>
          <a:solidFill>
            <a:srgbClr val="0066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Develop a solution</a:t>
            </a:r>
            <a:endParaRPr/>
          </a:p>
        </p:txBody>
      </p:sp>
      <p:sp>
        <p:nvSpPr>
          <p:cNvPr id="325" name="Google Shape;325;p16"/>
          <p:cNvSpPr txBox="1"/>
          <p:nvPr/>
        </p:nvSpPr>
        <p:spPr>
          <a:xfrm>
            <a:off x="838200" y="16002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Understand the problem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7"/>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21</a:t>
            </a:fld>
            <a:endParaRPr/>
          </a:p>
        </p:txBody>
      </p:sp>
      <p:sp>
        <p:nvSpPr>
          <p:cNvPr id="332" name="Google Shape;332;p17"/>
          <p:cNvSpPr txBox="1">
            <a:spLocks noGrp="1"/>
          </p:cNvSpPr>
          <p:nvPr>
            <p:ph type="title"/>
          </p:nvPr>
        </p:nvSpPr>
        <p:spPr>
          <a:xfrm>
            <a:off x="990600" y="228600"/>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Development</a:t>
            </a:r>
            <a:endParaRPr/>
          </a:p>
        </p:txBody>
      </p:sp>
      <p:sp>
        <p:nvSpPr>
          <p:cNvPr id="333" name="Google Shape;333;p17"/>
          <p:cNvSpPr txBox="1"/>
          <p:nvPr/>
        </p:nvSpPr>
        <p:spPr>
          <a:xfrm rot="5400000">
            <a:off x="2131218" y="1902619"/>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4" name="Google Shape;334;p17"/>
          <p:cNvSpPr txBox="1"/>
          <p:nvPr/>
        </p:nvSpPr>
        <p:spPr>
          <a:xfrm>
            <a:off x="838200" y="54864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Test the program</a:t>
            </a:r>
            <a:endParaRPr/>
          </a:p>
        </p:txBody>
      </p:sp>
      <p:cxnSp>
        <p:nvCxnSpPr>
          <p:cNvPr id="335" name="Google Shape;335;p17"/>
          <p:cNvCxnSpPr/>
          <p:nvPr/>
        </p:nvCxnSpPr>
        <p:spPr>
          <a:xfrm>
            <a:off x="1752600" y="25146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36" name="Google Shape;336;p17"/>
          <p:cNvCxnSpPr/>
          <p:nvPr/>
        </p:nvCxnSpPr>
        <p:spPr>
          <a:xfrm>
            <a:off x="1752600" y="38100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37" name="Google Shape;337;p17"/>
          <p:cNvCxnSpPr/>
          <p:nvPr/>
        </p:nvCxnSpPr>
        <p:spPr>
          <a:xfrm>
            <a:off x="1752600" y="5105400"/>
            <a:ext cx="0" cy="381000"/>
          </a:xfrm>
          <a:prstGeom prst="straightConnector1">
            <a:avLst/>
          </a:prstGeom>
          <a:noFill/>
          <a:ln w="38100" cap="flat" cmpd="sng">
            <a:solidFill>
              <a:schemeClr val="dk1"/>
            </a:solidFill>
            <a:prstDash val="solid"/>
            <a:miter lim="800000"/>
            <a:headEnd type="none" w="med" len="med"/>
            <a:tailEnd type="triangle" w="med" len="med"/>
          </a:ln>
        </p:spPr>
      </p:cxnSp>
      <p:sp>
        <p:nvSpPr>
          <p:cNvPr id="338" name="Google Shape;338;p17"/>
          <p:cNvSpPr txBox="1"/>
          <p:nvPr/>
        </p:nvSpPr>
        <p:spPr>
          <a:xfrm>
            <a:off x="838200" y="16002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Understand the problem</a:t>
            </a:r>
            <a:endParaRPr/>
          </a:p>
        </p:txBody>
      </p:sp>
      <p:sp>
        <p:nvSpPr>
          <p:cNvPr id="339" name="Google Shape;339;p17"/>
          <p:cNvSpPr txBox="1"/>
          <p:nvPr/>
        </p:nvSpPr>
        <p:spPr>
          <a:xfrm>
            <a:off x="838200" y="4191000"/>
            <a:ext cx="1828800" cy="914400"/>
          </a:xfrm>
          <a:prstGeom prst="rect">
            <a:avLst/>
          </a:prstGeom>
          <a:solidFill>
            <a:srgbClr val="0066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Write the program</a:t>
            </a:r>
            <a:endParaRPr/>
          </a:p>
        </p:txBody>
      </p:sp>
      <p:sp>
        <p:nvSpPr>
          <p:cNvPr id="340" name="Google Shape;340;p17"/>
          <p:cNvSpPr txBox="1"/>
          <p:nvPr/>
        </p:nvSpPr>
        <p:spPr>
          <a:xfrm>
            <a:off x="838200" y="28956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Develop a solution</a:t>
            </a:r>
            <a:endParaRPr/>
          </a:p>
        </p:txBody>
      </p:sp>
      <p:sp>
        <p:nvSpPr>
          <p:cNvPr id="341" name="Google Shape;341;p17"/>
          <p:cNvSpPr txBox="1">
            <a:spLocks noGrp="1"/>
          </p:cNvSpPr>
          <p:nvPr>
            <p:ph type="body" idx="1"/>
          </p:nvPr>
        </p:nvSpPr>
        <p:spPr>
          <a:xfrm>
            <a:off x="3352800" y="1676400"/>
            <a:ext cx="6057900" cy="4302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800"/>
              <a:buFont typeface="Arial"/>
              <a:buNone/>
            </a:pPr>
            <a:r>
              <a:rPr lang="en-US" sz="2800" b="1" i="0" u="sng" strike="noStrike" cap="none" dirty="0">
                <a:solidFill>
                  <a:schemeClr val="dk1"/>
                </a:solidFill>
                <a:latin typeface="Arial"/>
                <a:ea typeface="Arial"/>
                <a:cs typeface="Arial"/>
                <a:sym typeface="Arial"/>
              </a:rPr>
              <a:t>Write the program</a:t>
            </a:r>
            <a:endParaRPr dirty="0"/>
          </a:p>
          <a:p>
            <a:pPr marL="342900" marR="0" lvl="0" indent="-342900" algn="l" rtl="0">
              <a:lnSpc>
                <a:spcPct val="100000"/>
              </a:lnSpc>
              <a:spcBef>
                <a:spcPts val="560"/>
              </a:spcBef>
              <a:spcAft>
                <a:spcPts val="0"/>
              </a:spcAft>
              <a:buClr>
                <a:srgbClr val="000066"/>
              </a:buClr>
              <a:buSzPts val="2800"/>
              <a:buFont typeface="Arial"/>
              <a:buChar char="•"/>
            </a:pPr>
            <a:r>
              <a:rPr lang="en-US" sz="2800" b="0" i="0" u="none" strike="noStrike" cap="none" dirty="0">
                <a:solidFill>
                  <a:schemeClr val="dk1"/>
                </a:solidFill>
                <a:latin typeface="Arial"/>
                <a:ea typeface="Arial"/>
                <a:cs typeface="Arial"/>
                <a:sym typeface="Arial"/>
              </a:rPr>
              <a:t>Code the actual program by using </a:t>
            </a:r>
            <a:r>
              <a:rPr lang="en-US" sz="2800" b="0" i="0" u="none" strike="noStrike" cap="none">
                <a:solidFill>
                  <a:schemeClr val="dk1"/>
                </a:solidFill>
                <a:latin typeface="Arial"/>
                <a:ea typeface="Arial"/>
                <a:cs typeface="Arial"/>
                <a:sym typeface="Arial"/>
              </a:rPr>
              <a:t>the preferred programming language.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8"/>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22</a:t>
            </a:fld>
            <a:endParaRPr/>
          </a:p>
        </p:txBody>
      </p:sp>
      <p:sp>
        <p:nvSpPr>
          <p:cNvPr id="347" name="Google Shape;347;p18"/>
          <p:cNvSpPr txBox="1">
            <a:spLocks noGrp="1"/>
          </p:cNvSpPr>
          <p:nvPr>
            <p:ph type="title"/>
          </p:nvPr>
        </p:nvSpPr>
        <p:spPr>
          <a:xfrm>
            <a:off x="990600" y="228600"/>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Development</a:t>
            </a:r>
            <a:endParaRPr/>
          </a:p>
        </p:txBody>
      </p:sp>
      <p:sp>
        <p:nvSpPr>
          <p:cNvPr id="348" name="Google Shape;348;p18"/>
          <p:cNvSpPr txBox="1"/>
          <p:nvPr/>
        </p:nvSpPr>
        <p:spPr>
          <a:xfrm rot="5400000">
            <a:off x="2131218" y="1902619"/>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49" name="Google Shape;349;p18"/>
          <p:cNvCxnSpPr/>
          <p:nvPr/>
        </p:nvCxnSpPr>
        <p:spPr>
          <a:xfrm>
            <a:off x="1752600" y="25146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50" name="Google Shape;350;p18"/>
          <p:cNvCxnSpPr/>
          <p:nvPr/>
        </p:nvCxnSpPr>
        <p:spPr>
          <a:xfrm>
            <a:off x="1752600" y="3810000"/>
            <a:ext cx="0" cy="381000"/>
          </a:xfrm>
          <a:prstGeom prst="straightConnector1">
            <a:avLst/>
          </a:prstGeom>
          <a:noFill/>
          <a:ln w="38100" cap="flat" cmpd="sng">
            <a:solidFill>
              <a:schemeClr val="dk1"/>
            </a:solidFill>
            <a:prstDash val="solid"/>
            <a:miter lim="800000"/>
            <a:headEnd type="none" w="med" len="med"/>
            <a:tailEnd type="triangle" w="med" len="med"/>
          </a:ln>
        </p:spPr>
      </p:cxnSp>
      <p:cxnSp>
        <p:nvCxnSpPr>
          <p:cNvPr id="351" name="Google Shape;351;p18"/>
          <p:cNvCxnSpPr/>
          <p:nvPr/>
        </p:nvCxnSpPr>
        <p:spPr>
          <a:xfrm>
            <a:off x="1752600" y="5105400"/>
            <a:ext cx="0" cy="381000"/>
          </a:xfrm>
          <a:prstGeom prst="straightConnector1">
            <a:avLst/>
          </a:prstGeom>
          <a:noFill/>
          <a:ln w="38100" cap="flat" cmpd="sng">
            <a:solidFill>
              <a:schemeClr val="dk1"/>
            </a:solidFill>
            <a:prstDash val="solid"/>
            <a:miter lim="800000"/>
            <a:headEnd type="none" w="med" len="med"/>
            <a:tailEnd type="triangle" w="med" len="med"/>
          </a:ln>
        </p:spPr>
      </p:cxnSp>
      <p:sp>
        <p:nvSpPr>
          <p:cNvPr id="352" name="Google Shape;352;p18"/>
          <p:cNvSpPr txBox="1"/>
          <p:nvPr/>
        </p:nvSpPr>
        <p:spPr>
          <a:xfrm>
            <a:off x="838200" y="16002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Understand the problem</a:t>
            </a:r>
            <a:endParaRPr/>
          </a:p>
        </p:txBody>
      </p:sp>
      <p:sp>
        <p:nvSpPr>
          <p:cNvPr id="353" name="Google Shape;353;p18"/>
          <p:cNvSpPr txBox="1"/>
          <p:nvPr/>
        </p:nvSpPr>
        <p:spPr>
          <a:xfrm>
            <a:off x="838200" y="28956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Develop a solution</a:t>
            </a:r>
            <a:endParaRPr/>
          </a:p>
        </p:txBody>
      </p:sp>
      <p:sp>
        <p:nvSpPr>
          <p:cNvPr id="354" name="Google Shape;354;p18"/>
          <p:cNvSpPr txBox="1">
            <a:spLocks noGrp="1"/>
          </p:cNvSpPr>
          <p:nvPr>
            <p:ph type="body" idx="1"/>
          </p:nvPr>
        </p:nvSpPr>
        <p:spPr>
          <a:xfrm>
            <a:off x="3276600" y="1676400"/>
            <a:ext cx="6057900" cy="43021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66"/>
              </a:buClr>
              <a:buSzPts val="2800"/>
              <a:buFont typeface="Arial"/>
              <a:buNone/>
            </a:pPr>
            <a:r>
              <a:rPr lang="en-US" sz="2800" b="1" i="0" u="sng" strike="noStrike" cap="none">
                <a:solidFill>
                  <a:schemeClr val="dk1"/>
                </a:solidFill>
                <a:latin typeface="Arial"/>
                <a:ea typeface="Arial"/>
                <a:cs typeface="Arial"/>
                <a:sym typeface="Arial"/>
              </a:rPr>
              <a:t>Test the program</a:t>
            </a:r>
            <a:endParaRPr/>
          </a:p>
          <a:p>
            <a:pPr marL="342900" marR="0" lvl="0" indent="-342900" algn="l" rtl="0">
              <a:lnSpc>
                <a:spcPct val="100000"/>
              </a:lnSpc>
              <a:spcBef>
                <a:spcPts val="560"/>
              </a:spcBef>
              <a:spcAft>
                <a:spcPts val="0"/>
              </a:spcAft>
              <a:buClr>
                <a:srgbClr val="000066"/>
              </a:buClr>
              <a:buSzPts val="2800"/>
              <a:buFont typeface="Arial"/>
              <a:buChar char="•"/>
            </a:pPr>
            <a:r>
              <a:rPr lang="en-US" sz="2800" b="0" i="0" u="none" strike="noStrike" cap="none">
                <a:solidFill>
                  <a:schemeClr val="dk1"/>
                </a:solidFill>
                <a:latin typeface="Arial"/>
                <a:ea typeface="Arial"/>
                <a:cs typeface="Arial"/>
                <a:sym typeface="Arial"/>
              </a:rPr>
              <a:t>Run and test the program to ensure it is free of logical errors.</a:t>
            </a:r>
            <a:endParaRPr/>
          </a:p>
        </p:txBody>
      </p:sp>
      <p:sp>
        <p:nvSpPr>
          <p:cNvPr id="355" name="Google Shape;355;p18"/>
          <p:cNvSpPr txBox="1"/>
          <p:nvPr/>
        </p:nvSpPr>
        <p:spPr>
          <a:xfrm>
            <a:off x="838200" y="4191000"/>
            <a:ext cx="1828800" cy="914400"/>
          </a:xfrm>
          <a:prstGeom prst="rect">
            <a:avLst/>
          </a:prstGeom>
          <a:solidFill>
            <a:srgbClr val="C0C0C0"/>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Write the program</a:t>
            </a:r>
            <a:endParaRPr/>
          </a:p>
        </p:txBody>
      </p:sp>
      <p:sp>
        <p:nvSpPr>
          <p:cNvPr id="356" name="Google Shape;356;p18"/>
          <p:cNvSpPr txBox="1"/>
          <p:nvPr/>
        </p:nvSpPr>
        <p:spPr>
          <a:xfrm>
            <a:off x="838200" y="5486400"/>
            <a:ext cx="1828800" cy="914400"/>
          </a:xfrm>
          <a:prstGeom prst="rect">
            <a:avLst/>
          </a:prstGeom>
          <a:solidFill>
            <a:srgbClr val="0066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lt1"/>
              </a:buClr>
              <a:buSzPts val="2000"/>
              <a:buFont typeface="Arial"/>
              <a:buNone/>
            </a:pPr>
            <a:r>
              <a:rPr lang="en-US" sz="2000" b="0" i="0" u="none">
                <a:solidFill>
                  <a:schemeClr val="lt1"/>
                </a:solidFill>
                <a:latin typeface="Arial"/>
                <a:ea typeface="Arial"/>
                <a:cs typeface="Arial"/>
                <a:sym typeface="Arial"/>
              </a:rPr>
              <a:t>Test the program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9"/>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23</a:t>
            </a:fld>
            <a:endParaRPr/>
          </a:p>
        </p:txBody>
      </p:sp>
      <p:sp>
        <p:nvSpPr>
          <p:cNvPr id="363" name="Google Shape;363;p19"/>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Example 1-1 : Rectangle</a:t>
            </a:r>
            <a:endParaRPr/>
          </a:p>
        </p:txBody>
      </p:sp>
      <p:sp>
        <p:nvSpPr>
          <p:cNvPr id="364" name="Google Shape;364;p19"/>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Write a C++ program to find the area and perimeter of a rectangle</a:t>
            </a:r>
            <a:endParaRPr dirty="0"/>
          </a:p>
          <a:p>
            <a:pPr marL="342900" lvl="0" indent="-342900" algn="l" rtl="0">
              <a:lnSpc>
                <a:spcPct val="100000"/>
              </a:lnSpc>
              <a:spcBef>
                <a:spcPts val="56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The area and perimeter of the rectangle are given by the following formulas:</a:t>
            </a:r>
            <a:endParaRPr dirty="0"/>
          </a:p>
          <a:p>
            <a:pPr marL="342900" lvl="0" indent="-342900" algn="l" rtl="0">
              <a:lnSpc>
                <a:spcPct val="100000"/>
              </a:lnSpc>
              <a:spcBef>
                <a:spcPts val="560"/>
              </a:spcBef>
              <a:spcAft>
                <a:spcPts val="0"/>
              </a:spcAft>
              <a:buSzPts val="2800"/>
              <a:buFont typeface="Arial"/>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SzPts val="2800"/>
              <a:buFont typeface="Arial"/>
              <a:buNone/>
            </a:pPr>
            <a:r>
              <a:rPr lang="en-US" sz="2800" b="0" i="0" u="none" dirty="0">
                <a:solidFill>
                  <a:schemeClr val="dk1"/>
                </a:solidFill>
                <a:latin typeface="Arial"/>
                <a:ea typeface="Arial"/>
                <a:cs typeface="Arial"/>
                <a:sym typeface="Arial"/>
              </a:rPr>
              <a:t>		</a:t>
            </a:r>
            <a:r>
              <a:rPr lang="en-US" sz="2400" b="0" i="0" u="none" dirty="0">
                <a:solidFill>
                  <a:schemeClr val="dk1"/>
                </a:solidFill>
                <a:latin typeface="Arial"/>
                <a:ea typeface="Arial"/>
                <a:cs typeface="Arial"/>
                <a:sym typeface="Arial"/>
              </a:rPr>
              <a:t>perimeter = 2 * (length + width)</a:t>
            </a:r>
            <a:endParaRPr dirty="0"/>
          </a:p>
          <a:p>
            <a:pPr marL="342900" lvl="0" indent="-342900" algn="l" rtl="0">
              <a:lnSpc>
                <a:spcPct val="100000"/>
              </a:lnSpc>
              <a:spcBef>
                <a:spcPts val="480"/>
              </a:spcBef>
              <a:spcAft>
                <a:spcPts val="0"/>
              </a:spcAft>
              <a:buSzPts val="2400"/>
              <a:buFont typeface="Arial"/>
              <a:buNone/>
            </a:pPr>
            <a:r>
              <a:rPr lang="en-US" sz="2400" b="0" i="0" u="none" dirty="0">
                <a:solidFill>
                  <a:schemeClr val="dk1"/>
                </a:solidFill>
                <a:latin typeface="Arial"/>
                <a:ea typeface="Arial"/>
                <a:cs typeface="Arial"/>
                <a:sym typeface="Arial"/>
              </a:rPr>
              <a:t>		area = length * width</a:t>
            </a:r>
            <a:endParaRPr dirty="0"/>
          </a:p>
          <a:p>
            <a:pPr marL="342900" lvl="0" indent="-342900" algn="l" rtl="0">
              <a:lnSpc>
                <a:spcPct val="100000"/>
              </a:lnSpc>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a:p>
            <a:pPr marL="342900" lvl="0" indent="-190500" algn="l" rtl="0">
              <a:spcBef>
                <a:spcPts val="480"/>
              </a:spcBef>
              <a:spcAft>
                <a:spcPts val="0"/>
              </a:spcAft>
              <a:buSzPts val="2400"/>
              <a:buFont typeface="Arial"/>
              <a:buNone/>
            </a:pPr>
            <a:endParaRPr sz="2400" b="0" i="0" u="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0"/>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24</a:t>
            </a:fld>
            <a:endParaRPr/>
          </a:p>
        </p:txBody>
      </p:sp>
      <p:sp>
        <p:nvSpPr>
          <p:cNvPr id="371" name="Google Shape;371;p20"/>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Tool: Structure Chart</a:t>
            </a:r>
            <a:endParaRPr/>
          </a:p>
        </p:txBody>
      </p:sp>
      <p:sp>
        <p:nvSpPr>
          <p:cNvPr id="372" name="Google Shape;372;p20"/>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A hierarchy chart that shows the functional flow through the program.</a:t>
            </a:r>
            <a:endParaRPr/>
          </a:p>
          <a:p>
            <a:pPr marL="342900" lvl="0" indent="-342900" algn="l" rtl="0">
              <a:lnSpc>
                <a:spcPct val="100000"/>
              </a:lnSpc>
              <a:spcBef>
                <a:spcPts val="56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Shows how the program is broken into logical steps. Each step will be a separate module.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1"/>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Example 1.1: Structure chart</a:t>
            </a:r>
            <a:endParaRPr/>
          </a:p>
        </p:txBody>
      </p:sp>
      <p:sp>
        <p:nvSpPr>
          <p:cNvPr id="379" name="Google Shape;379;p21"/>
          <p:cNvSpPr txBox="1"/>
          <p:nvPr/>
        </p:nvSpPr>
        <p:spPr>
          <a:xfrm>
            <a:off x="3879850" y="1676400"/>
            <a:ext cx="1651000" cy="914400"/>
          </a:xfrm>
          <a:prstGeom prst="rect">
            <a:avLst/>
          </a:prstGeom>
          <a:no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Area &amp; perimeter of rectangular</a:t>
            </a:r>
            <a:endParaRPr dirty="0"/>
          </a:p>
        </p:txBody>
      </p:sp>
      <p:sp>
        <p:nvSpPr>
          <p:cNvPr id="380" name="Google Shape;380;p21"/>
          <p:cNvSpPr txBox="1"/>
          <p:nvPr/>
        </p:nvSpPr>
        <p:spPr>
          <a:xfrm>
            <a:off x="1981200" y="3581400"/>
            <a:ext cx="1651000" cy="914400"/>
          </a:xfrm>
          <a:prstGeom prst="rect">
            <a:avLst/>
          </a:prstGeom>
          <a:no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Get length &amp; width</a:t>
            </a:r>
            <a:endParaRPr dirty="0"/>
          </a:p>
        </p:txBody>
      </p:sp>
      <p:sp>
        <p:nvSpPr>
          <p:cNvPr id="381" name="Google Shape;381;p21"/>
          <p:cNvSpPr txBox="1"/>
          <p:nvPr/>
        </p:nvSpPr>
        <p:spPr>
          <a:xfrm>
            <a:off x="3879850" y="3581400"/>
            <a:ext cx="1651000" cy="914400"/>
          </a:xfrm>
          <a:prstGeom prst="rect">
            <a:avLst/>
          </a:prstGeom>
          <a:no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Calculate area &amp; perimeter</a:t>
            </a:r>
            <a:endParaRPr dirty="0"/>
          </a:p>
        </p:txBody>
      </p:sp>
      <p:sp>
        <p:nvSpPr>
          <p:cNvPr id="382" name="Google Shape;382;p21"/>
          <p:cNvSpPr txBox="1"/>
          <p:nvPr/>
        </p:nvSpPr>
        <p:spPr>
          <a:xfrm>
            <a:off x="5778500" y="3581400"/>
            <a:ext cx="1651000" cy="914400"/>
          </a:xfrm>
          <a:prstGeom prst="rect">
            <a:avLst/>
          </a:prstGeom>
          <a:no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Display area &amp; perimeter</a:t>
            </a:r>
            <a:endParaRPr dirty="0"/>
          </a:p>
        </p:txBody>
      </p:sp>
      <p:cxnSp>
        <p:nvCxnSpPr>
          <p:cNvPr id="383" name="Google Shape;383;p21"/>
          <p:cNvCxnSpPr/>
          <p:nvPr/>
        </p:nvCxnSpPr>
        <p:spPr>
          <a:xfrm rot="10800000">
            <a:off x="2806700" y="3048000"/>
            <a:ext cx="0" cy="533400"/>
          </a:xfrm>
          <a:prstGeom prst="straightConnector1">
            <a:avLst/>
          </a:prstGeom>
          <a:noFill/>
          <a:ln w="38100" cap="flat" cmpd="sng">
            <a:solidFill>
              <a:schemeClr val="dk1"/>
            </a:solidFill>
            <a:prstDash val="solid"/>
            <a:miter lim="800000"/>
            <a:headEnd type="none" w="med" len="med"/>
            <a:tailEnd type="none" w="med" len="med"/>
          </a:ln>
        </p:spPr>
      </p:cxnSp>
      <p:cxnSp>
        <p:nvCxnSpPr>
          <p:cNvPr id="384" name="Google Shape;384;p21"/>
          <p:cNvCxnSpPr/>
          <p:nvPr/>
        </p:nvCxnSpPr>
        <p:spPr>
          <a:xfrm rot="10800000">
            <a:off x="4705350" y="2590800"/>
            <a:ext cx="0" cy="990600"/>
          </a:xfrm>
          <a:prstGeom prst="straightConnector1">
            <a:avLst/>
          </a:prstGeom>
          <a:noFill/>
          <a:ln w="38100" cap="flat" cmpd="sng">
            <a:solidFill>
              <a:schemeClr val="dk1"/>
            </a:solidFill>
            <a:prstDash val="solid"/>
            <a:miter lim="800000"/>
            <a:headEnd type="none" w="med" len="med"/>
            <a:tailEnd type="none" w="med" len="med"/>
          </a:ln>
        </p:spPr>
      </p:cxnSp>
      <p:cxnSp>
        <p:nvCxnSpPr>
          <p:cNvPr id="385" name="Google Shape;385;p21"/>
          <p:cNvCxnSpPr/>
          <p:nvPr/>
        </p:nvCxnSpPr>
        <p:spPr>
          <a:xfrm rot="10800000">
            <a:off x="6604000" y="3048000"/>
            <a:ext cx="0" cy="533400"/>
          </a:xfrm>
          <a:prstGeom prst="straightConnector1">
            <a:avLst/>
          </a:prstGeom>
          <a:noFill/>
          <a:ln w="38100" cap="flat" cmpd="sng">
            <a:solidFill>
              <a:schemeClr val="dk1"/>
            </a:solidFill>
            <a:prstDash val="solid"/>
            <a:miter lim="800000"/>
            <a:headEnd type="none" w="med" len="med"/>
            <a:tailEnd type="none" w="med" len="med"/>
          </a:ln>
        </p:spPr>
      </p:cxnSp>
      <p:cxnSp>
        <p:nvCxnSpPr>
          <p:cNvPr id="386" name="Google Shape;386;p21"/>
          <p:cNvCxnSpPr/>
          <p:nvPr/>
        </p:nvCxnSpPr>
        <p:spPr>
          <a:xfrm>
            <a:off x="2806700" y="3048000"/>
            <a:ext cx="3797300" cy="0"/>
          </a:xfrm>
          <a:prstGeom prst="straightConnector1">
            <a:avLst/>
          </a:prstGeom>
          <a:noFill/>
          <a:ln w="38100" cap="flat" cmpd="sng">
            <a:solidFill>
              <a:schemeClr val="dk1"/>
            </a:solidFill>
            <a:prstDash val="solid"/>
            <a:miter lim="800000"/>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2"/>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26</a:t>
            </a:fld>
            <a:endParaRPr/>
          </a:p>
        </p:txBody>
      </p:sp>
      <p:sp>
        <p:nvSpPr>
          <p:cNvPr id="393" name="Google Shape;393;p22"/>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Tool: Pseudocode (Algorithm)</a:t>
            </a:r>
            <a:endParaRPr/>
          </a:p>
        </p:txBody>
      </p:sp>
      <p:sp>
        <p:nvSpPr>
          <p:cNvPr id="394" name="Google Shape;394;p22"/>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Use English words to convey program logic. </a:t>
            </a:r>
            <a:endParaRPr/>
          </a:p>
          <a:p>
            <a:pPr marL="342900" lvl="0" indent="-342900" algn="l" rtl="0">
              <a:lnSpc>
                <a:spcPct val="100000"/>
              </a:lnSpc>
              <a:spcBef>
                <a:spcPts val="56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Contains the logical steps / </a:t>
            </a:r>
            <a:r>
              <a:rPr lang="en-US" sz="2800" b="1" i="0" u="none">
                <a:solidFill>
                  <a:schemeClr val="dk1"/>
                </a:solidFill>
                <a:latin typeface="Arial"/>
                <a:ea typeface="Arial"/>
                <a:cs typeface="Arial"/>
                <a:sym typeface="Arial"/>
              </a:rPr>
              <a:t>algorithms</a:t>
            </a:r>
            <a:r>
              <a:rPr lang="en-US" sz="2800" b="0" i="0" u="none">
                <a:solidFill>
                  <a:schemeClr val="dk1"/>
                </a:solidFill>
                <a:latin typeface="Arial"/>
                <a:ea typeface="Arial"/>
                <a:cs typeface="Arial"/>
                <a:sym typeface="Arial"/>
              </a:rPr>
              <a:t> to accomplish the task.</a:t>
            </a:r>
            <a:endParaRPr/>
          </a:p>
          <a:p>
            <a:pPr marL="342900" lvl="0" indent="-165100" algn="l" rtl="0">
              <a:spcBef>
                <a:spcPts val="560"/>
              </a:spcBef>
              <a:spcAft>
                <a:spcPts val="0"/>
              </a:spcAft>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3"/>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27</a:t>
            </a:fld>
            <a:endParaRPr/>
          </a:p>
        </p:txBody>
      </p:sp>
      <p:sp>
        <p:nvSpPr>
          <p:cNvPr id="400" name="Google Shape;400;p23"/>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Example 1-1 : Pseudocode</a:t>
            </a:r>
            <a:endParaRPr/>
          </a:p>
        </p:txBody>
      </p:sp>
      <p:sp>
        <p:nvSpPr>
          <p:cNvPr id="401" name="Google Shape;401;p23"/>
          <p:cNvSpPr txBox="1">
            <a:spLocks noGrp="1"/>
          </p:cNvSpPr>
          <p:nvPr>
            <p:ph type="body" idx="1"/>
          </p:nvPr>
        </p:nvSpPr>
        <p:spPr>
          <a:xfrm>
            <a:off x="990600" y="16002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Font typeface="Arial"/>
              <a:buNone/>
            </a:pPr>
            <a:r>
              <a:rPr lang="en-US" sz="2800" b="0" i="0" u="none" dirty="0">
                <a:solidFill>
                  <a:schemeClr val="dk1"/>
                </a:solidFill>
                <a:latin typeface="Arial"/>
                <a:ea typeface="Arial"/>
                <a:cs typeface="Arial"/>
                <a:sym typeface="Arial"/>
              </a:rPr>
              <a:t>    Start</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1. Get length of the rectangle</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2. Get width of the rectangle</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3. </a:t>
            </a:r>
            <a:r>
              <a:rPr lang="en-US" sz="2800" b="0" i="1" u="none" dirty="0">
                <a:solidFill>
                  <a:schemeClr val="dk1"/>
                </a:solidFill>
                <a:latin typeface="Arial"/>
                <a:ea typeface="Arial"/>
                <a:cs typeface="Arial"/>
                <a:sym typeface="Arial"/>
              </a:rPr>
              <a:t>perimeter = 2 * (length + width)</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4. area = length * width</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5. Display area and perimeter</a:t>
            </a:r>
            <a:endParaRPr dirty="0"/>
          </a:p>
          <a:p>
            <a:pPr marL="342900" lvl="0" indent="-342900" algn="l" rtl="0">
              <a:lnSpc>
                <a:spcPct val="90000"/>
              </a:lnSpc>
              <a:spcBef>
                <a:spcPts val="1120"/>
              </a:spcBef>
              <a:spcAft>
                <a:spcPts val="0"/>
              </a:spcAft>
              <a:buSzPts val="2800"/>
              <a:buFont typeface="Arial"/>
              <a:buNone/>
            </a:pPr>
            <a:r>
              <a:rPr lang="en-US" sz="2800" b="0" i="0" u="none" dirty="0">
                <a:solidFill>
                  <a:schemeClr val="dk1"/>
                </a:solidFill>
                <a:latin typeface="Arial"/>
                <a:ea typeface="Arial"/>
                <a:cs typeface="Arial"/>
                <a:sym typeface="Arial"/>
              </a:rPr>
              <a:t>    End</a:t>
            </a:r>
            <a:endParaRPr dirty="0"/>
          </a:p>
          <a:p>
            <a:pPr marL="342900" lvl="0" indent="-342900" algn="l" rtl="0">
              <a:lnSpc>
                <a:spcPct val="90000"/>
              </a:lnSpc>
              <a:spcBef>
                <a:spcPts val="600"/>
              </a:spcBef>
              <a:spcAft>
                <a:spcPts val="0"/>
              </a:spcAft>
              <a:buSzPts val="2600"/>
              <a:buFont typeface="Arial"/>
              <a:buNone/>
            </a:pPr>
            <a:endParaRPr sz="2600" b="0" i="0" u="none" dirty="0">
              <a:solidFill>
                <a:schemeClr val="dk1"/>
              </a:solidFill>
              <a:latin typeface="Arial"/>
              <a:ea typeface="Arial"/>
              <a:cs typeface="Arial"/>
              <a:sym typeface="Arial"/>
            </a:endParaRPr>
          </a:p>
          <a:p>
            <a:pPr marL="342900" lvl="0" indent="-177800" algn="l" rtl="0">
              <a:spcBef>
                <a:spcPts val="520"/>
              </a:spcBef>
              <a:spcAft>
                <a:spcPts val="0"/>
              </a:spcAft>
              <a:buSzPts val="2600"/>
              <a:buFont typeface="Arial"/>
              <a:buNone/>
            </a:pPr>
            <a:endParaRPr sz="2600" b="0" i="0" u="none" dirty="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4"/>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28</a:t>
            </a:fld>
            <a:endParaRPr/>
          </a:p>
        </p:txBody>
      </p:sp>
      <p:sp>
        <p:nvSpPr>
          <p:cNvPr id="407" name="Google Shape;407;p24"/>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Tool: Flowchart</a:t>
            </a:r>
            <a:endParaRPr/>
          </a:p>
        </p:txBody>
      </p:sp>
      <p:sp>
        <p:nvSpPr>
          <p:cNvPr id="408" name="Google Shape;408;p24"/>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66"/>
              </a:buClr>
              <a:buSzPts val="2800"/>
              <a:buFont typeface="Arial"/>
              <a:buChar char="•"/>
            </a:pPr>
            <a:r>
              <a:rPr lang="en-US" sz="2800" b="0" i="0" u="none">
                <a:solidFill>
                  <a:schemeClr val="dk1"/>
                </a:solidFill>
                <a:latin typeface="Arial"/>
                <a:ea typeface="Arial"/>
                <a:cs typeface="Arial"/>
                <a:sym typeface="Arial"/>
              </a:rPr>
              <a:t>Use standard graphical symbols to represent the logical flow of data through a program.</a:t>
            </a:r>
            <a:endParaRPr/>
          </a:p>
          <a:p>
            <a:pPr marL="342900" lvl="0" indent="-165100" algn="l" rtl="0">
              <a:spcBef>
                <a:spcPts val="560"/>
              </a:spcBef>
              <a:spcAft>
                <a:spcPts val="0"/>
              </a:spcAft>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5"/>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Flowchart Symbols</a:t>
            </a:r>
            <a:endParaRPr/>
          </a:p>
        </p:txBody>
      </p:sp>
      <p:sp>
        <p:nvSpPr>
          <p:cNvPr id="414" name="Google Shape;414;p25"/>
          <p:cNvSpPr txBox="1"/>
          <p:nvPr/>
        </p:nvSpPr>
        <p:spPr>
          <a:xfrm>
            <a:off x="3962400" y="1676400"/>
            <a:ext cx="1651000" cy="914400"/>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25"/>
          <p:cNvSpPr/>
          <p:nvPr/>
        </p:nvSpPr>
        <p:spPr>
          <a:xfrm>
            <a:off x="1320800" y="1676400"/>
            <a:ext cx="1651000" cy="914400"/>
          </a:xfrm>
          <a:prstGeom prst="flowChartInputOutpu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6" name="Google Shape;416;p25"/>
          <p:cNvSpPr/>
          <p:nvPr/>
        </p:nvSpPr>
        <p:spPr>
          <a:xfrm>
            <a:off x="1320800" y="3276600"/>
            <a:ext cx="1651000" cy="571500"/>
          </a:xfrm>
          <a:prstGeom prst="flowChartTerminator">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7" name="Google Shape;417;p25"/>
          <p:cNvSpPr/>
          <p:nvPr/>
        </p:nvSpPr>
        <p:spPr>
          <a:xfrm>
            <a:off x="4044950" y="3124200"/>
            <a:ext cx="1651000" cy="914400"/>
          </a:xfrm>
          <a:prstGeom prst="flowChartDecision">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8" name="Google Shape;418;p25"/>
          <p:cNvSpPr/>
          <p:nvPr/>
        </p:nvSpPr>
        <p:spPr>
          <a:xfrm>
            <a:off x="1816100" y="4800600"/>
            <a:ext cx="660400" cy="609600"/>
          </a:xfrm>
          <a:prstGeom prst="flowChartConnector">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9" name="Google Shape;419;p25"/>
          <p:cNvSpPr/>
          <p:nvPr/>
        </p:nvSpPr>
        <p:spPr>
          <a:xfrm>
            <a:off x="4540250" y="4800600"/>
            <a:ext cx="660400" cy="609600"/>
          </a:xfrm>
          <a:prstGeom prst="flowChartOffpageConnector">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0" name="Google Shape;420;p25"/>
          <p:cNvSpPr txBox="1"/>
          <p:nvPr/>
        </p:nvSpPr>
        <p:spPr>
          <a:xfrm>
            <a:off x="1155700" y="2628900"/>
            <a:ext cx="19812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Input/Output</a:t>
            </a:r>
            <a:endParaRPr/>
          </a:p>
        </p:txBody>
      </p:sp>
      <p:sp>
        <p:nvSpPr>
          <p:cNvPr id="421" name="Google Shape;421;p25"/>
          <p:cNvSpPr txBox="1"/>
          <p:nvPr/>
        </p:nvSpPr>
        <p:spPr>
          <a:xfrm>
            <a:off x="3797300" y="2628900"/>
            <a:ext cx="19812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Processing</a:t>
            </a:r>
            <a:endParaRPr/>
          </a:p>
        </p:txBody>
      </p:sp>
      <p:sp>
        <p:nvSpPr>
          <p:cNvPr id="422" name="Google Shape;422;p25"/>
          <p:cNvSpPr txBox="1"/>
          <p:nvPr/>
        </p:nvSpPr>
        <p:spPr>
          <a:xfrm>
            <a:off x="6686550" y="2667000"/>
            <a:ext cx="19812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Module</a:t>
            </a:r>
            <a:endParaRPr/>
          </a:p>
        </p:txBody>
      </p:sp>
      <p:cxnSp>
        <p:nvCxnSpPr>
          <p:cNvPr id="423" name="Google Shape;423;p25"/>
          <p:cNvCxnSpPr/>
          <p:nvPr/>
        </p:nvCxnSpPr>
        <p:spPr>
          <a:xfrm>
            <a:off x="6851650" y="3352800"/>
            <a:ext cx="1651000" cy="0"/>
          </a:xfrm>
          <a:prstGeom prst="straightConnector1">
            <a:avLst/>
          </a:prstGeom>
          <a:noFill/>
          <a:ln w="38100" cap="flat" cmpd="sng">
            <a:solidFill>
              <a:srgbClr val="000000"/>
            </a:solidFill>
            <a:prstDash val="solid"/>
            <a:miter lim="800000"/>
            <a:headEnd type="none" w="med" len="med"/>
            <a:tailEnd type="triangle" w="med" len="med"/>
          </a:ln>
        </p:spPr>
      </p:cxnSp>
      <p:cxnSp>
        <p:nvCxnSpPr>
          <p:cNvPr id="424" name="Google Shape;424;p25"/>
          <p:cNvCxnSpPr/>
          <p:nvPr/>
        </p:nvCxnSpPr>
        <p:spPr>
          <a:xfrm rot="10800000">
            <a:off x="6851650" y="3733800"/>
            <a:ext cx="1651000" cy="0"/>
          </a:xfrm>
          <a:prstGeom prst="straightConnector1">
            <a:avLst/>
          </a:prstGeom>
          <a:noFill/>
          <a:ln w="38100" cap="flat" cmpd="sng">
            <a:solidFill>
              <a:srgbClr val="000000"/>
            </a:solidFill>
            <a:prstDash val="solid"/>
            <a:miter lim="800000"/>
            <a:headEnd type="none" w="med" len="med"/>
            <a:tailEnd type="triangle" w="med" len="med"/>
          </a:ln>
        </p:spPr>
      </p:cxnSp>
      <p:sp>
        <p:nvSpPr>
          <p:cNvPr id="425" name="Google Shape;425;p25"/>
          <p:cNvSpPr txBox="1"/>
          <p:nvPr/>
        </p:nvSpPr>
        <p:spPr>
          <a:xfrm>
            <a:off x="3962400" y="4152900"/>
            <a:ext cx="18161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Decision</a:t>
            </a:r>
            <a:endParaRPr/>
          </a:p>
        </p:txBody>
      </p:sp>
      <p:sp>
        <p:nvSpPr>
          <p:cNvPr id="426" name="Google Shape;426;p25"/>
          <p:cNvSpPr txBox="1"/>
          <p:nvPr/>
        </p:nvSpPr>
        <p:spPr>
          <a:xfrm>
            <a:off x="6769100" y="4152900"/>
            <a:ext cx="18161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Flowlines</a:t>
            </a:r>
            <a:endParaRPr/>
          </a:p>
        </p:txBody>
      </p:sp>
      <p:sp>
        <p:nvSpPr>
          <p:cNvPr id="427" name="Google Shape;427;p25"/>
          <p:cNvSpPr txBox="1"/>
          <p:nvPr/>
        </p:nvSpPr>
        <p:spPr>
          <a:xfrm>
            <a:off x="1238250" y="4152900"/>
            <a:ext cx="18161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Terminal</a:t>
            </a:r>
            <a:endParaRPr/>
          </a:p>
        </p:txBody>
      </p:sp>
      <p:sp>
        <p:nvSpPr>
          <p:cNvPr id="428" name="Google Shape;428;p25"/>
          <p:cNvSpPr/>
          <p:nvPr/>
        </p:nvSpPr>
        <p:spPr>
          <a:xfrm>
            <a:off x="6851650" y="1676400"/>
            <a:ext cx="1651000" cy="914400"/>
          </a:xfrm>
          <a:prstGeom prst="flowChartPredefinedProcess">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25"/>
          <p:cNvSpPr txBox="1"/>
          <p:nvPr/>
        </p:nvSpPr>
        <p:spPr>
          <a:xfrm>
            <a:off x="3962400" y="5676900"/>
            <a:ext cx="18161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Off-page Connector</a:t>
            </a:r>
            <a:endParaRPr/>
          </a:p>
        </p:txBody>
      </p:sp>
      <p:sp>
        <p:nvSpPr>
          <p:cNvPr id="430" name="Google Shape;430;p25"/>
          <p:cNvSpPr txBox="1"/>
          <p:nvPr/>
        </p:nvSpPr>
        <p:spPr>
          <a:xfrm>
            <a:off x="1238250" y="5676900"/>
            <a:ext cx="1816100" cy="34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On-page</a:t>
            </a:r>
            <a:br>
              <a:rPr lang="en-US" sz="1800" b="0" i="0" u="none">
                <a:solidFill>
                  <a:schemeClr val="dk1"/>
                </a:solidFill>
                <a:latin typeface="Arial"/>
                <a:ea typeface="Arial"/>
                <a:cs typeface="Arial"/>
                <a:sym typeface="Arial"/>
              </a:rPr>
            </a:br>
            <a:r>
              <a:rPr lang="en-US" sz="1800" b="0" i="0" u="none">
                <a:solidFill>
                  <a:schemeClr val="dk1"/>
                </a:solidFill>
                <a:latin typeface="Arial"/>
                <a:ea typeface="Arial"/>
                <a:cs typeface="Arial"/>
                <a:sym typeface="Arial"/>
              </a:rPr>
              <a:t>Connector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64eb236992_0_0"/>
          <p:cNvSpPr txBox="1">
            <a:spLocks noGrp="1"/>
          </p:cNvSpPr>
          <p:nvPr>
            <p:ph type="title"/>
          </p:nvPr>
        </p:nvSpPr>
        <p:spPr>
          <a:xfrm>
            <a:off x="1073150" y="277800"/>
            <a:ext cx="6644100" cy="7137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sz="4400"/>
              <a:t>Computer Components</a:t>
            </a:r>
            <a:endParaRPr sz="4400"/>
          </a:p>
        </p:txBody>
      </p:sp>
      <p:grpSp>
        <p:nvGrpSpPr>
          <p:cNvPr id="124" name="Google Shape;124;g64eb236992_0_0"/>
          <p:cNvGrpSpPr/>
          <p:nvPr/>
        </p:nvGrpSpPr>
        <p:grpSpPr>
          <a:xfrm>
            <a:off x="1927970" y="1626702"/>
            <a:ext cx="5401757" cy="4480876"/>
            <a:chOff x="1600202" y="-110047"/>
            <a:chExt cx="4986391" cy="4480876"/>
          </a:xfrm>
        </p:grpSpPr>
        <p:sp>
          <p:nvSpPr>
            <p:cNvPr id="125" name="Google Shape;125;g64eb236992_0_0"/>
            <p:cNvSpPr/>
            <p:nvPr/>
          </p:nvSpPr>
          <p:spPr>
            <a:xfrm>
              <a:off x="2242784" y="669729"/>
              <a:ext cx="3701100" cy="3701100"/>
            </a:xfrm>
            <a:prstGeom prst="blockArc">
              <a:avLst>
                <a:gd name="adj1" fmla="val 9000000"/>
                <a:gd name="adj2" fmla="val 16200000"/>
                <a:gd name="adj3" fmla="val 464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64eb236992_0_0"/>
            <p:cNvSpPr/>
            <p:nvPr/>
          </p:nvSpPr>
          <p:spPr>
            <a:xfrm>
              <a:off x="2242784" y="669729"/>
              <a:ext cx="3701100" cy="3701100"/>
            </a:xfrm>
            <a:prstGeom prst="blockArc">
              <a:avLst>
                <a:gd name="adj1" fmla="val 1800000"/>
                <a:gd name="adj2" fmla="val 9000000"/>
                <a:gd name="adj3" fmla="val 4643"/>
              </a:avLst>
            </a:prstGeom>
            <a:solidFill>
              <a:srgbClr val="FF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eb236992_0_0"/>
            <p:cNvSpPr/>
            <p:nvPr/>
          </p:nvSpPr>
          <p:spPr>
            <a:xfrm>
              <a:off x="2242784" y="669729"/>
              <a:ext cx="3701100" cy="3701100"/>
            </a:xfrm>
            <a:prstGeom prst="blockArc">
              <a:avLst>
                <a:gd name="adj1" fmla="val 16200000"/>
                <a:gd name="adj2" fmla="val 1800000"/>
                <a:gd name="adj3" fmla="val 4643"/>
              </a:avLst>
            </a:prstGeom>
            <a:solidFill>
              <a:srgbClr val="BF5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64eb236992_0_0"/>
            <p:cNvSpPr/>
            <p:nvPr/>
          </p:nvSpPr>
          <p:spPr>
            <a:xfrm>
              <a:off x="3135835" y="1592582"/>
              <a:ext cx="1915200" cy="1855500"/>
            </a:xfrm>
            <a:prstGeom prst="ellipse">
              <a:avLst/>
            </a:prstGeom>
            <a:solidFill>
              <a:schemeClr val="accent1"/>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64eb236992_0_0"/>
            <p:cNvSpPr txBox="1"/>
            <p:nvPr/>
          </p:nvSpPr>
          <p:spPr>
            <a:xfrm>
              <a:off x="3416290" y="1864308"/>
              <a:ext cx="1354200" cy="1311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300" b="1" i="0" u="none" strike="noStrike" cap="none">
                  <a:solidFill>
                    <a:schemeClr val="lt1"/>
                  </a:solidFill>
                  <a:latin typeface="Trebuchet MS"/>
                  <a:ea typeface="Trebuchet MS"/>
                  <a:cs typeface="Trebuchet MS"/>
                  <a:sym typeface="Trebuchet MS"/>
                </a:rPr>
                <a:t>Hardware</a:t>
              </a:r>
              <a:endParaRPr sz="2300" b="1" i="0" u="none" strike="noStrike" cap="none">
                <a:solidFill>
                  <a:schemeClr val="lt1"/>
                </a:solidFill>
                <a:latin typeface="Trebuchet MS"/>
                <a:ea typeface="Trebuchet MS"/>
                <a:cs typeface="Trebuchet MS"/>
                <a:sym typeface="Trebuchet MS"/>
              </a:endParaRPr>
            </a:p>
          </p:txBody>
        </p:sp>
        <p:sp>
          <p:nvSpPr>
            <p:cNvPr id="130" name="Google Shape;130;g64eb236992_0_0"/>
            <p:cNvSpPr/>
            <p:nvPr/>
          </p:nvSpPr>
          <p:spPr>
            <a:xfrm>
              <a:off x="3165647" y="-110047"/>
              <a:ext cx="1855500" cy="1645500"/>
            </a:xfrm>
            <a:prstGeom prst="ellipse">
              <a:avLst/>
            </a:prstGeom>
            <a:solidFill>
              <a:srgbClr val="E06666"/>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64eb236992_0_0"/>
            <p:cNvSpPr txBox="1"/>
            <p:nvPr/>
          </p:nvSpPr>
          <p:spPr>
            <a:xfrm>
              <a:off x="3437370" y="130928"/>
              <a:ext cx="1311900" cy="116340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US" sz="2400" b="1" i="0" u="none" strike="noStrike" cap="none">
                  <a:solidFill>
                    <a:schemeClr val="lt1"/>
                  </a:solidFill>
                  <a:latin typeface="Trebuchet MS"/>
                  <a:ea typeface="Trebuchet MS"/>
                  <a:cs typeface="Trebuchet MS"/>
                  <a:sym typeface="Trebuchet MS"/>
                </a:rPr>
                <a:t>Input</a:t>
              </a:r>
              <a:endParaRPr sz="2400" b="1" i="0" u="none" strike="noStrike" cap="none">
                <a:solidFill>
                  <a:schemeClr val="lt1"/>
                </a:solidFill>
                <a:latin typeface="Trebuchet MS"/>
                <a:ea typeface="Trebuchet MS"/>
                <a:cs typeface="Trebuchet MS"/>
                <a:sym typeface="Trebuchet MS"/>
              </a:endParaRPr>
            </a:p>
          </p:txBody>
        </p:sp>
        <p:sp>
          <p:nvSpPr>
            <p:cNvPr id="132" name="Google Shape;132;g64eb236992_0_0"/>
            <p:cNvSpPr/>
            <p:nvPr/>
          </p:nvSpPr>
          <p:spPr>
            <a:xfrm>
              <a:off x="4731093" y="2601384"/>
              <a:ext cx="1855500" cy="1645500"/>
            </a:xfrm>
            <a:prstGeom prst="ellipse">
              <a:avLst/>
            </a:prstGeom>
            <a:solidFill>
              <a:srgbClr val="00FF00"/>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64eb236992_0_0"/>
            <p:cNvSpPr txBox="1"/>
            <p:nvPr/>
          </p:nvSpPr>
          <p:spPr>
            <a:xfrm>
              <a:off x="5002816" y="2842359"/>
              <a:ext cx="1311900" cy="116340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US" sz="2400" b="1" i="0" u="none" strike="noStrike" cap="none">
                  <a:solidFill>
                    <a:schemeClr val="lt1"/>
                  </a:solidFill>
                  <a:latin typeface="Trebuchet MS"/>
                  <a:ea typeface="Trebuchet MS"/>
                  <a:cs typeface="Trebuchet MS"/>
                  <a:sym typeface="Trebuchet MS"/>
                </a:rPr>
                <a:t>Process</a:t>
              </a:r>
              <a:endParaRPr sz="2400" b="1" i="0" u="none" strike="noStrike" cap="none">
                <a:solidFill>
                  <a:schemeClr val="lt1"/>
                </a:solidFill>
                <a:latin typeface="Trebuchet MS"/>
                <a:ea typeface="Trebuchet MS"/>
                <a:cs typeface="Trebuchet MS"/>
                <a:sym typeface="Trebuchet MS"/>
              </a:endParaRPr>
            </a:p>
          </p:txBody>
        </p:sp>
        <p:sp>
          <p:nvSpPr>
            <p:cNvPr id="134" name="Google Shape;134;g64eb236992_0_0"/>
            <p:cNvSpPr/>
            <p:nvPr/>
          </p:nvSpPr>
          <p:spPr>
            <a:xfrm>
              <a:off x="1600202" y="2601384"/>
              <a:ext cx="1855500" cy="1645500"/>
            </a:xfrm>
            <a:prstGeom prst="ellipse">
              <a:avLst/>
            </a:prstGeom>
            <a:solidFill>
              <a:srgbClr val="FF9900"/>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g64eb236992_0_0"/>
            <p:cNvSpPr txBox="1"/>
            <p:nvPr/>
          </p:nvSpPr>
          <p:spPr>
            <a:xfrm>
              <a:off x="1871925" y="2842359"/>
              <a:ext cx="1311900" cy="116340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None/>
              </a:pPr>
              <a:r>
                <a:rPr lang="en-US" sz="2400" b="1" i="0" u="none" strike="noStrike" cap="none">
                  <a:solidFill>
                    <a:schemeClr val="lt1"/>
                  </a:solidFill>
                  <a:latin typeface="Trebuchet MS"/>
                  <a:ea typeface="Trebuchet MS"/>
                  <a:cs typeface="Trebuchet MS"/>
                  <a:sym typeface="Trebuchet MS"/>
                </a:rPr>
                <a:t>Output</a:t>
              </a:r>
              <a:endParaRPr sz="2400" b="1"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6"/>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Example 1.1: Flowchart</a:t>
            </a:r>
            <a:endParaRPr/>
          </a:p>
        </p:txBody>
      </p:sp>
      <p:sp>
        <p:nvSpPr>
          <p:cNvPr id="436" name="Google Shape;436;p26"/>
          <p:cNvSpPr/>
          <p:nvPr/>
        </p:nvSpPr>
        <p:spPr>
          <a:xfrm>
            <a:off x="3879850" y="1600200"/>
            <a:ext cx="1485900" cy="381000"/>
          </a:xfrm>
          <a:prstGeom prst="flowChartTerminator">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START</a:t>
            </a:r>
            <a:endParaRPr/>
          </a:p>
        </p:txBody>
      </p:sp>
      <p:sp>
        <p:nvSpPr>
          <p:cNvPr id="437" name="Google Shape;437;p26"/>
          <p:cNvSpPr/>
          <p:nvPr/>
        </p:nvSpPr>
        <p:spPr>
          <a:xfrm>
            <a:off x="3886200" y="6172200"/>
            <a:ext cx="1485900" cy="381000"/>
          </a:xfrm>
          <a:prstGeom prst="flowChartTerminator">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END</a:t>
            </a:r>
            <a:endParaRPr/>
          </a:p>
        </p:txBody>
      </p:sp>
      <p:sp>
        <p:nvSpPr>
          <p:cNvPr id="438" name="Google Shape;438;p26"/>
          <p:cNvSpPr/>
          <p:nvPr/>
        </p:nvSpPr>
        <p:spPr>
          <a:xfrm>
            <a:off x="3549650" y="2286000"/>
            <a:ext cx="2146300" cy="838200"/>
          </a:xfrm>
          <a:prstGeom prst="flowChartInputOutpu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Read length &amp; width</a:t>
            </a:r>
            <a:endParaRPr/>
          </a:p>
        </p:txBody>
      </p:sp>
      <p:cxnSp>
        <p:nvCxnSpPr>
          <p:cNvPr id="439" name="Google Shape;439;p26"/>
          <p:cNvCxnSpPr/>
          <p:nvPr/>
        </p:nvCxnSpPr>
        <p:spPr>
          <a:xfrm>
            <a:off x="4622800" y="1981200"/>
            <a:ext cx="0" cy="304800"/>
          </a:xfrm>
          <a:prstGeom prst="straightConnector1">
            <a:avLst/>
          </a:prstGeom>
          <a:noFill/>
          <a:ln w="38100" cap="flat" cmpd="sng">
            <a:solidFill>
              <a:schemeClr val="dk1"/>
            </a:solidFill>
            <a:prstDash val="solid"/>
            <a:miter lim="800000"/>
            <a:headEnd type="none" w="med" len="med"/>
            <a:tailEnd type="triangle" w="med" len="med"/>
          </a:ln>
        </p:spPr>
      </p:cxnSp>
      <p:cxnSp>
        <p:nvCxnSpPr>
          <p:cNvPr id="440" name="Google Shape;440;p26"/>
          <p:cNvCxnSpPr/>
          <p:nvPr/>
        </p:nvCxnSpPr>
        <p:spPr>
          <a:xfrm>
            <a:off x="4648200" y="3124200"/>
            <a:ext cx="0" cy="304800"/>
          </a:xfrm>
          <a:prstGeom prst="straightConnector1">
            <a:avLst/>
          </a:prstGeom>
          <a:noFill/>
          <a:ln w="38100" cap="flat" cmpd="sng">
            <a:solidFill>
              <a:schemeClr val="dk1"/>
            </a:solidFill>
            <a:prstDash val="solid"/>
            <a:miter lim="800000"/>
            <a:headEnd type="none" w="med" len="med"/>
            <a:tailEnd type="triangle" w="med" len="med"/>
          </a:ln>
        </p:spPr>
      </p:cxnSp>
      <p:sp>
        <p:nvSpPr>
          <p:cNvPr id="441" name="Google Shape;441;p26"/>
          <p:cNvSpPr txBox="1"/>
          <p:nvPr/>
        </p:nvSpPr>
        <p:spPr>
          <a:xfrm>
            <a:off x="3276600" y="4343400"/>
            <a:ext cx="2806700" cy="609600"/>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perimeter =</a:t>
            </a:r>
            <a:endParaRPr dirty="0"/>
          </a:p>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2 * (Length + width)</a:t>
            </a:r>
            <a:endParaRPr dirty="0"/>
          </a:p>
        </p:txBody>
      </p:sp>
      <p:cxnSp>
        <p:nvCxnSpPr>
          <p:cNvPr id="442" name="Google Shape;442;p26"/>
          <p:cNvCxnSpPr/>
          <p:nvPr/>
        </p:nvCxnSpPr>
        <p:spPr>
          <a:xfrm>
            <a:off x="4648200" y="4038600"/>
            <a:ext cx="0" cy="304800"/>
          </a:xfrm>
          <a:prstGeom prst="straightConnector1">
            <a:avLst/>
          </a:prstGeom>
          <a:noFill/>
          <a:ln w="38100" cap="flat" cmpd="sng">
            <a:solidFill>
              <a:schemeClr val="dk1"/>
            </a:solidFill>
            <a:prstDash val="solid"/>
            <a:miter lim="800000"/>
            <a:headEnd type="none" w="med" len="med"/>
            <a:tailEnd type="triangle" w="med" len="med"/>
          </a:ln>
        </p:spPr>
      </p:cxnSp>
      <p:sp>
        <p:nvSpPr>
          <p:cNvPr id="443" name="Google Shape;443;p26"/>
          <p:cNvSpPr/>
          <p:nvPr/>
        </p:nvSpPr>
        <p:spPr>
          <a:xfrm>
            <a:off x="3352800" y="5257800"/>
            <a:ext cx="2667000" cy="609600"/>
          </a:xfrm>
          <a:prstGeom prst="flowChartInputOutpu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Display area &amp; perimeter</a:t>
            </a:r>
            <a:endParaRPr/>
          </a:p>
        </p:txBody>
      </p:sp>
      <p:cxnSp>
        <p:nvCxnSpPr>
          <p:cNvPr id="444" name="Google Shape;444;p26"/>
          <p:cNvCxnSpPr/>
          <p:nvPr/>
        </p:nvCxnSpPr>
        <p:spPr>
          <a:xfrm>
            <a:off x="4648200" y="5867400"/>
            <a:ext cx="0" cy="304800"/>
          </a:xfrm>
          <a:prstGeom prst="straightConnector1">
            <a:avLst/>
          </a:prstGeom>
          <a:noFill/>
          <a:ln w="38100" cap="flat" cmpd="sng">
            <a:solidFill>
              <a:schemeClr val="dk1"/>
            </a:solidFill>
            <a:prstDash val="solid"/>
            <a:miter lim="800000"/>
            <a:headEnd type="none" w="med" len="med"/>
            <a:tailEnd type="triangle" w="med" len="med"/>
          </a:ln>
        </p:spPr>
      </p:cxnSp>
      <p:sp>
        <p:nvSpPr>
          <p:cNvPr id="445" name="Google Shape;445;p26"/>
          <p:cNvSpPr txBox="1"/>
          <p:nvPr/>
        </p:nvSpPr>
        <p:spPr>
          <a:xfrm>
            <a:off x="3276600" y="3429000"/>
            <a:ext cx="2806700" cy="609600"/>
          </a:xfrm>
          <a:prstGeom prst="rect">
            <a:avLst/>
          </a:prstGeom>
          <a:solidFill>
            <a:srgbClr val="FFFFFF"/>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area =</a:t>
            </a:r>
            <a:endParaRPr dirty="0"/>
          </a:p>
          <a:p>
            <a:pPr marL="0" marR="0" lvl="0" indent="0" algn="ctr"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Length * width</a:t>
            </a:r>
            <a:endParaRPr dirty="0"/>
          </a:p>
        </p:txBody>
      </p:sp>
      <p:cxnSp>
        <p:nvCxnSpPr>
          <p:cNvPr id="446" name="Google Shape;446;p26"/>
          <p:cNvCxnSpPr/>
          <p:nvPr/>
        </p:nvCxnSpPr>
        <p:spPr>
          <a:xfrm>
            <a:off x="4648200" y="4953000"/>
            <a:ext cx="0" cy="304800"/>
          </a:xfrm>
          <a:prstGeom prst="straightConnector1">
            <a:avLst/>
          </a:prstGeom>
          <a:noFill/>
          <a:ln w="38100" cap="flat" cmpd="sng">
            <a:solidFill>
              <a:schemeClr val="dk1"/>
            </a:solidFill>
            <a:prstDash val="solid"/>
            <a:miter lim="800000"/>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7"/>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31</a:t>
            </a:fld>
            <a:endParaRPr/>
          </a:p>
        </p:txBody>
      </p:sp>
      <p:sp>
        <p:nvSpPr>
          <p:cNvPr id="452" name="Google Shape;452;p27"/>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Example 1-1 : C++ program</a:t>
            </a:r>
            <a:endParaRPr/>
          </a:p>
        </p:txBody>
      </p:sp>
      <p:sp>
        <p:nvSpPr>
          <p:cNvPr id="453" name="Google Shape;453;p27"/>
          <p:cNvSpPr txBox="1">
            <a:spLocks noGrp="1"/>
          </p:cNvSpPr>
          <p:nvPr>
            <p:ph type="body" idx="1"/>
          </p:nvPr>
        </p:nvSpPr>
        <p:spPr>
          <a:xfrm>
            <a:off x="914400" y="1600200"/>
            <a:ext cx="8585200" cy="4302125"/>
          </a:xfrm>
          <a:prstGeom prst="rect">
            <a:avLst/>
          </a:prstGeom>
          <a:noFill/>
          <a:ln>
            <a:noFill/>
          </a:ln>
        </p:spPr>
        <p:txBody>
          <a:bodyPr spcFirstLastPara="1" wrap="square" lIns="91425" tIns="45700" rIns="91425" bIns="45700" anchor="t" anchorCtr="0">
            <a:noAutofit/>
          </a:bodyPr>
          <a:lstStyle/>
          <a:p>
            <a:pPr marL="533400" lvl="0" indent="-533400" algn="l" rtl="0">
              <a:lnSpc>
                <a:spcPct val="90000"/>
              </a:lnSpc>
              <a:spcBef>
                <a:spcPts val="0"/>
              </a:spcBef>
              <a:spcAft>
                <a:spcPts val="0"/>
              </a:spcAft>
              <a:buClr>
                <a:srgbClr val="000066"/>
              </a:buClr>
              <a:buSzPts val="2000"/>
              <a:buFont typeface="Arial"/>
              <a:buAutoNum type="arabicPeriod"/>
            </a:pPr>
            <a:r>
              <a:rPr lang="en-US" sz="2000" b="0" i="0" u="none" dirty="0">
                <a:solidFill>
                  <a:schemeClr val="dk1"/>
                </a:solidFill>
                <a:latin typeface="Arial"/>
                <a:ea typeface="Arial"/>
                <a:cs typeface="Arial"/>
                <a:sym typeface="Arial"/>
              </a:rPr>
              <a:t>#include &lt;iostream&gt;</a:t>
            </a:r>
            <a:endParaRPr dirty="0"/>
          </a:p>
          <a:p>
            <a:pPr marL="533400" lvl="0" indent="-533400" algn="l" rtl="0">
              <a:lnSpc>
                <a:spcPct val="90000"/>
              </a:lnSpc>
              <a:spcBef>
                <a:spcPts val="400"/>
              </a:spcBef>
              <a:spcAft>
                <a:spcPts val="0"/>
              </a:spcAft>
              <a:buClr>
                <a:srgbClr val="000066"/>
              </a:buClr>
              <a:buSzPts val="2000"/>
              <a:buFont typeface="Arial"/>
              <a:buAutoNum type="arabicPeriod"/>
            </a:pPr>
            <a:r>
              <a:rPr lang="en-US" sz="2000" b="0" i="0" u="none" dirty="0">
                <a:solidFill>
                  <a:schemeClr val="dk1"/>
                </a:solidFill>
                <a:latin typeface="Arial"/>
                <a:ea typeface="Arial"/>
                <a:cs typeface="Arial"/>
                <a:sym typeface="Arial"/>
              </a:rPr>
              <a:t>using namespace </a:t>
            </a:r>
            <a:r>
              <a:rPr lang="en-US" sz="2000" b="0" i="0" u="none" dirty="0" err="1">
                <a:solidFill>
                  <a:schemeClr val="dk1"/>
                </a:solidFill>
                <a:latin typeface="Arial"/>
                <a:ea typeface="Arial"/>
                <a:cs typeface="Arial"/>
                <a:sym typeface="Arial"/>
              </a:rPr>
              <a:t>std</a:t>
            </a:r>
            <a:r>
              <a:rPr lang="en-US" sz="2000" b="0" i="0" u="none" dirty="0">
                <a:solidFill>
                  <a:schemeClr val="dk1"/>
                </a:solidFill>
                <a:latin typeface="Arial"/>
                <a:ea typeface="Arial"/>
                <a:cs typeface="Arial"/>
                <a:sym typeface="Arial"/>
              </a:rPr>
              <a:t>;</a:t>
            </a:r>
            <a:endParaRPr dirty="0"/>
          </a:p>
          <a:p>
            <a:pPr marL="533400" lvl="0" indent="-533400" algn="l" rtl="0">
              <a:lnSpc>
                <a:spcPct val="90000"/>
              </a:lnSpc>
              <a:spcBef>
                <a:spcPts val="400"/>
              </a:spcBef>
              <a:spcAft>
                <a:spcPts val="0"/>
              </a:spcAft>
              <a:buClr>
                <a:srgbClr val="000066"/>
              </a:buClr>
              <a:buSzPts val="2000"/>
              <a:buFont typeface="Arial"/>
              <a:buAutoNum type="arabicPeriod"/>
            </a:pPr>
            <a:r>
              <a:rPr lang="en-US" sz="2000" b="0" i="0" u="none" dirty="0">
                <a:solidFill>
                  <a:schemeClr val="dk1"/>
                </a:solidFill>
                <a:latin typeface="Arial"/>
                <a:ea typeface="Arial"/>
                <a:cs typeface="Arial"/>
                <a:sym typeface="Arial"/>
              </a:rPr>
              <a:t>main() {</a:t>
            </a:r>
            <a:endParaRPr dirty="0"/>
          </a:p>
          <a:p>
            <a:pPr marL="533400" lvl="0" indent="-533400" algn="l" rtl="0">
              <a:lnSpc>
                <a:spcPct val="90000"/>
              </a:lnSpc>
              <a:spcBef>
                <a:spcPts val="400"/>
              </a:spcBef>
              <a:spcAft>
                <a:spcPts val="0"/>
              </a:spcAft>
              <a:buClr>
                <a:srgbClr val="000066"/>
              </a:buClr>
              <a:buSzPts val="2000"/>
              <a:buFont typeface="Arial"/>
              <a:buAutoNum type="arabicPeriod"/>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int</a:t>
            </a:r>
            <a:r>
              <a:rPr lang="en-US" sz="2000" b="0" i="0" u="none" dirty="0">
                <a:solidFill>
                  <a:schemeClr val="dk1"/>
                </a:solidFill>
                <a:latin typeface="Arial"/>
                <a:ea typeface="Arial"/>
                <a:cs typeface="Arial"/>
                <a:sym typeface="Arial"/>
              </a:rPr>
              <a:t> length, width, area, perimeter;</a:t>
            </a:r>
            <a:endParaRPr dirty="0"/>
          </a:p>
          <a:p>
            <a:pPr marL="533400" lvl="0" indent="-533400" algn="l" rtl="0">
              <a:lnSpc>
                <a:spcPct val="90000"/>
              </a:lnSpc>
              <a:spcBef>
                <a:spcPts val="400"/>
              </a:spcBef>
              <a:spcAft>
                <a:spcPts val="0"/>
              </a:spcAft>
              <a:buClr>
                <a:srgbClr val="000066"/>
              </a:buClr>
              <a:buSzPts val="2000"/>
              <a:buFont typeface="Arial"/>
              <a:buAutoNum type="arabicPeriod"/>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cout</a:t>
            </a:r>
            <a:r>
              <a:rPr lang="en-US" sz="2000" b="0" i="0" u="none" dirty="0">
                <a:solidFill>
                  <a:schemeClr val="dk1"/>
                </a:solidFill>
                <a:latin typeface="Arial"/>
                <a:ea typeface="Arial"/>
                <a:cs typeface="Arial"/>
                <a:sym typeface="Arial"/>
              </a:rPr>
              <a:t>&lt;&lt;"Enter length and width of</a:t>
            </a:r>
            <a:endParaRPr dirty="0"/>
          </a:p>
          <a:p>
            <a:pPr marL="533400" lvl="0" indent="-533400" algn="l" rtl="0">
              <a:lnSpc>
                <a:spcPct val="90000"/>
              </a:lnSpc>
              <a:spcBef>
                <a:spcPts val="400"/>
              </a:spcBef>
              <a:spcAft>
                <a:spcPts val="0"/>
              </a:spcAft>
              <a:buSzPts val="2000"/>
              <a:buFont typeface="Arial"/>
              <a:buNone/>
            </a:pPr>
            <a:r>
              <a:rPr lang="en-US" sz="2000" b="0" i="0" u="none" dirty="0">
                <a:solidFill>
                  <a:schemeClr val="dk1"/>
                </a:solidFill>
                <a:latin typeface="Arial"/>
                <a:ea typeface="Arial"/>
                <a:cs typeface="Arial"/>
                <a:sym typeface="Arial"/>
              </a:rPr>
              <a:t>                       rectangle\n";</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cin</a:t>
            </a:r>
            <a:r>
              <a:rPr lang="en-US" sz="2000" b="0" i="0" u="none" dirty="0">
                <a:solidFill>
                  <a:schemeClr val="dk1"/>
                </a:solidFill>
                <a:latin typeface="Arial"/>
                <a:ea typeface="Arial"/>
                <a:cs typeface="Arial"/>
                <a:sym typeface="Arial"/>
              </a:rPr>
              <a:t>&gt;&gt;length;</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cin</a:t>
            </a:r>
            <a:r>
              <a:rPr lang="en-US" sz="2000" b="0" i="0" u="none" dirty="0">
                <a:solidFill>
                  <a:schemeClr val="dk1"/>
                </a:solidFill>
                <a:latin typeface="Arial"/>
                <a:ea typeface="Arial"/>
                <a:cs typeface="Arial"/>
                <a:sym typeface="Arial"/>
              </a:rPr>
              <a:t>&gt;&gt;width;</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a:t>
            </a:r>
            <a:r>
              <a:rPr lang="en-US" sz="2000" dirty="0"/>
              <a:t>area</a:t>
            </a:r>
            <a:r>
              <a:rPr lang="en-US" sz="2000" b="0" i="0" u="none" dirty="0">
                <a:solidFill>
                  <a:schemeClr val="dk1"/>
                </a:solidFill>
                <a:latin typeface="Arial"/>
                <a:ea typeface="Arial"/>
                <a:cs typeface="Arial"/>
                <a:sym typeface="Arial"/>
              </a:rPr>
              <a:t> = length * </a:t>
            </a:r>
            <a:r>
              <a:rPr lang="en-US" sz="2000" dirty="0"/>
              <a:t>width</a:t>
            </a:r>
            <a:r>
              <a:rPr lang="en-US" sz="2000" b="0" i="0" u="none" dirty="0">
                <a:solidFill>
                  <a:schemeClr val="dk1"/>
                </a:solidFill>
                <a:latin typeface="Arial"/>
                <a:ea typeface="Arial"/>
                <a:cs typeface="Arial"/>
                <a:sym typeface="Arial"/>
              </a:rPr>
              <a:t>;</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perimeter = 2*(length + width);</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cout</a:t>
            </a:r>
            <a:r>
              <a:rPr lang="en-US" sz="2000" b="0" i="0" u="none" dirty="0">
                <a:solidFill>
                  <a:schemeClr val="dk1"/>
                </a:solidFill>
                <a:latin typeface="Arial"/>
                <a:ea typeface="Arial"/>
                <a:cs typeface="Arial"/>
                <a:sym typeface="Arial"/>
              </a:rPr>
              <a:t>&lt;&lt; "Area = "&lt;&lt;area;</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a:t>
            </a:r>
            <a:r>
              <a:rPr lang="en-US" sz="2000" b="0" i="0" u="none" dirty="0" err="1">
                <a:solidFill>
                  <a:schemeClr val="dk1"/>
                </a:solidFill>
                <a:latin typeface="Arial"/>
                <a:ea typeface="Arial"/>
                <a:cs typeface="Arial"/>
                <a:sym typeface="Arial"/>
              </a:rPr>
              <a:t>cout</a:t>
            </a:r>
            <a:r>
              <a:rPr lang="en-US" sz="2000" b="0" i="0" u="none" dirty="0">
                <a:solidFill>
                  <a:schemeClr val="dk1"/>
                </a:solidFill>
                <a:latin typeface="Arial"/>
                <a:ea typeface="Arial"/>
                <a:cs typeface="Arial"/>
                <a:sym typeface="Arial"/>
              </a:rPr>
              <a:t>&lt;&lt; "Perimeter = "&lt;&lt;perimeter;</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    return 0;</a:t>
            </a:r>
            <a:endParaRPr dirty="0"/>
          </a:p>
          <a:p>
            <a:pPr marL="533400" lvl="0" indent="-533400" algn="l" rtl="0">
              <a:lnSpc>
                <a:spcPct val="90000"/>
              </a:lnSpc>
              <a:spcBef>
                <a:spcPts val="400"/>
              </a:spcBef>
              <a:spcAft>
                <a:spcPts val="0"/>
              </a:spcAft>
              <a:buClr>
                <a:srgbClr val="000066"/>
              </a:buClr>
              <a:buSzPts val="2000"/>
              <a:buFont typeface="Arial"/>
              <a:buAutoNum type="arabicPeriod" startAt="6"/>
            </a:pPr>
            <a:r>
              <a:rPr lang="en-US" sz="2000" b="0" i="0" u="none" dirty="0">
                <a:solidFill>
                  <a:schemeClr val="dk1"/>
                </a:solidFill>
                <a:latin typeface="Arial"/>
                <a:ea typeface="Arial"/>
                <a:cs typeface="Arial"/>
                <a:sym typeface="Arial"/>
              </a:rPr>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8"/>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32</a:t>
            </a:fld>
            <a:endParaRPr/>
          </a:p>
        </p:txBody>
      </p:sp>
      <p:sp>
        <p:nvSpPr>
          <p:cNvPr id="459" name="Google Shape;459;p28"/>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Exercise</a:t>
            </a:r>
            <a:endParaRPr/>
          </a:p>
        </p:txBody>
      </p:sp>
      <p:sp>
        <p:nvSpPr>
          <p:cNvPr id="460" name="Google Shape;460;p28"/>
          <p:cNvSpPr txBox="1">
            <a:spLocks noGrp="1"/>
          </p:cNvSpPr>
          <p:nvPr>
            <p:ph type="body" idx="1"/>
          </p:nvPr>
        </p:nvSpPr>
        <p:spPr>
          <a:xfrm>
            <a:off x="990600" y="1295400"/>
            <a:ext cx="8585200" cy="182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Font typeface="Arial"/>
              <a:buNone/>
            </a:pPr>
            <a:endParaRPr sz="2800" b="0" i="0" u="none">
              <a:solidFill>
                <a:schemeClr val="dk1"/>
              </a:solidFill>
              <a:latin typeface="Arial"/>
              <a:ea typeface="Arial"/>
              <a:cs typeface="Arial"/>
              <a:sym typeface="Arial"/>
            </a:endParaRPr>
          </a:p>
          <a:p>
            <a:pPr marL="0" lvl="0" indent="0" algn="l" rtl="0">
              <a:lnSpc>
                <a:spcPct val="90000"/>
              </a:lnSpc>
              <a:spcBef>
                <a:spcPts val="640"/>
              </a:spcBef>
              <a:spcAft>
                <a:spcPts val="0"/>
              </a:spcAft>
              <a:buSzPts val="3200"/>
              <a:buFont typeface="Arial"/>
              <a:buNone/>
            </a:pPr>
            <a:r>
              <a:rPr lang="en-US" sz="3200" b="0" i="0" u="none">
                <a:solidFill>
                  <a:schemeClr val="dk1"/>
                </a:solidFill>
                <a:latin typeface="Arial"/>
                <a:ea typeface="Arial"/>
                <a:cs typeface="Arial"/>
                <a:sym typeface="Arial"/>
              </a:rPr>
              <a:t>By using structure chart, pseudocode and flowchart, find the total and product of 2 numbers. Display the result.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64eb236992_0_223"/>
          <p:cNvSpPr txBox="1">
            <a:spLocks noGrp="1"/>
          </p:cNvSpPr>
          <p:nvPr>
            <p:ph type="title"/>
          </p:nvPr>
        </p:nvSpPr>
        <p:spPr>
          <a:xfrm>
            <a:off x="974450" y="462704"/>
            <a:ext cx="9121800" cy="7599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Debugging</a:t>
            </a:r>
            <a:endParaRPr/>
          </a:p>
        </p:txBody>
      </p:sp>
      <p:sp>
        <p:nvSpPr>
          <p:cNvPr id="467" name="Google Shape;467;g64eb236992_0_223"/>
          <p:cNvSpPr txBox="1">
            <a:spLocks noGrp="1"/>
          </p:cNvSpPr>
          <p:nvPr>
            <p:ph type="body" idx="4294967295"/>
          </p:nvPr>
        </p:nvSpPr>
        <p:spPr>
          <a:xfrm>
            <a:off x="974450" y="1828800"/>
            <a:ext cx="8750400" cy="4329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Clr>
                <a:srgbClr val="000000"/>
              </a:buClr>
              <a:buSzPts val="1898"/>
              <a:buChar char="•"/>
            </a:pPr>
            <a:r>
              <a:rPr lang="en-US" dirty="0">
                <a:solidFill>
                  <a:srgbClr val="000000"/>
                </a:solidFill>
              </a:rPr>
              <a:t>To find any error in the program</a:t>
            </a:r>
            <a:endParaRPr dirty="0">
              <a:solidFill>
                <a:srgbClr val="000000"/>
              </a:solidFill>
            </a:endParaRPr>
          </a:p>
          <a:p>
            <a:pPr marL="274320" lvl="0" indent="-274320" algn="l" rtl="0">
              <a:spcBef>
                <a:spcPts val="600"/>
              </a:spcBef>
              <a:spcAft>
                <a:spcPts val="0"/>
              </a:spcAft>
              <a:buClr>
                <a:srgbClr val="000000"/>
              </a:buClr>
              <a:buSzPts val="1898"/>
              <a:buChar char="•"/>
            </a:pPr>
            <a:r>
              <a:rPr lang="en-US" dirty="0">
                <a:solidFill>
                  <a:srgbClr val="000000"/>
                </a:solidFill>
              </a:rPr>
              <a:t>Bugs – error, also known as exception, occurs during compilation or execution.</a:t>
            </a:r>
            <a:endParaRPr dirty="0">
              <a:solidFill>
                <a:srgbClr val="000000"/>
              </a:solidFill>
            </a:endParaRPr>
          </a:p>
          <a:p>
            <a:pPr marL="274320" lvl="0" indent="-274320" algn="l" rtl="0">
              <a:spcBef>
                <a:spcPts val="600"/>
              </a:spcBef>
              <a:spcAft>
                <a:spcPts val="0"/>
              </a:spcAft>
              <a:buClr>
                <a:srgbClr val="000000"/>
              </a:buClr>
              <a:buSzPts val="1898"/>
              <a:buChar char="•"/>
            </a:pPr>
            <a:r>
              <a:rPr lang="en-US" dirty="0">
                <a:solidFill>
                  <a:srgbClr val="000000"/>
                </a:solidFill>
              </a:rPr>
              <a:t>Common programming errors:</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Syntax errors (Compilation errors)</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Run-time errors</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Logic errors</a:t>
            </a:r>
            <a:endParaRPr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64eb236992_0_229"/>
          <p:cNvSpPr txBox="1">
            <a:spLocks noGrp="1"/>
          </p:cNvSpPr>
          <p:nvPr>
            <p:ph type="title"/>
          </p:nvPr>
        </p:nvSpPr>
        <p:spPr>
          <a:xfrm>
            <a:off x="784200" y="96037"/>
            <a:ext cx="9121800" cy="1143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Common programming errors</a:t>
            </a:r>
            <a:endParaRPr/>
          </a:p>
        </p:txBody>
      </p:sp>
      <p:sp>
        <p:nvSpPr>
          <p:cNvPr id="474" name="Google Shape;474;g64eb236992_0_229"/>
          <p:cNvSpPr txBox="1">
            <a:spLocks noGrp="1"/>
          </p:cNvSpPr>
          <p:nvPr>
            <p:ph type="body" idx="4294967295"/>
          </p:nvPr>
        </p:nvSpPr>
        <p:spPr>
          <a:xfrm>
            <a:off x="930006" y="1606367"/>
            <a:ext cx="8046000" cy="50292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Clr>
                <a:srgbClr val="000000"/>
              </a:buClr>
              <a:buSzPts val="1898"/>
              <a:buChar char="•"/>
            </a:pPr>
            <a:r>
              <a:rPr lang="en-US" dirty="0">
                <a:solidFill>
                  <a:srgbClr val="000000"/>
                </a:solidFill>
              </a:rPr>
              <a:t>Syntax Errors</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Code violation during compilation, e.g.:</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Missing semicolon (;)</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Undefined variable</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Did not close ’/*’ with ‘/’</a:t>
            </a:r>
            <a:endParaRPr dirty="0">
              <a:solidFill>
                <a:srgbClr val="000000"/>
              </a:solidFill>
            </a:endParaRPr>
          </a:p>
          <a:p>
            <a:pPr marL="274320" lvl="0" indent="-274320" algn="l" rtl="0">
              <a:spcBef>
                <a:spcPts val="600"/>
              </a:spcBef>
              <a:spcAft>
                <a:spcPts val="0"/>
              </a:spcAft>
              <a:buClr>
                <a:srgbClr val="000000"/>
              </a:buClr>
              <a:buSzPts val="1898"/>
              <a:buChar char="•"/>
            </a:pPr>
            <a:r>
              <a:rPr lang="en-US" dirty="0">
                <a:solidFill>
                  <a:srgbClr val="000000"/>
                </a:solidFill>
              </a:rPr>
              <a:t>Run-time Errors</a:t>
            </a:r>
            <a:endParaRPr dirty="0">
              <a:solidFill>
                <a:srgbClr val="000000"/>
              </a:solidFill>
            </a:endParaRPr>
          </a:p>
          <a:p>
            <a:pPr marL="521208" lvl="1" indent="-228600" algn="l" rtl="0">
              <a:spcBef>
                <a:spcPts val="500"/>
              </a:spcBef>
              <a:spcAft>
                <a:spcPts val="0"/>
              </a:spcAft>
              <a:buClr>
                <a:srgbClr val="000000"/>
              </a:buClr>
              <a:buSzPts val="1840"/>
              <a:buChar char="−"/>
            </a:pPr>
            <a:r>
              <a:rPr lang="en-US" dirty="0">
                <a:solidFill>
                  <a:srgbClr val="000000"/>
                </a:solidFill>
              </a:rPr>
              <a:t>Illegal operation occur during execution , e.g.:</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Divide a number by zero</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Open a non-existing file</a:t>
            </a:r>
            <a:endParaRPr dirty="0">
              <a:solidFill>
                <a:srgbClr val="000000"/>
              </a:solidFill>
            </a:endParaRPr>
          </a:p>
          <a:p>
            <a:pPr marL="758952" lvl="2" indent="-228600" algn="l" rtl="0">
              <a:spcBef>
                <a:spcPts val="400"/>
              </a:spcBef>
              <a:spcAft>
                <a:spcPts val="0"/>
              </a:spcAft>
              <a:buClr>
                <a:srgbClr val="000000"/>
              </a:buClr>
              <a:buSzPts val="1200"/>
              <a:buChar char="•"/>
            </a:pPr>
            <a:r>
              <a:rPr lang="en-US" dirty="0">
                <a:solidFill>
                  <a:srgbClr val="000000"/>
                </a:solidFill>
              </a:rPr>
              <a:t>Write to a non-existing printer</a:t>
            </a:r>
            <a:endParaRPr dirty="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64eb236992_0_235"/>
          <p:cNvSpPr txBox="1">
            <a:spLocks noGrp="1"/>
          </p:cNvSpPr>
          <p:nvPr>
            <p:ph type="body" idx="4294967295"/>
          </p:nvPr>
        </p:nvSpPr>
        <p:spPr>
          <a:xfrm>
            <a:off x="506506" y="1595406"/>
            <a:ext cx="8124000" cy="45006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Clr>
                <a:srgbClr val="000000"/>
              </a:buClr>
              <a:buSzPts val="1898"/>
              <a:buChar char="•"/>
            </a:pPr>
            <a:r>
              <a:rPr lang="en-US">
                <a:solidFill>
                  <a:srgbClr val="000000"/>
                </a:solidFill>
              </a:rPr>
              <a:t>Logic Errors</a:t>
            </a:r>
            <a:endParaRPr>
              <a:solidFill>
                <a:srgbClr val="000000"/>
              </a:solidFill>
            </a:endParaRPr>
          </a:p>
          <a:p>
            <a:pPr marL="521208" lvl="1" indent="-228600" algn="l" rtl="0">
              <a:spcBef>
                <a:spcPts val="500"/>
              </a:spcBef>
              <a:spcAft>
                <a:spcPts val="0"/>
              </a:spcAft>
              <a:buClr>
                <a:srgbClr val="000000"/>
              </a:buClr>
              <a:buSzPts val="1840"/>
              <a:buChar char="−"/>
            </a:pPr>
            <a:r>
              <a:rPr lang="en-US">
                <a:solidFill>
                  <a:srgbClr val="000000"/>
                </a:solidFill>
              </a:rPr>
              <a:t>Passed Syntax and Run-time Errors but produce false result</a:t>
            </a:r>
            <a:endParaRPr>
              <a:solidFill>
                <a:srgbClr val="000000"/>
              </a:solidFill>
            </a:endParaRPr>
          </a:p>
          <a:p>
            <a:pPr marL="521208" lvl="1" indent="-228600" algn="l" rtl="0">
              <a:spcBef>
                <a:spcPts val="500"/>
              </a:spcBef>
              <a:spcAft>
                <a:spcPts val="0"/>
              </a:spcAft>
              <a:buClr>
                <a:srgbClr val="000000"/>
              </a:buClr>
              <a:buSzPts val="1840"/>
              <a:buChar char="−"/>
            </a:pPr>
            <a:r>
              <a:rPr lang="en-US">
                <a:solidFill>
                  <a:srgbClr val="000000"/>
                </a:solidFill>
              </a:rPr>
              <a:t>It is usually caused  by the algorithm of the program</a:t>
            </a:r>
            <a:endParaRPr>
              <a:solidFill>
                <a:srgbClr val="000000"/>
              </a:solidFill>
            </a:endParaRPr>
          </a:p>
          <a:p>
            <a:pPr marL="457200" lvl="1" indent="0" algn="l" rtl="0">
              <a:spcBef>
                <a:spcPts val="500"/>
              </a:spcBef>
              <a:spcAft>
                <a:spcPts val="0"/>
              </a:spcAft>
              <a:buSzPts val="1840"/>
              <a:buNone/>
            </a:pPr>
            <a:endParaRPr>
              <a:solidFill>
                <a:srgbClr val="000000"/>
              </a:solidFill>
            </a:endParaRPr>
          </a:p>
        </p:txBody>
      </p:sp>
      <p:sp>
        <p:nvSpPr>
          <p:cNvPr id="480" name="Google Shape;480;g64eb236992_0_235"/>
          <p:cNvSpPr txBox="1"/>
          <p:nvPr/>
        </p:nvSpPr>
        <p:spPr>
          <a:xfrm>
            <a:off x="1189200" y="3972000"/>
            <a:ext cx="7271700" cy="2124000"/>
          </a:xfrm>
          <a:prstGeom prst="rect">
            <a:avLst/>
          </a:prstGeom>
          <a:solidFill>
            <a:srgbClr val="F4F3E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FF0000"/>
                </a:solidFill>
                <a:latin typeface="Times New Roman"/>
                <a:ea typeface="Times New Roman"/>
                <a:cs typeface="Times New Roman"/>
                <a:sym typeface="Times New Roman"/>
              </a:rPr>
              <a:t>// to calculate the average</a:t>
            </a:r>
            <a:endParaRPr dirty="0"/>
          </a:p>
          <a:p>
            <a:pPr marL="0" marR="0" lvl="0" indent="0" algn="l" rtl="0">
              <a:spcBef>
                <a:spcPts val="1200"/>
              </a:spcBef>
              <a:spcAft>
                <a:spcPts val="0"/>
              </a:spcAft>
              <a:buNone/>
            </a:pPr>
            <a:r>
              <a:rPr lang="en-US" sz="2400" b="1" dirty="0" err="1">
                <a:solidFill>
                  <a:srgbClr val="FF0000"/>
                </a:solidFill>
                <a:latin typeface="Times New Roman"/>
                <a:ea typeface="Times New Roman"/>
                <a:cs typeface="Times New Roman"/>
                <a:sym typeface="Times New Roman"/>
              </a:rPr>
              <a:t>int</a:t>
            </a:r>
            <a:r>
              <a:rPr lang="en-US" sz="2400" b="1" dirty="0">
                <a:solidFill>
                  <a:srgbClr val="FF0000"/>
                </a:solidFill>
                <a:latin typeface="Times New Roman"/>
                <a:ea typeface="Times New Roman"/>
                <a:cs typeface="Times New Roman"/>
                <a:sym typeface="Times New Roman"/>
              </a:rPr>
              <a:t> a =20;</a:t>
            </a:r>
            <a:endParaRPr dirty="0"/>
          </a:p>
          <a:p>
            <a:pPr marL="0" marR="0" lvl="0" indent="0" algn="l" rtl="0">
              <a:spcBef>
                <a:spcPts val="1200"/>
              </a:spcBef>
              <a:spcAft>
                <a:spcPts val="0"/>
              </a:spcAft>
              <a:buNone/>
            </a:pPr>
            <a:r>
              <a:rPr lang="en-US" sz="2400" b="1" dirty="0" err="1">
                <a:solidFill>
                  <a:srgbClr val="FF0000"/>
                </a:solidFill>
                <a:latin typeface="Times New Roman"/>
                <a:ea typeface="Times New Roman"/>
                <a:cs typeface="Times New Roman"/>
                <a:sym typeface="Times New Roman"/>
              </a:rPr>
              <a:t>int</a:t>
            </a:r>
            <a:r>
              <a:rPr lang="en-US" sz="2400" b="1" dirty="0">
                <a:solidFill>
                  <a:srgbClr val="FF0000"/>
                </a:solidFill>
                <a:latin typeface="Times New Roman"/>
                <a:ea typeface="Times New Roman"/>
                <a:cs typeface="Times New Roman"/>
                <a:sym typeface="Times New Roman"/>
              </a:rPr>
              <a:t> b = 34;</a:t>
            </a:r>
            <a:endParaRPr dirty="0"/>
          </a:p>
          <a:p>
            <a:pPr marL="0" marR="0" lvl="0" indent="0" algn="l" rtl="0">
              <a:spcBef>
                <a:spcPts val="1200"/>
              </a:spcBef>
              <a:spcAft>
                <a:spcPts val="0"/>
              </a:spcAft>
              <a:buNone/>
            </a:pPr>
            <a:r>
              <a:rPr lang="en-US" sz="2400" b="1" dirty="0" err="1">
                <a:solidFill>
                  <a:srgbClr val="FF0000"/>
                </a:solidFill>
                <a:latin typeface="Times New Roman"/>
                <a:ea typeface="Times New Roman"/>
                <a:cs typeface="Times New Roman"/>
                <a:sym typeface="Times New Roman"/>
              </a:rPr>
              <a:t>cout</a:t>
            </a:r>
            <a:r>
              <a:rPr lang="en-US" sz="2400" b="1" dirty="0">
                <a:solidFill>
                  <a:srgbClr val="FF0000"/>
                </a:solidFill>
                <a:latin typeface="Times New Roman"/>
                <a:ea typeface="Times New Roman"/>
                <a:cs typeface="Times New Roman"/>
                <a:sym typeface="Times New Roman"/>
              </a:rPr>
              <a:t> &lt;&lt; “The average is ” &lt;&lt; (a + b);    </a:t>
            </a:r>
            <a:r>
              <a:rPr lang="en-US" sz="2400" b="1" dirty="0">
                <a:latin typeface="Times New Roman"/>
                <a:ea typeface="Times New Roman"/>
                <a:cs typeface="Times New Roman"/>
                <a:sym typeface="Times New Roman"/>
              </a:rPr>
              <a:t>← Used wrong formula </a:t>
            </a:r>
            <a:r>
              <a:rPr lang="en-US" sz="2400" b="1" dirty="0">
                <a:solidFill>
                  <a:srgbClr val="FF0000"/>
                </a:solidFill>
                <a:latin typeface="Times New Roman"/>
                <a:ea typeface="Times New Roman"/>
                <a:cs typeface="Times New Roman"/>
                <a:sym typeface="Times New Roman"/>
              </a:rPr>
              <a:t>  </a:t>
            </a:r>
            <a:endParaRPr dirty="0"/>
          </a:p>
        </p:txBody>
      </p:sp>
      <p:sp>
        <p:nvSpPr>
          <p:cNvPr id="481" name="Google Shape;481;g64eb236992_0_235"/>
          <p:cNvSpPr txBox="1">
            <a:spLocks noGrp="1"/>
          </p:cNvSpPr>
          <p:nvPr>
            <p:ph type="title"/>
          </p:nvPr>
        </p:nvSpPr>
        <p:spPr>
          <a:xfrm>
            <a:off x="784200" y="96037"/>
            <a:ext cx="9121800" cy="1143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Common programming errors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64eb236992_0_241"/>
          <p:cNvSpPr txBox="1">
            <a:spLocks noGrp="1"/>
          </p:cNvSpPr>
          <p:nvPr>
            <p:ph type="title"/>
          </p:nvPr>
        </p:nvSpPr>
        <p:spPr>
          <a:xfrm>
            <a:off x="975000" y="112562"/>
            <a:ext cx="9121800" cy="1143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C++ Basic Syntax</a:t>
            </a:r>
            <a:endParaRPr/>
          </a:p>
        </p:txBody>
      </p:sp>
      <p:sp>
        <p:nvSpPr>
          <p:cNvPr id="488" name="Google Shape;488;g64eb236992_0_241"/>
          <p:cNvSpPr txBox="1">
            <a:spLocks noGrp="1"/>
          </p:cNvSpPr>
          <p:nvPr>
            <p:ph type="body" idx="4294967295"/>
          </p:nvPr>
        </p:nvSpPr>
        <p:spPr>
          <a:xfrm>
            <a:off x="975000" y="1751600"/>
            <a:ext cx="8775000" cy="4591200"/>
          </a:xfrm>
          <a:prstGeom prst="rect">
            <a:avLst/>
          </a:prstGeom>
          <a:solidFill>
            <a:schemeClr val="lt1"/>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lvl="0" indent="-514350" algn="l" rtl="0">
              <a:spcBef>
                <a:spcPts val="0"/>
              </a:spcBef>
              <a:spcAft>
                <a:spcPts val="0"/>
              </a:spcAft>
              <a:buSzPts val="1752"/>
              <a:buFont typeface="Trebuchet MS"/>
              <a:buAutoNum type="arabicPeriod"/>
            </a:pPr>
            <a:r>
              <a:rPr lang="en-US" sz="2400" dirty="0">
                <a:solidFill>
                  <a:srgbClr val="0070C0"/>
                </a:solidFill>
                <a:latin typeface="Trebuchet MS"/>
                <a:ea typeface="Trebuchet MS"/>
                <a:cs typeface="Trebuchet MS"/>
                <a:sym typeface="Trebuchet MS"/>
              </a:rPr>
              <a:t>#include &lt;iostream&gt; </a:t>
            </a:r>
            <a:r>
              <a:rPr lang="en-US" sz="2400" dirty="0">
                <a:solidFill>
                  <a:srgbClr val="00B050"/>
                </a:solidFill>
                <a:latin typeface="Trebuchet MS"/>
                <a:ea typeface="Trebuchet MS"/>
                <a:cs typeface="Trebuchet MS"/>
                <a:sym typeface="Trebuchet MS"/>
              </a:rPr>
              <a:t>//allow input/output</a:t>
            </a:r>
            <a:endParaRPr dirty="0"/>
          </a:p>
          <a:p>
            <a:pPr marL="514350" lvl="0" indent="-514350" algn="l" rtl="0">
              <a:spcBef>
                <a:spcPts val="600"/>
              </a:spcBef>
              <a:spcAft>
                <a:spcPts val="0"/>
              </a:spcAft>
              <a:buSzPts val="1752"/>
              <a:buFont typeface="Trebuchet MS"/>
              <a:buAutoNum type="arabicPeriod"/>
            </a:pPr>
            <a:r>
              <a:rPr lang="en-US" sz="2400" dirty="0" err="1">
                <a:solidFill>
                  <a:srgbClr val="0070C0"/>
                </a:solidFill>
                <a:latin typeface="Trebuchet MS"/>
                <a:ea typeface="Trebuchet MS"/>
                <a:cs typeface="Trebuchet MS"/>
                <a:sym typeface="Trebuchet MS"/>
              </a:rPr>
              <a:t>int</a:t>
            </a:r>
            <a:r>
              <a:rPr lang="en-US" sz="2400" dirty="0">
                <a:solidFill>
                  <a:srgbClr val="00B050"/>
                </a:solidFill>
                <a:latin typeface="Trebuchet MS"/>
                <a:ea typeface="Trebuchet MS"/>
                <a:cs typeface="Trebuchet MS"/>
                <a:sym typeface="Trebuchet MS"/>
              </a:rPr>
              <a:t> </a:t>
            </a:r>
            <a:r>
              <a:rPr lang="en-US" sz="2400" dirty="0">
                <a:solidFill>
                  <a:schemeClr val="dk1"/>
                </a:solidFill>
                <a:latin typeface="Trebuchet MS"/>
                <a:ea typeface="Trebuchet MS"/>
                <a:cs typeface="Trebuchet MS"/>
                <a:sym typeface="Trebuchet MS"/>
              </a:rPr>
              <a:t>main() </a:t>
            </a:r>
            <a:r>
              <a:rPr lang="en-US" sz="2400" dirty="0">
                <a:solidFill>
                  <a:srgbClr val="00B050"/>
                </a:solidFill>
                <a:latin typeface="Trebuchet MS"/>
                <a:ea typeface="Trebuchet MS"/>
                <a:cs typeface="Trebuchet MS"/>
                <a:sym typeface="Trebuchet MS"/>
              </a:rPr>
              <a:t> //starting point</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      </a:t>
            </a:r>
            <a:r>
              <a:rPr lang="en-US" sz="2400" dirty="0" err="1">
                <a:solidFill>
                  <a:srgbClr val="0070C0"/>
                </a:solidFill>
                <a:latin typeface="Trebuchet MS"/>
                <a:ea typeface="Trebuchet MS"/>
                <a:cs typeface="Trebuchet MS"/>
                <a:sym typeface="Trebuchet MS"/>
              </a:rPr>
              <a:t>int</a:t>
            </a:r>
            <a:r>
              <a:rPr lang="en-US" sz="2400" dirty="0">
                <a:solidFill>
                  <a:schemeClr val="dk1"/>
                </a:solidFill>
                <a:latin typeface="Trebuchet MS"/>
                <a:ea typeface="Trebuchet MS"/>
                <a:cs typeface="Trebuchet MS"/>
                <a:sym typeface="Trebuchet MS"/>
              </a:rPr>
              <a:t> </a:t>
            </a:r>
            <a:r>
              <a:rPr lang="en-US" sz="2400" dirty="0">
                <a:latin typeface="Trebuchet MS"/>
                <a:ea typeface="Trebuchet MS"/>
                <a:cs typeface="Trebuchet MS"/>
                <a:sym typeface="Trebuchet MS"/>
              </a:rPr>
              <a:t>mark</a:t>
            </a:r>
            <a:r>
              <a:rPr lang="en-US" sz="2400" dirty="0">
                <a:solidFill>
                  <a:schemeClr val="dk1"/>
                </a:solidFill>
                <a:latin typeface="Trebuchet MS"/>
                <a:ea typeface="Trebuchet MS"/>
                <a:cs typeface="Trebuchet MS"/>
                <a:sym typeface="Trebuchet MS"/>
              </a:rPr>
              <a:t>; </a:t>
            </a:r>
            <a:r>
              <a:rPr lang="en-US" sz="2400" dirty="0">
                <a:solidFill>
                  <a:srgbClr val="00B050"/>
                </a:solidFill>
                <a:latin typeface="Trebuchet MS"/>
                <a:ea typeface="Trebuchet MS"/>
                <a:cs typeface="Trebuchet MS"/>
                <a:sym typeface="Trebuchet MS"/>
              </a:rPr>
              <a:t>// variable declaration</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      </a:t>
            </a:r>
            <a:r>
              <a:rPr lang="en-US" sz="2400" dirty="0" err="1">
                <a:solidFill>
                  <a:schemeClr val="dk1"/>
                </a:solidFill>
                <a:latin typeface="Trebuchet MS"/>
                <a:ea typeface="Trebuchet MS"/>
                <a:cs typeface="Trebuchet MS"/>
                <a:sym typeface="Trebuchet MS"/>
              </a:rPr>
              <a:t>std</a:t>
            </a:r>
            <a:r>
              <a:rPr lang="en-US" sz="2400" dirty="0">
                <a:solidFill>
                  <a:schemeClr val="dk1"/>
                </a:solidFill>
                <a:latin typeface="Trebuchet MS"/>
                <a:ea typeface="Trebuchet MS"/>
                <a:cs typeface="Trebuchet MS"/>
                <a:sym typeface="Trebuchet MS"/>
              </a:rPr>
              <a:t>::</a:t>
            </a:r>
            <a:r>
              <a:rPr lang="en-US" sz="2400" dirty="0" err="1">
                <a:solidFill>
                  <a:schemeClr val="dk1"/>
                </a:solidFill>
                <a:latin typeface="Trebuchet MS"/>
                <a:ea typeface="Trebuchet MS"/>
                <a:cs typeface="Trebuchet MS"/>
                <a:sym typeface="Trebuchet MS"/>
              </a:rPr>
              <a:t>cout</a:t>
            </a:r>
            <a:r>
              <a:rPr lang="en-US" sz="2400" dirty="0">
                <a:solidFill>
                  <a:schemeClr val="dk1"/>
                </a:solidFill>
                <a:latin typeface="Trebuchet MS"/>
                <a:ea typeface="Trebuchet MS"/>
                <a:cs typeface="Trebuchet MS"/>
                <a:sym typeface="Trebuchet MS"/>
              </a:rPr>
              <a:t> &lt;&lt; </a:t>
            </a:r>
            <a:r>
              <a:rPr lang="en-US" sz="2400" dirty="0">
                <a:solidFill>
                  <a:srgbClr val="0070C0"/>
                </a:solidFill>
                <a:latin typeface="Trebuchet MS"/>
                <a:ea typeface="Trebuchet MS"/>
                <a:cs typeface="Trebuchet MS"/>
                <a:sym typeface="Trebuchet MS"/>
              </a:rPr>
              <a:t>“Sample:</a:t>
            </a:r>
            <a:r>
              <a:rPr lang="en-US" sz="2400" dirty="0">
                <a:solidFill>
                  <a:schemeClr val="lt1"/>
                </a:solidFill>
                <a:latin typeface="Trebuchet MS"/>
                <a:ea typeface="Trebuchet MS"/>
                <a:cs typeface="Trebuchet MS"/>
                <a:sym typeface="Trebuchet MS"/>
              </a:rPr>
              <a:t> </a:t>
            </a:r>
            <a:r>
              <a:rPr lang="en-US" sz="2400" dirty="0">
                <a:solidFill>
                  <a:srgbClr val="C00000"/>
                </a:solidFill>
                <a:latin typeface="Trebuchet MS"/>
                <a:ea typeface="Trebuchet MS"/>
                <a:cs typeface="Trebuchet MS"/>
                <a:sym typeface="Trebuchet MS"/>
              </a:rPr>
              <a:t>\n </a:t>
            </a:r>
            <a:r>
              <a:rPr lang="en-US" sz="2400" dirty="0">
                <a:solidFill>
                  <a:srgbClr val="0070C0"/>
                </a:solidFill>
                <a:latin typeface="Trebuchet MS"/>
                <a:ea typeface="Trebuchet MS"/>
                <a:cs typeface="Trebuchet MS"/>
                <a:sym typeface="Trebuchet MS"/>
              </a:rPr>
              <a:t>Enter mark:”</a:t>
            </a:r>
            <a:r>
              <a:rPr lang="en-US" sz="2400" dirty="0">
                <a:solidFill>
                  <a:schemeClr val="dk1"/>
                </a:solidFill>
                <a:latin typeface="Trebuchet MS"/>
                <a:ea typeface="Trebuchet MS"/>
                <a:cs typeface="Trebuchet MS"/>
                <a:sym typeface="Trebuchet MS"/>
              </a:rPr>
              <a:t>; </a:t>
            </a:r>
            <a:r>
              <a:rPr lang="en-US" sz="2400" dirty="0">
                <a:solidFill>
                  <a:srgbClr val="00B050"/>
                </a:solidFill>
                <a:latin typeface="Trebuchet MS"/>
                <a:ea typeface="Trebuchet MS"/>
                <a:cs typeface="Trebuchet MS"/>
                <a:sym typeface="Trebuchet MS"/>
              </a:rPr>
              <a:t>//display</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      </a:t>
            </a:r>
            <a:r>
              <a:rPr lang="en-US" sz="2400" dirty="0" err="1">
                <a:solidFill>
                  <a:schemeClr val="dk1"/>
                </a:solidFill>
                <a:latin typeface="Trebuchet MS"/>
                <a:ea typeface="Trebuchet MS"/>
                <a:cs typeface="Trebuchet MS"/>
                <a:sym typeface="Trebuchet MS"/>
              </a:rPr>
              <a:t>std</a:t>
            </a:r>
            <a:r>
              <a:rPr lang="en-US" sz="2400" dirty="0">
                <a:solidFill>
                  <a:schemeClr val="dk1"/>
                </a:solidFill>
                <a:latin typeface="Trebuchet MS"/>
                <a:ea typeface="Trebuchet MS"/>
                <a:cs typeface="Trebuchet MS"/>
                <a:sym typeface="Trebuchet MS"/>
              </a:rPr>
              <a:t>::</a:t>
            </a:r>
            <a:r>
              <a:rPr lang="en-US" sz="2400" dirty="0" err="1">
                <a:solidFill>
                  <a:schemeClr val="dk1"/>
                </a:solidFill>
                <a:latin typeface="Trebuchet MS"/>
                <a:ea typeface="Trebuchet MS"/>
                <a:cs typeface="Trebuchet MS"/>
                <a:sym typeface="Trebuchet MS"/>
              </a:rPr>
              <a:t>cin</a:t>
            </a:r>
            <a:r>
              <a:rPr lang="en-US" sz="2400" dirty="0">
                <a:solidFill>
                  <a:schemeClr val="dk1"/>
                </a:solidFill>
                <a:latin typeface="Trebuchet MS"/>
                <a:ea typeface="Trebuchet MS"/>
                <a:cs typeface="Trebuchet MS"/>
                <a:sym typeface="Trebuchet MS"/>
              </a:rPr>
              <a:t> &gt;&gt; </a:t>
            </a:r>
            <a:r>
              <a:rPr lang="en-US" sz="2400" dirty="0">
                <a:latin typeface="Trebuchet MS"/>
                <a:ea typeface="Trebuchet MS"/>
                <a:cs typeface="Trebuchet MS"/>
                <a:sym typeface="Trebuchet MS"/>
              </a:rPr>
              <a:t>mark</a:t>
            </a:r>
            <a:r>
              <a:rPr lang="en-US" sz="2400" dirty="0">
                <a:solidFill>
                  <a:schemeClr val="dk1"/>
                </a:solidFill>
                <a:latin typeface="Trebuchet MS"/>
                <a:ea typeface="Trebuchet MS"/>
                <a:cs typeface="Trebuchet MS"/>
                <a:sym typeface="Trebuchet MS"/>
              </a:rPr>
              <a:t>; </a:t>
            </a:r>
            <a:r>
              <a:rPr lang="en-US" sz="2400" dirty="0">
                <a:solidFill>
                  <a:srgbClr val="00B050"/>
                </a:solidFill>
                <a:latin typeface="Trebuchet MS"/>
                <a:ea typeface="Trebuchet MS"/>
                <a:cs typeface="Trebuchet MS"/>
                <a:sym typeface="Trebuchet MS"/>
              </a:rPr>
              <a:t>//get input</a:t>
            </a:r>
            <a:endParaRPr dirty="0"/>
          </a:p>
          <a:p>
            <a:pPr marL="514350" lvl="0" indent="-514350" algn="l" rtl="0">
              <a:spcBef>
                <a:spcPts val="600"/>
              </a:spcBef>
              <a:spcAft>
                <a:spcPts val="0"/>
              </a:spcAft>
              <a:buSzPts val="1752"/>
              <a:buFont typeface="Trebuchet MS"/>
              <a:buAutoNum type="arabicPeriod"/>
            </a:pPr>
            <a:r>
              <a:rPr lang="en-US" sz="2400" dirty="0">
                <a:solidFill>
                  <a:srgbClr val="00B050"/>
                </a:solidFill>
                <a:latin typeface="Trebuchet MS"/>
                <a:ea typeface="Trebuchet MS"/>
                <a:cs typeface="Trebuchet MS"/>
                <a:sym typeface="Trebuchet MS"/>
              </a:rPr>
              <a:t>      </a:t>
            </a:r>
            <a:r>
              <a:rPr lang="en-US" sz="2400" dirty="0" err="1">
                <a:solidFill>
                  <a:schemeClr val="lt1"/>
                </a:solidFill>
                <a:latin typeface="Trebuchet MS"/>
                <a:ea typeface="Trebuchet MS"/>
                <a:cs typeface="Trebuchet MS"/>
                <a:sym typeface="Trebuchet MS"/>
              </a:rPr>
              <a:t>std</a:t>
            </a:r>
            <a:r>
              <a:rPr lang="en-US" sz="2400" dirty="0">
                <a:solidFill>
                  <a:schemeClr val="lt1"/>
                </a:solidFill>
                <a:latin typeface="Trebuchet MS"/>
                <a:ea typeface="Trebuchet MS"/>
                <a:cs typeface="Trebuchet MS"/>
                <a:sym typeface="Trebuchet MS"/>
              </a:rPr>
              <a:t>::</a:t>
            </a:r>
            <a:r>
              <a:rPr lang="en-US" sz="2400" dirty="0" err="1">
                <a:solidFill>
                  <a:schemeClr val="lt1"/>
                </a:solidFill>
                <a:latin typeface="Trebuchet MS"/>
                <a:ea typeface="Trebuchet MS"/>
                <a:cs typeface="Trebuchet MS"/>
                <a:sym typeface="Trebuchet MS"/>
              </a:rPr>
              <a:t>cout</a:t>
            </a:r>
            <a:r>
              <a:rPr lang="en-US" sz="2400" dirty="0">
                <a:solidFill>
                  <a:schemeClr val="lt1"/>
                </a:solidFill>
                <a:latin typeface="Trebuchet MS"/>
                <a:ea typeface="Trebuchet MS"/>
                <a:cs typeface="Trebuchet MS"/>
                <a:sym typeface="Trebuchet MS"/>
              </a:rPr>
              <a:t> &lt;&lt; “Mark is ” &lt;&lt; Mark &lt;&lt; </a:t>
            </a:r>
            <a:r>
              <a:rPr lang="en-US" sz="2400" dirty="0" err="1">
                <a:solidFill>
                  <a:schemeClr val="lt1"/>
                </a:solidFill>
                <a:latin typeface="Trebuchet MS"/>
                <a:ea typeface="Trebuchet MS"/>
                <a:cs typeface="Trebuchet MS"/>
                <a:sym typeface="Trebuchet MS"/>
              </a:rPr>
              <a:t>std</a:t>
            </a:r>
            <a:r>
              <a:rPr lang="en-US" sz="2400" dirty="0">
                <a:solidFill>
                  <a:schemeClr val="lt1"/>
                </a:solidFill>
                <a:latin typeface="Trebuchet MS"/>
                <a:ea typeface="Trebuchet MS"/>
                <a:cs typeface="Trebuchet MS"/>
                <a:sym typeface="Trebuchet MS"/>
              </a:rPr>
              <a:t>::</a:t>
            </a:r>
            <a:r>
              <a:rPr lang="en-US" sz="2400" dirty="0" err="1">
                <a:solidFill>
                  <a:schemeClr val="lt1"/>
                </a:solidFill>
                <a:latin typeface="Trebuchet MS"/>
                <a:ea typeface="Trebuchet MS"/>
                <a:cs typeface="Trebuchet MS"/>
                <a:sym typeface="Trebuchet MS"/>
              </a:rPr>
              <a:t>endl</a:t>
            </a:r>
            <a:r>
              <a:rPr lang="en-US" sz="2400" dirty="0">
                <a:solidFill>
                  <a:schemeClr val="lt1"/>
                </a:solidFill>
                <a:latin typeface="Trebuchet MS"/>
                <a:ea typeface="Trebuchet MS"/>
                <a:cs typeface="Trebuchet MS"/>
                <a:sym typeface="Trebuchet MS"/>
              </a:rPr>
              <a:t>;</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      return </a:t>
            </a:r>
            <a:r>
              <a:rPr lang="en-US" sz="2400" dirty="0">
                <a:solidFill>
                  <a:srgbClr val="0070C0"/>
                </a:solidFill>
                <a:latin typeface="Trebuchet MS"/>
                <a:ea typeface="Trebuchet MS"/>
                <a:cs typeface="Trebuchet MS"/>
                <a:sym typeface="Trebuchet MS"/>
              </a:rPr>
              <a:t>0</a:t>
            </a:r>
            <a:r>
              <a:rPr lang="en-US" sz="2400" dirty="0">
                <a:solidFill>
                  <a:schemeClr val="dk1"/>
                </a:solidFill>
                <a:latin typeface="Trebuchet MS"/>
                <a:ea typeface="Trebuchet MS"/>
                <a:cs typeface="Trebuchet MS"/>
                <a:sym typeface="Trebuchet MS"/>
              </a:rPr>
              <a:t>; </a:t>
            </a:r>
            <a:r>
              <a:rPr lang="en-US" sz="2400" dirty="0">
                <a:solidFill>
                  <a:srgbClr val="00B050"/>
                </a:solidFill>
                <a:latin typeface="Trebuchet MS"/>
                <a:ea typeface="Trebuchet MS"/>
                <a:cs typeface="Trebuchet MS"/>
                <a:sym typeface="Trebuchet MS"/>
              </a:rPr>
              <a:t>//end point</a:t>
            </a:r>
            <a:endParaRPr dirty="0"/>
          </a:p>
          <a:p>
            <a:pPr marL="514350" lvl="0" indent="-514350" algn="l" rtl="0">
              <a:spcBef>
                <a:spcPts val="600"/>
              </a:spcBef>
              <a:spcAft>
                <a:spcPts val="0"/>
              </a:spcAft>
              <a:buSzPts val="1752"/>
              <a:buFont typeface="Trebuchet MS"/>
              <a:buAutoNum type="arabicPeriod"/>
            </a:pPr>
            <a:r>
              <a:rPr lang="en-US" sz="2400" dirty="0">
                <a:solidFill>
                  <a:schemeClr val="dk1"/>
                </a:solidFill>
                <a:latin typeface="Trebuchet MS"/>
                <a:ea typeface="Trebuchet MS"/>
                <a:cs typeface="Trebuchet MS"/>
                <a:sym typeface="Trebuchet MS"/>
              </a:rPr>
              <a:t>}</a:t>
            </a:r>
            <a:endParaRPr sz="2400" dirty="0"/>
          </a:p>
        </p:txBody>
      </p:sp>
      <p:grpSp>
        <p:nvGrpSpPr>
          <p:cNvPr id="489" name="Google Shape;489;g64eb236992_0_241"/>
          <p:cNvGrpSpPr/>
          <p:nvPr/>
        </p:nvGrpSpPr>
        <p:grpSpPr>
          <a:xfrm>
            <a:off x="3171200" y="1663777"/>
            <a:ext cx="6734804" cy="838200"/>
            <a:chOff x="3124200" y="1295400"/>
            <a:chExt cx="6216934" cy="838200"/>
          </a:xfrm>
        </p:grpSpPr>
        <p:sp>
          <p:nvSpPr>
            <p:cNvPr id="490" name="Google Shape;490;g64eb236992_0_241"/>
            <p:cNvSpPr/>
            <p:nvPr/>
          </p:nvSpPr>
          <p:spPr>
            <a:xfrm>
              <a:off x="6585334" y="1714500"/>
              <a:ext cx="2755800" cy="4002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preprocessor directive</a:t>
              </a:r>
              <a:endParaRPr sz="2000">
                <a:solidFill>
                  <a:schemeClr val="lt1"/>
                </a:solidFill>
                <a:latin typeface="Trebuchet MS"/>
                <a:ea typeface="Trebuchet MS"/>
                <a:cs typeface="Trebuchet MS"/>
                <a:sym typeface="Trebuchet MS"/>
              </a:endParaRPr>
            </a:p>
          </p:txBody>
        </p:sp>
        <p:grpSp>
          <p:nvGrpSpPr>
            <p:cNvPr id="491" name="Google Shape;491;g64eb236992_0_241"/>
            <p:cNvGrpSpPr/>
            <p:nvPr/>
          </p:nvGrpSpPr>
          <p:grpSpPr>
            <a:xfrm>
              <a:off x="3124200" y="1295400"/>
              <a:ext cx="4343400" cy="838200"/>
              <a:chOff x="3124200" y="1295400"/>
              <a:chExt cx="4343400" cy="838200"/>
            </a:xfrm>
          </p:grpSpPr>
          <p:cxnSp>
            <p:nvCxnSpPr>
              <p:cNvPr id="492" name="Google Shape;492;g64eb236992_0_241"/>
              <p:cNvCxnSpPr/>
              <p:nvPr/>
            </p:nvCxnSpPr>
            <p:spPr>
              <a:xfrm rot="10800000">
                <a:off x="3124200" y="1295400"/>
                <a:ext cx="0" cy="304800"/>
              </a:xfrm>
              <a:prstGeom prst="straightConnector1">
                <a:avLst/>
              </a:prstGeom>
              <a:noFill/>
              <a:ln w="28575" cap="flat" cmpd="sng">
                <a:solidFill>
                  <a:schemeClr val="lt1"/>
                </a:solidFill>
                <a:prstDash val="solid"/>
                <a:round/>
                <a:headEnd type="none" w="sm" len="sm"/>
                <a:tailEnd type="none" w="sm" len="sm"/>
              </a:ln>
            </p:spPr>
          </p:cxnSp>
          <p:cxnSp>
            <p:nvCxnSpPr>
              <p:cNvPr id="493" name="Google Shape;493;g64eb236992_0_241"/>
              <p:cNvCxnSpPr/>
              <p:nvPr/>
            </p:nvCxnSpPr>
            <p:spPr>
              <a:xfrm>
                <a:off x="3124200" y="1295400"/>
                <a:ext cx="4343400" cy="0"/>
              </a:xfrm>
              <a:prstGeom prst="straightConnector1">
                <a:avLst/>
              </a:prstGeom>
              <a:noFill/>
              <a:ln w="28575" cap="flat" cmpd="sng">
                <a:solidFill>
                  <a:schemeClr val="lt1"/>
                </a:solidFill>
                <a:prstDash val="solid"/>
                <a:round/>
                <a:headEnd type="none" w="sm" len="sm"/>
                <a:tailEnd type="none" w="sm" len="sm"/>
              </a:ln>
            </p:spPr>
          </p:cxnSp>
          <p:cxnSp>
            <p:nvCxnSpPr>
              <p:cNvPr id="494" name="Google Shape;494;g64eb236992_0_241"/>
              <p:cNvCxnSpPr/>
              <p:nvPr/>
            </p:nvCxnSpPr>
            <p:spPr>
              <a:xfrm>
                <a:off x="7467600" y="1295400"/>
                <a:ext cx="0" cy="838200"/>
              </a:xfrm>
              <a:prstGeom prst="straightConnector1">
                <a:avLst/>
              </a:prstGeom>
              <a:noFill/>
              <a:ln w="28575" cap="flat" cmpd="sng">
                <a:solidFill>
                  <a:schemeClr val="lt1"/>
                </a:solidFill>
                <a:prstDash val="solid"/>
                <a:round/>
                <a:headEnd type="none" w="sm" len="sm"/>
                <a:tailEnd type="stealth" w="med" len="med"/>
              </a:ln>
            </p:spPr>
          </p:cxnSp>
        </p:grpSp>
      </p:grpSp>
      <p:grpSp>
        <p:nvGrpSpPr>
          <p:cNvPr id="495" name="Google Shape;495;g64eb236992_0_241"/>
          <p:cNvGrpSpPr/>
          <p:nvPr/>
        </p:nvGrpSpPr>
        <p:grpSpPr>
          <a:xfrm>
            <a:off x="7666806" y="3733880"/>
            <a:ext cx="1360083" cy="626661"/>
            <a:chOff x="7086600" y="3964923"/>
            <a:chExt cx="1255500" cy="630000"/>
          </a:xfrm>
        </p:grpSpPr>
        <p:sp>
          <p:nvSpPr>
            <p:cNvPr id="496" name="Google Shape;496;g64eb236992_0_241"/>
            <p:cNvSpPr/>
            <p:nvPr/>
          </p:nvSpPr>
          <p:spPr>
            <a:xfrm>
              <a:off x="7086600" y="4192623"/>
              <a:ext cx="1255500" cy="4023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comment</a:t>
              </a:r>
              <a:endParaRPr sz="2000">
                <a:solidFill>
                  <a:schemeClr val="lt1"/>
                </a:solidFill>
                <a:latin typeface="Trebuchet MS"/>
                <a:ea typeface="Trebuchet MS"/>
                <a:cs typeface="Trebuchet MS"/>
                <a:sym typeface="Trebuchet MS"/>
              </a:endParaRPr>
            </a:p>
          </p:txBody>
        </p:sp>
        <p:cxnSp>
          <p:nvCxnSpPr>
            <p:cNvPr id="497" name="Google Shape;497;g64eb236992_0_241"/>
            <p:cNvCxnSpPr>
              <a:endCxn id="496" idx="0"/>
            </p:cNvCxnSpPr>
            <p:nvPr/>
          </p:nvCxnSpPr>
          <p:spPr>
            <a:xfrm>
              <a:off x="7162950" y="3964923"/>
              <a:ext cx="551400" cy="227700"/>
            </a:xfrm>
            <a:prstGeom prst="straightConnector1">
              <a:avLst/>
            </a:prstGeom>
            <a:noFill/>
            <a:ln w="28575" cap="flat" cmpd="sng">
              <a:solidFill>
                <a:schemeClr val="lt1"/>
              </a:solidFill>
              <a:prstDash val="solid"/>
              <a:round/>
              <a:headEnd type="none" w="sm" len="sm"/>
              <a:tailEnd type="stealth" w="med" len="med"/>
            </a:ln>
          </p:spPr>
        </p:cxnSp>
      </p:grpSp>
      <p:grpSp>
        <p:nvGrpSpPr>
          <p:cNvPr id="498" name="Google Shape;498;g64eb236992_0_241"/>
          <p:cNvGrpSpPr/>
          <p:nvPr/>
        </p:nvGrpSpPr>
        <p:grpSpPr>
          <a:xfrm>
            <a:off x="2497976" y="5026967"/>
            <a:ext cx="4828051" cy="705000"/>
            <a:chOff x="2438400" y="4953000"/>
            <a:chExt cx="4456800" cy="705000"/>
          </a:xfrm>
        </p:grpSpPr>
        <p:sp>
          <p:nvSpPr>
            <p:cNvPr id="499" name="Google Shape;499;g64eb236992_0_241"/>
            <p:cNvSpPr/>
            <p:nvPr/>
          </p:nvSpPr>
          <p:spPr>
            <a:xfrm>
              <a:off x="2438400" y="5257800"/>
              <a:ext cx="4456800" cy="4002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Use semicolon (;) to end a statement</a:t>
              </a:r>
              <a:endParaRPr sz="2000">
                <a:solidFill>
                  <a:schemeClr val="lt1"/>
                </a:solidFill>
                <a:latin typeface="Trebuchet MS"/>
                <a:ea typeface="Trebuchet MS"/>
                <a:cs typeface="Trebuchet MS"/>
                <a:sym typeface="Trebuchet MS"/>
              </a:endParaRPr>
            </a:p>
          </p:txBody>
        </p:sp>
        <p:cxnSp>
          <p:nvCxnSpPr>
            <p:cNvPr id="500" name="Google Shape;500;g64eb236992_0_241"/>
            <p:cNvCxnSpPr/>
            <p:nvPr/>
          </p:nvCxnSpPr>
          <p:spPr>
            <a:xfrm>
              <a:off x="2743200" y="4953000"/>
              <a:ext cx="304800" cy="304800"/>
            </a:xfrm>
            <a:prstGeom prst="straightConnector1">
              <a:avLst/>
            </a:prstGeom>
            <a:noFill/>
            <a:ln w="28575" cap="flat" cmpd="sng">
              <a:solidFill>
                <a:schemeClr val="lt1"/>
              </a:solidFill>
              <a:prstDash val="solid"/>
              <a:round/>
              <a:headEnd type="none" w="sm" len="sm"/>
              <a:tailEnd type="stealth" w="med" len="med"/>
            </a:ln>
          </p:spPr>
        </p:cxnSp>
      </p:grpSp>
      <p:cxnSp>
        <p:nvCxnSpPr>
          <p:cNvPr id="501" name="Google Shape;501;g64eb236992_0_241"/>
          <p:cNvCxnSpPr/>
          <p:nvPr/>
        </p:nvCxnSpPr>
        <p:spPr>
          <a:xfrm>
            <a:off x="662523" y="1593304"/>
            <a:ext cx="0" cy="4572000"/>
          </a:xfrm>
          <a:prstGeom prst="straightConnector1">
            <a:avLst/>
          </a:prstGeom>
          <a:noFill/>
          <a:ln w="11425" cap="flat" cmpd="sng">
            <a:solidFill>
              <a:schemeClr val="lt1"/>
            </a:solidFill>
            <a:prstDash val="solid"/>
            <a:round/>
            <a:headEnd type="none" w="sm" len="sm"/>
            <a:tailEnd type="none" w="sm" len="sm"/>
          </a:ln>
        </p:spPr>
      </p:cxnSp>
      <p:grpSp>
        <p:nvGrpSpPr>
          <p:cNvPr id="502" name="Google Shape;502;g64eb236992_0_241"/>
          <p:cNvGrpSpPr/>
          <p:nvPr/>
        </p:nvGrpSpPr>
        <p:grpSpPr>
          <a:xfrm>
            <a:off x="2329411" y="2486055"/>
            <a:ext cx="1647590" cy="654500"/>
            <a:chOff x="2417379" y="2614449"/>
            <a:chExt cx="1520899" cy="654500"/>
          </a:xfrm>
        </p:grpSpPr>
        <p:sp>
          <p:nvSpPr>
            <p:cNvPr id="503" name="Google Shape;503;g64eb236992_0_241"/>
            <p:cNvSpPr/>
            <p:nvPr/>
          </p:nvSpPr>
          <p:spPr>
            <a:xfrm>
              <a:off x="2417379" y="2614449"/>
              <a:ext cx="839356" cy="533505"/>
            </a:xfrm>
            <a:custGeom>
              <a:avLst/>
              <a:gdLst/>
              <a:ahLst/>
              <a:cxnLst/>
              <a:rect l="l" t="t" r="r" b="b"/>
              <a:pathLst>
                <a:path w="1271752" h="504496" extrusionOk="0">
                  <a:moveTo>
                    <a:pt x="1271752" y="425669"/>
                  </a:moveTo>
                  <a:cubicBezTo>
                    <a:pt x="1258614" y="308741"/>
                    <a:pt x="1245476" y="191814"/>
                    <a:pt x="1192924" y="126124"/>
                  </a:cubicBezTo>
                  <a:cubicBezTo>
                    <a:pt x="1140372" y="60434"/>
                    <a:pt x="1121980" y="47297"/>
                    <a:pt x="956442" y="31531"/>
                  </a:cubicBezTo>
                  <a:cubicBezTo>
                    <a:pt x="790904" y="15766"/>
                    <a:pt x="354725" y="0"/>
                    <a:pt x="199697" y="31531"/>
                  </a:cubicBezTo>
                  <a:cubicBezTo>
                    <a:pt x="44669" y="63062"/>
                    <a:pt x="52552" y="141890"/>
                    <a:pt x="26276" y="220717"/>
                  </a:cubicBezTo>
                  <a:cubicBezTo>
                    <a:pt x="0" y="299545"/>
                    <a:pt x="21021" y="402020"/>
                    <a:pt x="42042" y="504496"/>
                  </a:cubicBezTo>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Trebuchet MS"/>
                <a:ea typeface="Trebuchet MS"/>
                <a:cs typeface="Trebuchet MS"/>
                <a:sym typeface="Trebuchet MS"/>
              </a:endParaRPr>
            </a:p>
          </p:txBody>
        </p:sp>
        <p:sp>
          <p:nvSpPr>
            <p:cNvPr id="504" name="Google Shape;504;g64eb236992_0_241"/>
            <p:cNvSpPr/>
            <p:nvPr/>
          </p:nvSpPr>
          <p:spPr>
            <a:xfrm>
              <a:off x="2828578" y="2868749"/>
              <a:ext cx="1109700" cy="4002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variable</a:t>
              </a:r>
              <a:endParaRPr sz="2000">
                <a:solidFill>
                  <a:schemeClr val="lt1"/>
                </a:solidFill>
                <a:latin typeface="Trebuchet MS"/>
                <a:ea typeface="Trebuchet MS"/>
                <a:cs typeface="Trebuchet MS"/>
                <a:sym typeface="Trebuchet MS"/>
              </a:endParaRPr>
            </a:p>
          </p:txBody>
        </p:sp>
      </p:grpSp>
      <p:grpSp>
        <p:nvGrpSpPr>
          <p:cNvPr id="505" name="Google Shape;505;g64eb236992_0_241"/>
          <p:cNvGrpSpPr/>
          <p:nvPr/>
        </p:nvGrpSpPr>
        <p:grpSpPr>
          <a:xfrm>
            <a:off x="497417" y="2907600"/>
            <a:ext cx="1568402" cy="781200"/>
            <a:chOff x="459169" y="2907600"/>
            <a:chExt cx="1447800" cy="781200"/>
          </a:xfrm>
        </p:grpSpPr>
        <p:sp>
          <p:nvSpPr>
            <p:cNvPr id="506" name="Google Shape;506;g64eb236992_0_241"/>
            <p:cNvSpPr/>
            <p:nvPr/>
          </p:nvSpPr>
          <p:spPr>
            <a:xfrm>
              <a:off x="459169" y="3288600"/>
              <a:ext cx="1447800" cy="4002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Data type</a:t>
              </a:r>
              <a:endParaRPr sz="2000">
                <a:solidFill>
                  <a:schemeClr val="lt1"/>
                </a:solidFill>
                <a:latin typeface="Trebuchet MS"/>
                <a:ea typeface="Trebuchet MS"/>
                <a:cs typeface="Trebuchet MS"/>
                <a:sym typeface="Trebuchet MS"/>
              </a:endParaRPr>
            </a:p>
          </p:txBody>
        </p:sp>
        <p:cxnSp>
          <p:nvCxnSpPr>
            <p:cNvPr id="507" name="Google Shape;507;g64eb236992_0_241"/>
            <p:cNvCxnSpPr>
              <a:endCxn id="506" idx="0"/>
            </p:cNvCxnSpPr>
            <p:nvPr/>
          </p:nvCxnSpPr>
          <p:spPr>
            <a:xfrm flipH="1">
              <a:off x="1183069" y="2907600"/>
              <a:ext cx="571500" cy="381000"/>
            </a:xfrm>
            <a:prstGeom prst="straightConnector1">
              <a:avLst/>
            </a:prstGeom>
            <a:noFill/>
            <a:ln w="28575" cap="flat" cmpd="sng">
              <a:solidFill>
                <a:schemeClr val="lt1"/>
              </a:solidFill>
              <a:prstDash val="solid"/>
              <a:round/>
              <a:headEnd type="none" w="sm" len="sm"/>
              <a:tailEnd type="stealth" w="med" len="med"/>
            </a:ln>
          </p:spPr>
        </p:cxnSp>
      </p:grpSp>
      <p:sp>
        <p:nvSpPr>
          <p:cNvPr id="508" name="Google Shape;508;g64eb236992_0_241"/>
          <p:cNvSpPr/>
          <p:nvPr/>
        </p:nvSpPr>
        <p:spPr>
          <a:xfrm>
            <a:off x="6656271" y="3063347"/>
            <a:ext cx="2184600" cy="469800"/>
          </a:xfrm>
          <a:prstGeom prst="rect">
            <a:avLst/>
          </a:prstGeom>
          <a:solidFill>
            <a:srgbClr val="1B4170"/>
          </a:solidFill>
          <a:ln w="400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Trebuchet MS"/>
                <a:ea typeface="Trebuchet MS"/>
                <a:cs typeface="Trebuchet MS"/>
                <a:sym typeface="Trebuchet MS"/>
              </a:rPr>
              <a:t>Escape sequence</a:t>
            </a:r>
            <a:endParaRPr sz="20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500"/>
                                        <p:tgtEl>
                                          <p:spTgt spid="4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
                                        </p:tgtEl>
                                        <p:attrNameLst>
                                          <p:attrName>style.visibility</p:attrName>
                                        </p:attrNameLst>
                                      </p:cBhvr>
                                      <p:to>
                                        <p:strVal val="visible"/>
                                      </p:to>
                                    </p:set>
                                    <p:animEffect transition="in" filter="fade">
                                      <p:cBhvr>
                                        <p:cTn id="12" dur="500"/>
                                        <p:tgtEl>
                                          <p:spTgt spid="5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5"/>
                                        </p:tgtEl>
                                        <p:attrNameLst>
                                          <p:attrName>style.visibility</p:attrName>
                                        </p:attrNameLst>
                                      </p:cBhvr>
                                      <p:to>
                                        <p:strVal val="visible"/>
                                      </p:to>
                                    </p:set>
                                    <p:animEffect transition="in" filter="fade">
                                      <p:cBhvr>
                                        <p:cTn id="17" dur="500"/>
                                        <p:tgtEl>
                                          <p:spTgt spid="5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5"/>
                                        </p:tgtEl>
                                        <p:attrNameLst>
                                          <p:attrName>style.visibility</p:attrName>
                                        </p:attrNameLst>
                                      </p:cBhvr>
                                      <p:to>
                                        <p:strVal val="visible"/>
                                      </p:to>
                                    </p:set>
                                    <p:animEffect transition="in" filter="fade">
                                      <p:cBhvr>
                                        <p:cTn id="22" dur="500"/>
                                        <p:tgtEl>
                                          <p:spTgt spid="4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8"/>
                                        </p:tgtEl>
                                        <p:attrNameLst>
                                          <p:attrName>style.visibility</p:attrName>
                                        </p:attrNameLst>
                                      </p:cBhvr>
                                      <p:to>
                                        <p:strVal val="visible"/>
                                      </p:to>
                                    </p:set>
                                    <p:animEffect transition="in" filter="fade">
                                      <p:cBhvr>
                                        <p:cTn id="27" dur="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64eb236992_0_293"/>
          <p:cNvSpPr txBox="1">
            <a:spLocks noGrp="1"/>
          </p:cNvSpPr>
          <p:nvPr>
            <p:ph type="title"/>
          </p:nvPr>
        </p:nvSpPr>
        <p:spPr>
          <a:xfrm>
            <a:off x="1073150" y="277803"/>
            <a:ext cx="9121800" cy="879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Good Programming Habits</a:t>
            </a:r>
            <a:endParaRPr/>
          </a:p>
        </p:txBody>
      </p:sp>
      <p:sp>
        <p:nvSpPr>
          <p:cNvPr id="515" name="Google Shape;515;g64eb236992_0_293"/>
          <p:cNvSpPr txBox="1">
            <a:spLocks noGrp="1"/>
          </p:cNvSpPr>
          <p:nvPr>
            <p:ph type="body" idx="4294967295"/>
          </p:nvPr>
        </p:nvSpPr>
        <p:spPr>
          <a:xfrm>
            <a:off x="969201" y="1761000"/>
            <a:ext cx="7260300" cy="45006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898"/>
              <a:buChar char="•"/>
            </a:pPr>
            <a:r>
              <a:rPr lang="en-US" dirty="0"/>
              <a:t>Use program comments</a:t>
            </a:r>
            <a:endParaRPr dirty="0"/>
          </a:p>
          <a:p>
            <a:pPr marL="274320" lvl="0" indent="-274320" algn="l" rtl="0">
              <a:spcBef>
                <a:spcPts val="600"/>
              </a:spcBef>
              <a:spcAft>
                <a:spcPts val="0"/>
              </a:spcAft>
              <a:buSzPts val="1898"/>
              <a:buChar char="•"/>
            </a:pPr>
            <a:r>
              <a:rPr lang="en-US" dirty="0"/>
              <a:t>Use meaningful identifiers</a:t>
            </a:r>
            <a:endParaRPr dirty="0"/>
          </a:p>
          <a:p>
            <a:pPr marL="274320" lvl="0" indent="-274320" algn="l" rtl="0">
              <a:spcBef>
                <a:spcPts val="600"/>
              </a:spcBef>
              <a:spcAft>
                <a:spcPts val="0"/>
              </a:spcAft>
              <a:buSzPts val="1898"/>
              <a:buChar char="•"/>
            </a:pPr>
            <a:r>
              <a:rPr lang="en-US" dirty="0"/>
              <a:t>Design clear statements</a:t>
            </a:r>
            <a:endParaRPr dirty="0"/>
          </a:p>
          <a:p>
            <a:pPr marL="274320" lvl="0" indent="-274320" algn="l" rtl="0">
              <a:spcBef>
                <a:spcPts val="600"/>
              </a:spcBef>
              <a:spcAft>
                <a:spcPts val="0"/>
              </a:spcAft>
              <a:buSzPts val="1898"/>
              <a:buChar char="•"/>
            </a:pPr>
            <a:r>
              <a:rPr lang="en-US" dirty="0"/>
              <a:t>Write clear message &amp; clear instruction</a:t>
            </a:r>
            <a:endParaRPr dirty="0"/>
          </a:p>
          <a:p>
            <a:pPr marL="274320" lvl="0" indent="-274320" algn="l" rtl="0">
              <a:spcBef>
                <a:spcPts val="600"/>
              </a:spcBef>
              <a:spcAft>
                <a:spcPts val="0"/>
              </a:spcAft>
              <a:buSzPts val="1898"/>
              <a:buChar char="•"/>
            </a:pPr>
            <a:r>
              <a:rPr lang="en-US" dirty="0"/>
              <a:t>Backup your code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64eb236992_0_40"/>
          <p:cNvSpPr txBox="1">
            <a:spLocks noGrp="1"/>
          </p:cNvSpPr>
          <p:nvPr>
            <p:ph type="title"/>
          </p:nvPr>
        </p:nvSpPr>
        <p:spPr>
          <a:xfrm>
            <a:off x="1073150" y="277800"/>
            <a:ext cx="6974700" cy="7560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sz="4400"/>
              <a:t>Computer Operations</a:t>
            </a:r>
            <a:endParaRPr sz="4400"/>
          </a:p>
        </p:txBody>
      </p:sp>
      <p:grpSp>
        <p:nvGrpSpPr>
          <p:cNvPr id="142" name="Google Shape;142;g64eb236992_0_40"/>
          <p:cNvGrpSpPr/>
          <p:nvPr/>
        </p:nvGrpSpPr>
        <p:grpSpPr>
          <a:xfrm>
            <a:off x="907109" y="1918662"/>
            <a:ext cx="8863666" cy="4030912"/>
            <a:chOff x="2299" y="198438"/>
            <a:chExt cx="8182097" cy="4030912"/>
          </a:xfrm>
        </p:grpSpPr>
        <p:sp>
          <p:nvSpPr>
            <p:cNvPr id="143" name="Google Shape;143;g64eb236992_0_40"/>
            <p:cNvSpPr/>
            <p:nvPr/>
          </p:nvSpPr>
          <p:spPr>
            <a:xfrm>
              <a:off x="2299" y="1323161"/>
              <a:ext cx="2248200" cy="1854300"/>
            </a:xfrm>
            <a:prstGeom prst="roundRect">
              <a:avLst>
                <a:gd name="adj" fmla="val 10000"/>
              </a:avLst>
            </a:prstGeom>
            <a:solidFill>
              <a:schemeClr val="lt1">
                <a:alpha val="89800"/>
              </a:schemeClr>
            </a:solidFill>
            <a:ln w="400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64eb236992_0_40"/>
            <p:cNvSpPr txBox="1"/>
            <p:nvPr/>
          </p:nvSpPr>
          <p:spPr>
            <a:xfrm>
              <a:off x="44970" y="1365832"/>
              <a:ext cx="2162700" cy="1371600"/>
            </a:xfrm>
            <a:prstGeom prst="rect">
              <a:avLst/>
            </a:prstGeom>
            <a:noFill/>
            <a:ln>
              <a:noFill/>
            </a:ln>
          </p:spPr>
          <p:txBody>
            <a:bodyPr spcFirstLastPara="1" wrap="square" lIns="40000" tIns="40000" rIns="40000" bIns="40000" anchor="t" anchorCtr="0">
              <a:noAutofit/>
            </a:bodyPr>
            <a:lstStyle/>
            <a:p>
              <a:pPr marL="228600" marR="0" lvl="1" indent="-228600" algn="l" rtl="0">
                <a:lnSpc>
                  <a:spcPct val="90000"/>
                </a:lnSpc>
                <a:spcBef>
                  <a:spcPts val="0"/>
                </a:spcBef>
                <a:spcAft>
                  <a:spcPts val="0"/>
                </a:spcAft>
                <a:buSzPts val="2100"/>
                <a:buFont typeface="Trebuchet MS"/>
                <a:buChar char="•"/>
              </a:pPr>
              <a:r>
                <a:rPr lang="en-US" sz="2100" b="0" i="0" u="none" strike="noStrike" cap="none">
                  <a:latin typeface="Trebuchet MS"/>
                  <a:ea typeface="Trebuchet MS"/>
                  <a:cs typeface="Trebuchet MS"/>
                  <a:sym typeface="Trebuchet MS"/>
                </a:rPr>
                <a:t>Data </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Keyboard data</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Mouse click</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Others</a:t>
              </a:r>
              <a:endParaRPr sz="2100" b="0" i="0" u="none" strike="noStrike" cap="none">
                <a:latin typeface="Trebuchet MS"/>
                <a:ea typeface="Trebuchet MS"/>
                <a:cs typeface="Trebuchet MS"/>
                <a:sym typeface="Trebuchet MS"/>
              </a:endParaRPr>
            </a:p>
          </p:txBody>
        </p:sp>
        <p:sp>
          <p:nvSpPr>
            <p:cNvPr id="145" name="Google Shape;145;g64eb236992_0_40"/>
            <p:cNvSpPr/>
            <p:nvPr/>
          </p:nvSpPr>
          <p:spPr>
            <a:xfrm>
              <a:off x="1274231" y="1795450"/>
              <a:ext cx="2433900" cy="2433900"/>
            </a:xfrm>
            <a:custGeom>
              <a:avLst/>
              <a:gdLst/>
              <a:ahLst/>
              <a:cxnLst/>
              <a:rect l="l" t="t" r="r" b="b"/>
              <a:pathLst>
                <a:path w="120000" h="120000" extrusionOk="0">
                  <a:moveTo>
                    <a:pt x="10806" y="90264"/>
                  </a:moveTo>
                  <a:lnTo>
                    <a:pt x="13673" y="88500"/>
                  </a:lnTo>
                  <a:lnTo>
                    <a:pt x="13673" y="88500"/>
                  </a:lnTo>
                  <a:cubicBezTo>
                    <a:pt x="23042" y="103474"/>
                    <a:pt x="39182" y="112981"/>
                    <a:pt x="56924" y="113975"/>
                  </a:cubicBezTo>
                  <a:cubicBezTo>
                    <a:pt x="74666" y="114969"/>
                    <a:pt x="91784" y="107326"/>
                    <a:pt x="102794" y="93494"/>
                  </a:cubicBezTo>
                  <a:lnTo>
                    <a:pt x="100913" y="92337"/>
                  </a:lnTo>
                  <a:lnTo>
                    <a:pt x="107760" y="89382"/>
                  </a:lnTo>
                  <a:lnTo>
                    <a:pt x="107586" y="96442"/>
                  </a:lnTo>
                  <a:lnTo>
                    <a:pt x="105704" y="95284"/>
                  </a:lnTo>
                  <a:cubicBezTo>
                    <a:pt x="94094" y="110228"/>
                    <a:pt x="75871" y="118546"/>
                    <a:pt x="56936" y="117544"/>
                  </a:cubicBezTo>
                  <a:cubicBezTo>
                    <a:pt x="38002" y="116543"/>
                    <a:pt x="20764" y="106348"/>
                    <a:pt x="10806" y="90264"/>
                  </a:cubicBezTo>
                  <a:close/>
                </a:path>
              </a:pathLst>
            </a:cu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64eb236992_0_40"/>
            <p:cNvSpPr/>
            <p:nvPr/>
          </p:nvSpPr>
          <p:spPr>
            <a:xfrm>
              <a:off x="501884" y="2780064"/>
              <a:ext cx="1998300" cy="794700"/>
            </a:xfrm>
            <a:prstGeom prst="roundRect">
              <a:avLst>
                <a:gd name="adj" fmla="val 10000"/>
              </a:avLst>
            </a:prstGeom>
            <a:solidFill>
              <a:schemeClr val="accent1"/>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64eb236992_0_40"/>
            <p:cNvSpPr txBox="1"/>
            <p:nvPr/>
          </p:nvSpPr>
          <p:spPr>
            <a:xfrm>
              <a:off x="525159" y="2803339"/>
              <a:ext cx="1951800" cy="748200"/>
            </a:xfrm>
            <a:prstGeom prst="rect">
              <a:avLst/>
            </a:prstGeom>
            <a:noFill/>
            <a:ln>
              <a:noFill/>
            </a:ln>
          </p:spPr>
          <p:txBody>
            <a:bodyPr spcFirstLastPara="1" wrap="square" lIns="59050" tIns="39350" rIns="59050" bIns="393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Trebuchet MS"/>
                  <a:ea typeface="Trebuchet MS"/>
                  <a:cs typeface="Trebuchet MS"/>
                  <a:sym typeface="Trebuchet MS"/>
                </a:rPr>
                <a:t>Input</a:t>
              </a:r>
              <a:endParaRPr sz="3100" b="0" i="0" u="none" strike="noStrike" cap="none">
                <a:solidFill>
                  <a:schemeClr val="lt1"/>
                </a:solidFill>
                <a:latin typeface="Trebuchet MS"/>
                <a:ea typeface="Trebuchet MS"/>
                <a:cs typeface="Trebuchet MS"/>
                <a:sym typeface="Trebuchet MS"/>
              </a:endParaRPr>
            </a:p>
          </p:txBody>
        </p:sp>
        <p:sp>
          <p:nvSpPr>
            <p:cNvPr id="148" name="Google Shape;148;g64eb236992_0_40"/>
            <p:cNvSpPr/>
            <p:nvPr/>
          </p:nvSpPr>
          <p:spPr>
            <a:xfrm>
              <a:off x="2844405" y="1323161"/>
              <a:ext cx="2248200" cy="1854300"/>
            </a:xfrm>
            <a:prstGeom prst="roundRect">
              <a:avLst>
                <a:gd name="adj" fmla="val 10000"/>
              </a:avLst>
            </a:prstGeom>
            <a:solidFill>
              <a:schemeClr val="lt1">
                <a:alpha val="89800"/>
              </a:schemeClr>
            </a:solidFill>
            <a:ln w="400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g64eb236992_0_40"/>
            <p:cNvSpPr txBox="1"/>
            <p:nvPr/>
          </p:nvSpPr>
          <p:spPr>
            <a:xfrm>
              <a:off x="2887076" y="1763169"/>
              <a:ext cx="2162700" cy="1371600"/>
            </a:xfrm>
            <a:prstGeom prst="rect">
              <a:avLst/>
            </a:prstGeom>
            <a:noFill/>
            <a:ln>
              <a:noFill/>
            </a:ln>
          </p:spPr>
          <p:txBody>
            <a:bodyPr spcFirstLastPara="1" wrap="square" lIns="40000" tIns="40000" rIns="40000" bIns="40000" anchor="t" anchorCtr="0">
              <a:noAutofit/>
            </a:bodyPr>
            <a:lstStyle/>
            <a:p>
              <a:pPr marL="228600" marR="0" lvl="1" indent="-228600" algn="l" rtl="0">
                <a:lnSpc>
                  <a:spcPct val="90000"/>
                </a:lnSpc>
                <a:spcBef>
                  <a:spcPts val="0"/>
                </a:spcBef>
                <a:spcAft>
                  <a:spcPts val="0"/>
                </a:spcAft>
                <a:buSzPts val="2100"/>
                <a:buFont typeface="Trebuchet MS"/>
                <a:buChar char="•"/>
              </a:pPr>
              <a:r>
                <a:rPr lang="en-US" sz="2100" b="0" i="0" u="none" strike="noStrike" cap="none">
                  <a:latin typeface="Trebuchet MS"/>
                  <a:ea typeface="Trebuchet MS"/>
                  <a:cs typeface="Trebuchet MS"/>
                  <a:sym typeface="Trebuchet MS"/>
                </a:rPr>
                <a:t>Validation</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Calculation</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Storing</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Others</a:t>
              </a:r>
              <a:endParaRPr sz="2100" b="0" i="0" u="none" strike="noStrike" cap="none">
                <a:latin typeface="Trebuchet MS"/>
                <a:ea typeface="Trebuchet MS"/>
                <a:cs typeface="Trebuchet MS"/>
                <a:sym typeface="Trebuchet MS"/>
              </a:endParaRPr>
            </a:p>
          </p:txBody>
        </p:sp>
        <p:sp>
          <p:nvSpPr>
            <p:cNvPr id="150" name="Google Shape;150;g64eb236992_0_40"/>
            <p:cNvSpPr/>
            <p:nvPr/>
          </p:nvSpPr>
          <p:spPr>
            <a:xfrm>
              <a:off x="4097602" y="198438"/>
              <a:ext cx="2721300" cy="2721300"/>
            </a:xfrm>
            <a:custGeom>
              <a:avLst/>
              <a:gdLst/>
              <a:ahLst/>
              <a:cxnLst/>
              <a:rect l="l" t="t" r="r" b="b"/>
              <a:pathLst>
                <a:path w="120000" h="120000" extrusionOk="0">
                  <a:moveTo>
                    <a:pt x="10605" y="29613"/>
                  </a:moveTo>
                  <a:lnTo>
                    <a:pt x="10605" y="29613"/>
                  </a:lnTo>
                  <a:cubicBezTo>
                    <a:pt x="20664" y="13354"/>
                    <a:pt x="38121" y="3093"/>
                    <a:pt x="57257" y="2190"/>
                  </a:cubicBezTo>
                  <a:cubicBezTo>
                    <a:pt x="76394" y="1287"/>
                    <a:pt x="94744" y="9859"/>
                    <a:pt x="106297" y="25098"/>
                  </a:cubicBezTo>
                  <a:lnTo>
                    <a:pt x="107984" y="24060"/>
                  </a:lnTo>
                  <a:lnTo>
                    <a:pt x="108113" y="30401"/>
                  </a:lnTo>
                  <a:lnTo>
                    <a:pt x="102014" y="27733"/>
                  </a:lnTo>
                  <a:lnTo>
                    <a:pt x="103701" y="26695"/>
                  </a:lnTo>
                  <a:lnTo>
                    <a:pt x="103701" y="26695"/>
                  </a:lnTo>
                  <a:cubicBezTo>
                    <a:pt x="92682" y="12450"/>
                    <a:pt x="75319" y="4484"/>
                    <a:pt x="57248" y="5381"/>
                  </a:cubicBezTo>
                  <a:cubicBezTo>
                    <a:pt x="39177" y="6278"/>
                    <a:pt x="22701" y="15925"/>
                    <a:pt x="13169" y="31190"/>
                  </a:cubicBezTo>
                  <a:close/>
                </a:path>
              </a:pathLst>
            </a:custGeom>
            <a:solidFill>
              <a:srgbClr val="B1C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64eb236992_0_40"/>
            <p:cNvSpPr/>
            <p:nvPr/>
          </p:nvSpPr>
          <p:spPr>
            <a:xfrm>
              <a:off x="3343990" y="925823"/>
              <a:ext cx="1998300" cy="794700"/>
            </a:xfrm>
            <a:prstGeom prst="roundRect">
              <a:avLst>
                <a:gd name="adj" fmla="val 10000"/>
              </a:avLst>
            </a:prstGeom>
            <a:solidFill>
              <a:schemeClr val="accent1"/>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64eb236992_0_40"/>
            <p:cNvSpPr txBox="1"/>
            <p:nvPr/>
          </p:nvSpPr>
          <p:spPr>
            <a:xfrm>
              <a:off x="3367265" y="949098"/>
              <a:ext cx="1951800" cy="748200"/>
            </a:xfrm>
            <a:prstGeom prst="rect">
              <a:avLst/>
            </a:prstGeom>
            <a:noFill/>
            <a:ln>
              <a:noFill/>
            </a:ln>
          </p:spPr>
          <p:txBody>
            <a:bodyPr spcFirstLastPara="1" wrap="square" lIns="59050" tIns="39350" rIns="59050" bIns="393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Trebuchet MS"/>
                  <a:ea typeface="Trebuchet MS"/>
                  <a:cs typeface="Trebuchet MS"/>
                  <a:sym typeface="Trebuchet MS"/>
                </a:rPr>
                <a:t>Processing</a:t>
              </a:r>
              <a:endParaRPr sz="3100" b="0" i="0" u="none" strike="noStrike" cap="none">
                <a:solidFill>
                  <a:schemeClr val="lt1"/>
                </a:solidFill>
                <a:latin typeface="Trebuchet MS"/>
                <a:ea typeface="Trebuchet MS"/>
                <a:cs typeface="Trebuchet MS"/>
                <a:sym typeface="Trebuchet MS"/>
              </a:endParaRPr>
            </a:p>
          </p:txBody>
        </p:sp>
        <p:sp>
          <p:nvSpPr>
            <p:cNvPr id="153" name="Google Shape;153;g64eb236992_0_40"/>
            <p:cNvSpPr/>
            <p:nvPr/>
          </p:nvSpPr>
          <p:spPr>
            <a:xfrm>
              <a:off x="5686511" y="1323161"/>
              <a:ext cx="2248200" cy="1854300"/>
            </a:xfrm>
            <a:prstGeom prst="roundRect">
              <a:avLst>
                <a:gd name="adj" fmla="val 10000"/>
              </a:avLst>
            </a:prstGeom>
            <a:solidFill>
              <a:schemeClr val="lt1">
                <a:alpha val="89800"/>
              </a:schemeClr>
            </a:solidFill>
            <a:ln w="400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64eb236992_0_40"/>
            <p:cNvSpPr txBox="1"/>
            <p:nvPr/>
          </p:nvSpPr>
          <p:spPr>
            <a:xfrm>
              <a:off x="5729182" y="1365832"/>
              <a:ext cx="2162700" cy="1371600"/>
            </a:xfrm>
            <a:prstGeom prst="rect">
              <a:avLst/>
            </a:prstGeom>
            <a:noFill/>
            <a:ln>
              <a:noFill/>
            </a:ln>
          </p:spPr>
          <p:txBody>
            <a:bodyPr spcFirstLastPara="1" wrap="square" lIns="40000" tIns="40000" rIns="40000" bIns="40000" anchor="t" anchorCtr="0">
              <a:noAutofit/>
            </a:bodyPr>
            <a:lstStyle/>
            <a:p>
              <a:pPr marL="228600" marR="0" lvl="1" indent="-228600" algn="l" rtl="0">
                <a:lnSpc>
                  <a:spcPct val="90000"/>
                </a:lnSpc>
                <a:spcBef>
                  <a:spcPts val="0"/>
                </a:spcBef>
                <a:spcAft>
                  <a:spcPts val="0"/>
                </a:spcAft>
                <a:buSzPts val="2100"/>
                <a:buFont typeface="Trebuchet MS"/>
                <a:buChar char="•"/>
              </a:pPr>
              <a:r>
                <a:rPr lang="en-US" sz="2100" b="0" i="0" u="none" strike="noStrike" cap="none">
                  <a:latin typeface="Trebuchet MS"/>
                  <a:ea typeface="Trebuchet MS"/>
                  <a:cs typeface="Trebuchet MS"/>
                  <a:sym typeface="Trebuchet MS"/>
                </a:rPr>
                <a:t>Information</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Reports</a:t>
              </a:r>
              <a:endParaRPr sz="2100" b="0" i="0" u="none" strike="noStrike" cap="none">
                <a:latin typeface="Trebuchet MS"/>
                <a:ea typeface="Trebuchet MS"/>
                <a:cs typeface="Trebuchet MS"/>
                <a:sym typeface="Trebuchet MS"/>
              </a:endParaRPr>
            </a:p>
            <a:p>
              <a:pPr marL="228600" marR="0" lvl="1" indent="-228600" algn="l" rtl="0">
                <a:lnSpc>
                  <a:spcPct val="90000"/>
                </a:lnSpc>
                <a:spcBef>
                  <a:spcPts val="315"/>
                </a:spcBef>
                <a:spcAft>
                  <a:spcPts val="0"/>
                </a:spcAft>
                <a:buSzPts val="2100"/>
                <a:buFont typeface="Trebuchet MS"/>
                <a:buChar char="•"/>
              </a:pPr>
              <a:r>
                <a:rPr lang="en-US" sz="2100" b="0" i="0" u="none" strike="noStrike" cap="none">
                  <a:latin typeface="Trebuchet MS"/>
                  <a:ea typeface="Trebuchet MS"/>
                  <a:cs typeface="Trebuchet MS"/>
                  <a:sym typeface="Trebuchet MS"/>
                </a:rPr>
                <a:t>Audio</a:t>
              </a:r>
              <a:endParaRPr sz="2100" b="0" i="0" u="none" strike="noStrike" cap="none">
                <a:latin typeface="Trebuchet MS"/>
                <a:ea typeface="Trebuchet MS"/>
                <a:cs typeface="Trebuchet MS"/>
                <a:sym typeface="Trebuchet MS"/>
              </a:endParaRPr>
            </a:p>
          </p:txBody>
        </p:sp>
        <p:sp>
          <p:nvSpPr>
            <p:cNvPr id="155" name="Google Shape;155;g64eb236992_0_40"/>
            <p:cNvSpPr/>
            <p:nvPr/>
          </p:nvSpPr>
          <p:spPr>
            <a:xfrm>
              <a:off x="6186096" y="2780064"/>
              <a:ext cx="1998300" cy="794700"/>
            </a:xfrm>
            <a:prstGeom prst="roundRect">
              <a:avLst>
                <a:gd name="adj" fmla="val 10000"/>
              </a:avLst>
            </a:prstGeom>
            <a:solidFill>
              <a:schemeClr val="accent1"/>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g64eb236992_0_40"/>
            <p:cNvSpPr txBox="1"/>
            <p:nvPr/>
          </p:nvSpPr>
          <p:spPr>
            <a:xfrm>
              <a:off x="6209371" y="2803339"/>
              <a:ext cx="1951800" cy="748200"/>
            </a:xfrm>
            <a:prstGeom prst="rect">
              <a:avLst/>
            </a:prstGeom>
            <a:noFill/>
            <a:ln>
              <a:noFill/>
            </a:ln>
          </p:spPr>
          <p:txBody>
            <a:bodyPr spcFirstLastPara="1" wrap="square" lIns="59050" tIns="39350" rIns="59050" bIns="393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Trebuchet MS"/>
                  <a:ea typeface="Trebuchet MS"/>
                  <a:cs typeface="Trebuchet MS"/>
                  <a:sym typeface="Trebuchet MS"/>
                </a:rPr>
                <a:t>Output</a:t>
              </a:r>
              <a:endParaRPr sz="3100" b="0"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5</a:t>
            </a:fld>
            <a:endParaRPr/>
          </a:p>
        </p:txBody>
      </p:sp>
      <p:sp>
        <p:nvSpPr>
          <p:cNvPr id="162" name="Google Shape;162;p3"/>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and Software</a:t>
            </a:r>
            <a:endParaRPr/>
          </a:p>
        </p:txBody>
      </p:sp>
      <p:sp>
        <p:nvSpPr>
          <p:cNvPr id="163" name="Google Shape;163;p3"/>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Font typeface="Arial"/>
              <a:buNone/>
            </a:pPr>
            <a:r>
              <a:rPr lang="en-US" sz="2800" b="0" i="0" u="sng" dirty="0">
                <a:solidFill>
                  <a:schemeClr val="dk1"/>
                </a:solidFill>
                <a:latin typeface="Arial"/>
                <a:ea typeface="Arial"/>
                <a:cs typeface="Arial"/>
                <a:sym typeface="Arial"/>
              </a:rPr>
              <a:t>Computer</a:t>
            </a:r>
            <a:r>
              <a:rPr lang="en-US" sz="2800" b="0" i="0" u="none" dirty="0">
                <a:solidFill>
                  <a:schemeClr val="dk1"/>
                </a:solidFill>
                <a:latin typeface="Arial"/>
                <a:ea typeface="Arial"/>
                <a:cs typeface="Arial"/>
                <a:sym typeface="Arial"/>
              </a:rPr>
              <a:t> – programmable machine designed to follow instructions</a:t>
            </a:r>
            <a:endParaRPr dirty="0"/>
          </a:p>
          <a:p>
            <a:pPr marL="0" lvl="0" indent="0" algn="l" rtl="0">
              <a:lnSpc>
                <a:spcPct val="100000"/>
              </a:lnSpc>
              <a:spcBef>
                <a:spcPts val="560"/>
              </a:spcBef>
              <a:spcAft>
                <a:spcPts val="0"/>
              </a:spcAft>
              <a:buSzPts val="2800"/>
              <a:buFont typeface="Arial"/>
              <a:buNone/>
            </a:pPr>
            <a:r>
              <a:rPr lang="en-US" sz="2800" b="0" i="0" u="sng" dirty="0">
                <a:solidFill>
                  <a:schemeClr val="dk1"/>
                </a:solidFill>
                <a:latin typeface="Arial"/>
                <a:ea typeface="Arial"/>
                <a:cs typeface="Arial"/>
                <a:sym typeface="Arial"/>
              </a:rPr>
              <a:t>Program</a:t>
            </a:r>
            <a:r>
              <a:rPr lang="en-US" sz="2800" b="0" i="0" u="none" dirty="0">
                <a:solidFill>
                  <a:schemeClr val="dk1"/>
                </a:solidFill>
                <a:latin typeface="Arial"/>
                <a:ea typeface="Arial"/>
                <a:cs typeface="Arial"/>
                <a:sym typeface="Arial"/>
              </a:rPr>
              <a:t> – instructions in computer memory which computer follows to perform a task</a:t>
            </a:r>
            <a:endParaRPr dirty="0"/>
          </a:p>
          <a:p>
            <a:pPr marL="0" lvl="0" indent="0" algn="l" rtl="0">
              <a:lnSpc>
                <a:spcPct val="100000"/>
              </a:lnSpc>
              <a:spcBef>
                <a:spcPts val="560"/>
              </a:spcBef>
              <a:spcAft>
                <a:spcPts val="0"/>
              </a:spcAft>
              <a:buSzPts val="2800"/>
              <a:buFont typeface="Arial"/>
              <a:buNone/>
            </a:pPr>
            <a:r>
              <a:rPr lang="en-US" sz="2800" b="0" i="0" u="sng" dirty="0">
                <a:solidFill>
                  <a:schemeClr val="dk1"/>
                </a:solidFill>
                <a:latin typeface="Arial"/>
                <a:ea typeface="Arial"/>
                <a:cs typeface="Arial"/>
                <a:sym typeface="Arial"/>
              </a:rPr>
              <a:t>Programmer</a:t>
            </a:r>
            <a:r>
              <a:rPr lang="en-US" sz="2800" b="0" i="0" u="none" dirty="0">
                <a:solidFill>
                  <a:schemeClr val="dk1"/>
                </a:solidFill>
                <a:latin typeface="Arial"/>
                <a:ea typeface="Arial"/>
                <a:cs typeface="Arial"/>
                <a:sym typeface="Arial"/>
              </a:rPr>
              <a:t> – person who writes instructions (programs) to make computer perform a task</a:t>
            </a:r>
            <a:endParaRPr dirty="0"/>
          </a:p>
          <a:p>
            <a:pPr marL="0" lvl="0" indent="0" algn="l" rtl="0">
              <a:lnSpc>
                <a:spcPct val="100000"/>
              </a:lnSpc>
              <a:spcBef>
                <a:spcPts val="560"/>
              </a:spcBef>
              <a:spcAft>
                <a:spcPts val="0"/>
              </a:spcAft>
              <a:buSzPts val="2800"/>
              <a:buFont typeface="Arial"/>
              <a:buNone/>
            </a:pPr>
            <a:endParaRPr sz="2800" b="0" i="0" u="none" dirty="0">
              <a:solidFill>
                <a:schemeClr val="dk1"/>
              </a:solidFill>
              <a:latin typeface="Arial"/>
              <a:ea typeface="Arial"/>
              <a:cs typeface="Arial"/>
              <a:sym typeface="Arial"/>
            </a:endParaRPr>
          </a:p>
          <a:p>
            <a:pPr marL="0" lvl="0" indent="0" algn="l" rtl="0">
              <a:lnSpc>
                <a:spcPct val="100000"/>
              </a:lnSpc>
              <a:spcBef>
                <a:spcPts val="0"/>
              </a:spcBef>
              <a:spcAft>
                <a:spcPts val="0"/>
              </a:spcAft>
              <a:buSzPts val="2800"/>
              <a:buFont typeface="Arial"/>
              <a:buNone/>
            </a:pPr>
            <a:r>
              <a:rPr lang="en-US" sz="2800" b="0" i="0" u="none" dirty="0">
                <a:solidFill>
                  <a:schemeClr val="dk1"/>
                </a:solidFill>
                <a:latin typeface="Arial"/>
                <a:ea typeface="Arial"/>
                <a:cs typeface="Arial"/>
                <a:sym typeface="Arial"/>
              </a:rPr>
              <a:t>So, without programmers, no programs; without programs,  a computer cannot do anything</a:t>
            </a:r>
            <a:endParaRPr sz="2800" b="0" i="0" u="sng" dirty="0">
              <a:solidFill>
                <a:schemeClr val="dk1"/>
              </a:solidFill>
              <a:latin typeface="Arial"/>
              <a:ea typeface="Arial"/>
              <a:cs typeface="Arial"/>
              <a:sym typeface="Arial"/>
            </a:endParaRPr>
          </a:p>
          <a:p>
            <a:pPr marL="342900" lvl="0" indent="-165100" algn="l" rtl="0">
              <a:spcBef>
                <a:spcPts val="560"/>
              </a:spcBef>
              <a:spcAft>
                <a:spcPts val="0"/>
              </a:spcAft>
              <a:buSzPts val="2800"/>
              <a:buFont typeface="Arial"/>
              <a:buNone/>
            </a:pPr>
            <a:endParaRPr sz="2800" b="0" i="0" u="sng"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6</a:t>
            </a:fld>
            <a:endParaRPr/>
          </a:p>
        </p:txBody>
      </p:sp>
      <p:sp>
        <p:nvSpPr>
          <p:cNvPr id="176" name="Google Shape;176;p5"/>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Program and Software</a:t>
            </a:r>
            <a:endParaRPr/>
          </a:p>
        </p:txBody>
      </p:sp>
      <p:sp>
        <p:nvSpPr>
          <p:cNvPr id="177" name="Google Shape;177;p5"/>
          <p:cNvSpPr txBox="1">
            <a:spLocks noGrp="1"/>
          </p:cNvSpPr>
          <p:nvPr>
            <p:ph type="body" idx="1"/>
          </p:nvPr>
        </p:nvSpPr>
        <p:spPr>
          <a:xfrm>
            <a:off x="990600" y="1828800"/>
            <a:ext cx="8420100" cy="4302125"/>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Software is a collection of programs and data that instruct the computer what to do  </a:t>
            </a:r>
            <a:endParaRPr dirty="0"/>
          </a:p>
          <a:p>
            <a:pPr marL="228600" lvl="0" indent="-228600" algn="l" rtl="0">
              <a:lnSpc>
                <a:spcPct val="100000"/>
              </a:lnSpc>
              <a:spcBef>
                <a:spcPts val="560"/>
              </a:spcBef>
              <a:spcAft>
                <a:spcPts val="0"/>
              </a:spcAft>
              <a:buClr>
                <a:srgbClr val="000066"/>
              </a:buClr>
              <a:buSzPts val="2800"/>
              <a:buFont typeface="Arial"/>
              <a:buChar char="•"/>
            </a:pPr>
            <a:r>
              <a:rPr lang="en-US" sz="2800" b="0" i="0" u="none" dirty="0">
                <a:solidFill>
                  <a:schemeClr val="dk1"/>
                </a:solidFill>
                <a:latin typeface="Arial"/>
                <a:ea typeface="Arial"/>
                <a:cs typeface="Arial"/>
                <a:sym typeface="Arial"/>
              </a:rPr>
              <a:t>Categories of software:</a:t>
            </a:r>
            <a:endParaRPr dirty="0"/>
          </a:p>
          <a:p>
            <a:pPr marL="685800" lvl="1" indent="-342900" algn="l" rtl="0">
              <a:lnSpc>
                <a:spcPct val="100000"/>
              </a:lnSpc>
              <a:spcBef>
                <a:spcPts val="520"/>
              </a:spcBef>
              <a:spcAft>
                <a:spcPts val="0"/>
              </a:spcAft>
              <a:buClr>
                <a:schemeClr val="accent1"/>
              </a:buClr>
              <a:buSzPts val="2600"/>
              <a:buFont typeface="Arial"/>
              <a:buChar char="−"/>
            </a:pPr>
            <a:r>
              <a:rPr lang="en-US" sz="2600" b="0" i="0" u="none" dirty="0">
                <a:solidFill>
                  <a:schemeClr val="dk1"/>
                </a:solidFill>
                <a:latin typeface="Arial"/>
                <a:ea typeface="Arial"/>
                <a:cs typeface="Arial"/>
                <a:sym typeface="Arial"/>
              </a:rPr>
              <a:t>System software: Operating System that manage the computer hardware and the programs that run on them.  </a:t>
            </a:r>
            <a:r>
              <a:rPr lang="en-US" sz="2600" b="0" i="1" u="none" dirty="0">
                <a:solidFill>
                  <a:schemeClr val="dk1"/>
                </a:solidFill>
                <a:latin typeface="Arial"/>
                <a:ea typeface="Arial"/>
                <a:cs typeface="Arial"/>
                <a:sym typeface="Arial"/>
              </a:rPr>
              <a:t>Examples</a:t>
            </a:r>
            <a:r>
              <a:rPr lang="en-US" sz="2600" b="0" i="0" u="none" dirty="0">
                <a:solidFill>
                  <a:schemeClr val="dk1"/>
                </a:solidFill>
                <a:latin typeface="Arial"/>
                <a:ea typeface="Arial"/>
                <a:cs typeface="Arial"/>
                <a:sym typeface="Arial"/>
              </a:rPr>
              <a:t>: Windows, UNIX, Linux</a:t>
            </a:r>
            <a:endParaRPr dirty="0"/>
          </a:p>
          <a:p>
            <a:pPr marL="685800" lvl="1" indent="-342900" algn="l" rtl="0">
              <a:lnSpc>
                <a:spcPct val="100000"/>
              </a:lnSpc>
              <a:spcBef>
                <a:spcPts val="520"/>
              </a:spcBef>
              <a:spcAft>
                <a:spcPts val="0"/>
              </a:spcAft>
              <a:buClr>
                <a:schemeClr val="accent1"/>
              </a:buClr>
              <a:buSzPts val="2600"/>
              <a:buFont typeface="Arial"/>
              <a:buChar char="−"/>
            </a:pPr>
            <a:r>
              <a:rPr lang="en-US" sz="2600" b="0" i="0" u="none" dirty="0">
                <a:solidFill>
                  <a:schemeClr val="dk1"/>
                </a:solidFill>
                <a:latin typeface="Arial"/>
                <a:ea typeface="Arial"/>
                <a:cs typeface="Arial"/>
                <a:sym typeface="Arial"/>
              </a:rPr>
              <a:t>Application software: programs that provide services to the user. </a:t>
            </a:r>
            <a:r>
              <a:rPr lang="en-US" sz="2600" b="0" i="1" u="none" dirty="0">
                <a:solidFill>
                  <a:schemeClr val="dk1"/>
                </a:solidFill>
                <a:latin typeface="Arial"/>
                <a:ea typeface="Arial"/>
                <a:cs typeface="Arial"/>
                <a:sym typeface="Arial"/>
              </a:rPr>
              <a:t>Examples</a:t>
            </a:r>
            <a:r>
              <a:rPr lang="en-US" sz="2600" b="0" i="0" u="none" dirty="0">
                <a:solidFill>
                  <a:schemeClr val="dk1"/>
                </a:solidFill>
                <a:latin typeface="Arial"/>
                <a:ea typeface="Arial"/>
                <a:cs typeface="Arial"/>
                <a:sym typeface="Arial"/>
              </a:rPr>
              <a:t> : word processing, games, programs to solve specific problems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
          <p:cNvSpPr txBox="1"/>
          <p:nvPr/>
        </p:nvSpPr>
        <p:spPr>
          <a:xfrm>
            <a:off x="734695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7</a:t>
            </a:fld>
            <a:endParaRPr/>
          </a:p>
        </p:txBody>
      </p:sp>
      <p:sp>
        <p:nvSpPr>
          <p:cNvPr id="184" name="Google Shape;184;p6"/>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a:t>Program and Software</a:t>
            </a:r>
            <a:endParaRPr/>
          </a:p>
        </p:txBody>
      </p:sp>
      <p:sp>
        <p:nvSpPr>
          <p:cNvPr id="185" name="Google Shape;185;p6"/>
          <p:cNvSpPr txBox="1">
            <a:spLocks noGrp="1"/>
          </p:cNvSpPr>
          <p:nvPr>
            <p:ph type="body" idx="1"/>
          </p:nvPr>
        </p:nvSpPr>
        <p:spPr>
          <a:xfrm>
            <a:off x="742950" y="1828800"/>
            <a:ext cx="8420100" cy="430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dirty="0"/>
              <a:t>The </a:t>
            </a:r>
            <a:r>
              <a:rPr lang="en-US" sz="2800" b="0" i="0" u="none" dirty="0">
                <a:solidFill>
                  <a:schemeClr val="dk1"/>
                </a:solidFill>
                <a:latin typeface="Arial"/>
                <a:ea typeface="Arial"/>
                <a:cs typeface="Arial"/>
                <a:sym typeface="Arial"/>
              </a:rPr>
              <a:t>programmer uses Computer / Programming  Language to write programs</a:t>
            </a:r>
            <a:endParaRPr sz="2800" b="0" i="0" u="none" dirty="0">
              <a:solidFill>
                <a:schemeClr val="dk1"/>
              </a:solidFill>
              <a:latin typeface="Arial"/>
              <a:ea typeface="Arial"/>
              <a:cs typeface="Arial"/>
              <a:sym typeface="Arial"/>
            </a:endParaRPr>
          </a:p>
          <a:p>
            <a:pPr marL="342900" lvl="0" indent="-342900" algn="l" rtl="0">
              <a:lnSpc>
                <a:spcPct val="100000"/>
              </a:lnSpc>
              <a:spcBef>
                <a:spcPts val="0"/>
              </a:spcBef>
              <a:spcAft>
                <a:spcPts val="0"/>
              </a:spcAft>
              <a:buSzPts val="1800"/>
              <a:buChar char="●"/>
            </a:pPr>
            <a:r>
              <a:rPr lang="en-US" dirty="0"/>
              <a:t>Syntax refers to the spelling and grammars of a programming language</a:t>
            </a:r>
            <a:endParaRPr dirty="0"/>
          </a:p>
          <a:p>
            <a:pPr marL="342900" lvl="0" indent="-342900" algn="l" rtl="0">
              <a:lnSpc>
                <a:spcPct val="100000"/>
              </a:lnSpc>
              <a:spcBef>
                <a:spcPts val="0"/>
              </a:spcBef>
              <a:spcAft>
                <a:spcPts val="0"/>
              </a:spcAft>
              <a:buSzPts val="1800"/>
              <a:buChar char="●"/>
            </a:pPr>
            <a:r>
              <a:rPr lang="en-US" dirty="0"/>
              <a:t>Algorithm is a sequence of instructions written for computer to solve a problem.</a:t>
            </a:r>
            <a:endParaRPr dirty="0"/>
          </a:p>
          <a:p>
            <a:pPr marL="342900" lvl="0" indent="0" algn="l" rtl="0">
              <a:lnSpc>
                <a:spcPct val="100000"/>
              </a:lnSpc>
              <a:spcBef>
                <a:spcPts val="560"/>
              </a:spcBef>
              <a:spcAft>
                <a:spcPts val="0"/>
              </a:spcAft>
              <a:buNone/>
            </a:pPr>
            <a:endParaRPr dirty="0"/>
          </a:p>
          <a:p>
            <a:pPr marL="342900" lvl="0" indent="-177800" algn="l" rtl="0">
              <a:spcBef>
                <a:spcPts val="520"/>
              </a:spcBef>
              <a:spcAft>
                <a:spcPts val="0"/>
              </a:spcAft>
              <a:buSzPts val="2600"/>
              <a:buFont typeface="Arial"/>
              <a:buNone/>
            </a:pPr>
            <a:endParaRPr sz="2600" b="1" i="0" u="non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4eb236992_0_84"/>
          <p:cNvSpPr txBox="1">
            <a:spLocks noGrp="1"/>
          </p:cNvSpPr>
          <p:nvPr>
            <p:ph type="title"/>
          </p:nvPr>
        </p:nvSpPr>
        <p:spPr>
          <a:xfrm>
            <a:off x="996950" y="354000"/>
            <a:ext cx="6396300" cy="85530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3F1F5"/>
              </a:buClr>
              <a:buSzPts val="4000"/>
              <a:buFont typeface="Trebuchet MS"/>
              <a:buNone/>
            </a:pPr>
            <a:r>
              <a:rPr lang="en-US"/>
              <a:t>Algorithms (Example)</a:t>
            </a:r>
            <a:endParaRPr/>
          </a:p>
        </p:txBody>
      </p:sp>
      <p:sp>
        <p:nvSpPr>
          <p:cNvPr id="192" name="Google Shape;192;g64eb236992_0_84"/>
          <p:cNvSpPr txBox="1">
            <a:spLocks noGrp="1"/>
          </p:cNvSpPr>
          <p:nvPr>
            <p:ph type="body" idx="4294967295"/>
          </p:nvPr>
        </p:nvSpPr>
        <p:spPr>
          <a:xfrm>
            <a:off x="891000" y="1622328"/>
            <a:ext cx="8124000" cy="50247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898"/>
              <a:buNone/>
            </a:pPr>
            <a:r>
              <a:rPr lang="en-US" dirty="0">
                <a:solidFill>
                  <a:srgbClr val="000000"/>
                </a:solidFill>
              </a:rPr>
              <a:t>Steps for a customer to buy a movie ticket</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Queue up</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Go to the designated counter</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Order ticket</a:t>
            </a:r>
            <a:endParaRPr dirty="0">
              <a:solidFill>
                <a:srgbClr val="000000"/>
              </a:solidFill>
            </a:endParaRPr>
          </a:p>
          <a:p>
            <a:pPr marL="1828800" lvl="0" indent="-406400" algn="l" rtl="0">
              <a:spcBef>
                <a:spcPts val="0"/>
              </a:spcBef>
              <a:spcAft>
                <a:spcPts val="0"/>
              </a:spcAft>
              <a:buClr>
                <a:srgbClr val="000000"/>
              </a:buClr>
              <a:buSzPts val="2800"/>
              <a:buChar char="➔"/>
            </a:pPr>
            <a:r>
              <a:rPr lang="en-US" dirty="0">
                <a:solidFill>
                  <a:srgbClr val="000000"/>
                </a:solidFill>
              </a:rPr>
              <a:t>Specify movie</a:t>
            </a:r>
            <a:endParaRPr dirty="0">
              <a:solidFill>
                <a:srgbClr val="000000"/>
              </a:solidFill>
            </a:endParaRPr>
          </a:p>
          <a:p>
            <a:pPr marL="1828800" lvl="0" indent="-406400" algn="l" rtl="0">
              <a:spcBef>
                <a:spcPts val="0"/>
              </a:spcBef>
              <a:spcAft>
                <a:spcPts val="0"/>
              </a:spcAft>
              <a:buClr>
                <a:srgbClr val="000000"/>
              </a:buClr>
              <a:buSzPts val="2800"/>
              <a:buChar char="➔"/>
            </a:pPr>
            <a:r>
              <a:rPr lang="en-US" dirty="0">
                <a:solidFill>
                  <a:srgbClr val="000000"/>
                </a:solidFill>
              </a:rPr>
              <a:t>Specify time</a:t>
            </a:r>
            <a:endParaRPr dirty="0">
              <a:solidFill>
                <a:srgbClr val="000000"/>
              </a:solidFill>
            </a:endParaRPr>
          </a:p>
          <a:p>
            <a:pPr marL="1828800" lvl="0" indent="-406400" algn="l" rtl="0">
              <a:spcBef>
                <a:spcPts val="0"/>
              </a:spcBef>
              <a:spcAft>
                <a:spcPts val="0"/>
              </a:spcAft>
              <a:buClr>
                <a:srgbClr val="000000"/>
              </a:buClr>
              <a:buSzPts val="2800"/>
              <a:buChar char="➔"/>
            </a:pPr>
            <a:r>
              <a:rPr lang="en-US" dirty="0">
                <a:solidFill>
                  <a:srgbClr val="000000"/>
                </a:solidFill>
              </a:rPr>
              <a:t>Specify number of tickets</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Make payment</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Get tickets</a:t>
            </a:r>
            <a:endParaRPr dirty="0">
              <a:solidFill>
                <a:srgbClr val="000000"/>
              </a:solidFill>
            </a:endParaRPr>
          </a:p>
          <a:p>
            <a:pPr marL="971550" lvl="1" indent="-514350" algn="l" rtl="0">
              <a:spcBef>
                <a:spcPts val="500"/>
              </a:spcBef>
              <a:spcAft>
                <a:spcPts val="0"/>
              </a:spcAft>
              <a:buClr>
                <a:srgbClr val="000000"/>
              </a:buClr>
              <a:buSzPts val="1840"/>
              <a:buFont typeface="Trebuchet MS"/>
              <a:buAutoNum type="arabicPeriod"/>
            </a:pPr>
            <a:r>
              <a:rPr lang="en-US" dirty="0">
                <a:solidFill>
                  <a:srgbClr val="000000"/>
                </a:solidFill>
              </a:rPr>
              <a:t>Leave the counter</a:t>
            </a: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64eb236992_0_113"/>
          <p:cNvSpPr txBox="1"/>
          <p:nvPr/>
        </p:nvSpPr>
        <p:spPr>
          <a:xfrm>
            <a:off x="7346950" y="6477000"/>
            <a:ext cx="20637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Arial"/>
              <a:buNone/>
            </a:pPr>
            <a:fld id="{00000000-1234-1234-1234-123412341234}" type="slidenum">
              <a:rPr lang="en-US" sz="1000" b="0" i="0" u="none">
                <a:solidFill>
                  <a:schemeClr val="dk1"/>
                </a:solidFill>
                <a:latin typeface="Arial"/>
                <a:ea typeface="Arial"/>
                <a:cs typeface="Arial"/>
                <a:sym typeface="Arial"/>
              </a:rPr>
              <a:t>9</a:t>
            </a:fld>
            <a:endParaRPr/>
          </a:p>
        </p:txBody>
      </p:sp>
      <p:sp>
        <p:nvSpPr>
          <p:cNvPr id="199" name="Google Shape;199;g64eb236992_0_113"/>
          <p:cNvSpPr txBox="1">
            <a:spLocks noGrp="1"/>
          </p:cNvSpPr>
          <p:nvPr>
            <p:ph type="title"/>
          </p:nvPr>
        </p:nvSpPr>
        <p:spPr>
          <a:xfrm>
            <a:off x="990600" y="277812"/>
            <a:ext cx="84201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200"/>
              <a:buFont typeface="Times New Roman"/>
              <a:buNone/>
            </a:pPr>
            <a:r>
              <a:rPr lang="en-US" sz="4200" b="0" i="0" u="none">
                <a:solidFill>
                  <a:schemeClr val="dk2"/>
                </a:solidFill>
                <a:latin typeface="Times New Roman"/>
                <a:ea typeface="Times New Roman"/>
                <a:cs typeface="Times New Roman"/>
                <a:sym typeface="Times New Roman"/>
              </a:rPr>
              <a:t>Computer Languages</a:t>
            </a:r>
            <a:endParaRPr/>
          </a:p>
        </p:txBody>
      </p:sp>
      <p:sp>
        <p:nvSpPr>
          <p:cNvPr id="200" name="Google Shape;200;g64eb236992_0_113"/>
          <p:cNvSpPr txBox="1">
            <a:spLocks noGrp="1"/>
          </p:cNvSpPr>
          <p:nvPr>
            <p:ph type="body" idx="1"/>
          </p:nvPr>
        </p:nvSpPr>
        <p:spPr>
          <a:xfrm>
            <a:off x="990600" y="1972788"/>
            <a:ext cx="8420100" cy="3929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60"/>
              </a:spcBef>
              <a:spcAft>
                <a:spcPts val="0"/>
              </a:spcAft>
              <a:buSzPts val="1800"/>
              <a:buChar char="●"/>
            </a:pPr>
            <a:r>
              <a:rPr lang="en-US" sz="2800" b="0" i="0" u="none" dirty="0">
                <a:solidFill>
                  <a:schemeClr val="dk1"/>
                </a:solidFill>
                <a:latin typeface="Arial"/>
                <a:ea typeface="Arial"/>
                <a:cs typeface="Arial"/>
                <a:sym typeface="Arial"/>
              </a:rPr>
              <a:t>Categories of computer languages:</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Machine language</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Symbolic/Assembly language</a:t>
            </a:r>
            <a:endParaRPr dirty="0"/>
          </a:p>
          <a:p>
            <a:pPr marL="742950" lvl="1" indent="-285750" algn="l" rtl="0">
              <a:lnSpc>
                <a:spcPct val="100000"/>
              </a:lnSpc>
              <a:spcBef>
                <a:spcPts val="520"/>
              </a:spcBef>
              <a:spcAft>
                <a:spcPts val="0"/>
              </a:spcAft>
              <a:buClr>
                <a:schemeClr val="accent1"/>
              </a:buClr>
              <a:buSzPts val="2600"/>
              <a:buFont typeface="Arial"/>
              <a:buChar char="○"/>
            </a:pPr>
            <a:r>
              <a:rPr lang="en-US" sz="2600" b="1" i="0" u="none" dirty="0">
                <a:solidFill>
                  <a:schemeClr val="dk1"/>
                </a:solidFill>
                <a:latin typeface="Arial"/>
                <a:ea typeface="Arial"/>
                <a:cs typeface="Arial"/>
                <a:sym typeface="Arial"/>
              </a:rPr>
              <a:t>High-level language</a:t>
            </a:r>
            <a:endParaRPr dirty="0"/>
          </a:p>
          <a:p>
            <a:pPr marL="342900" lvl="0" indent="-177800" algn="l" rtl="0">
              <a:spcBef>
                <a:spcPts val="520"/>
              </a:spcBef>
              <a:spcAft>
                <a:spcPts val="0"/>
              </a:spcAft>
              <a:buSzPts val="2600"/>
              <a:buFont typeface="Arial"/>
              <a:buNone/>
            </a:pPr>
            <a:endParaRPr sz="2600" b="1" i="0" u="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Layers">
  <a:themeElements>
    <a:clrScheme name="">
      <a:dk1>
        <a:srgbClr val="000000"/>
      </a:dk1>
      <a:lt1>
        <a:srgbClr val="FFFFFF"/>
      </a:lt1>
      <a:dk2>
        <a:srgbClr val="000066"/>
      </a:dk2>
      <a:lt2>
        <a:srgbClr val="D89F00"/>
      </a:lt2>
      <a:accent1>
        <a:srgbClr val="336699"/>
      </a:accent1>
      <a:accent2>
        <a:srgbClr val="FFCC00"/>
      </a:accent2>
      <a:accent3>
        <a:srgbClr val="FFFFFF"/>
      </a:accent3>
      <a:accent4>
        <a:srgbClr val="000000"/>
      </a:accent4>
      <a:accent5>
        <a:srgbClr val="ADB8CA"/>
      </a:accent5>
      <a:accent6>
        <a:srgbClr val="E7B900"/>
      </a:accent6>
      <a:hlink>
        <a:srgbClr val="990033"/>
      </a:hlink>
      <a:folHlink>
        <a:srgbClr val="FFD7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yers">
  <a:themeElements>
    <a:clrScheme name="">
      <a:dk1>
        <a:srgbClr val="000000"/>
      </a:dk1>
      <a:lt1>
        <a:srgbClr val="FFFFFF"/>
      </a:lt1>
      <a:dk2>
        <a:srgbClr val="000066"/>
      </a:dk2>
      <a:lt2>
        <a:srgbClr val="D89F00"/>
      </a:lt2>
      <a:accent1>
        <a:srgbClr val="336699"/>
      </a:accent1>
      <a:accent2>
        <a:srgbClr val="FFCC00"/>
      </a:accent2>
      <a:accent3>
        <a:srgbClr val="FFFFFF"/>
      </a:accent3>
      <a:accent4>
        <a:srgbClr val="000000"/>
      </a:accent4>
      <a:accent5>
        <a:srgbClr val="ADB8CA"/>
      </a:accent5>
      <a:accent6>
        <a:srgbClr val="E7B900"/>
      </a:accent6>
      <a:hlink>
        <a:srgbClr val="990033"/>
      </a:hlink>
      <a:folHlink>
        <a:srgbClr val="FFD7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1888</Words>
  <Application>Microsoft Macintosh PowerPoint</Application>
  <PresentationFormat>A4 Paper (210x297 mm)</PresentationFormat>
  <Paragraphs>323</Paragraphs>
  <Slides>37</Slides>
  <Notes>37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4" baseType="lpstr">
      <vt:lpstr>Arial</vt:lpstr>
      <vt:lpstr>Droid Sans Mono</vt:lpstr>
      <vt:lpstr>Times New Roman</vt:lpstr>
      <vt:lpstr>Trebuchet MS</vt:lpstr>
      <vt:lpstr>1_Layers</vt:lpstr>
      <vt:lpstr>Layers</vt:lpstr>
      <vt:lpstr>Paint.Picture</vt:lpstr>
      <vt:lpstr>C++ Programming: Problem Solving and Programming</vt:lpstr>
      <vt:lpstr>Objectives</vt:lpstr>
      <vt:lpstr>Computer Components</vt:lpstr>
      <vt:lpstr>Computer Operations</vt:lpstr>
      <vt:lpstr>Program and Software</vt:lpstr>
      <vt:lpstr>Program and Software</vt:lpstr>
      <vt:lpstr>Program and Software</vt:lpstr>
      <vt:lpstr>Algorithms (Example)</vt:lpstr>
      <vt:lpstr>Computer Languages</vt:lpstr>
      <vt:lpstr>Evolution of Computer Languages</vt:lpstr>
      <vt:lpstr>Machine Language</vt:lpstr>
      <vt:lpstr>Symbolic/Assembly Language</vt:lpstr>
      <vt:lpstr>High-Level Language</vt:lpstr>
      <vt:lpstr>Creating a Simple Program</vt:lpstr>
      <vt:lpstr>Example of IDE - Visual Studio</vt:lpstr>
      <vt:lpstr>Console Application</vt:lpstr>
      <vt:lpstr>Compilation process of C++ program</vt:lpstr>
      <vt:lpstr>Program Development</vt:lpstr>
      <vt:lpstr>Program Development</vt:lpstr>
      <vt:lpstr>Program Development</vt:lpstr>
      <vt:lpstr>Program Development</vt:lpstr>
      <vt:lpstr>Program Development</vt:lpstr>
      <vt:lpstr>Example 1-1 : Rectangle</vt:lpstr>
      <vt:lpstr>Tool: Structure Chart</vt:lpstr>
      <vt:lpstr>Example 1.1: Structure chart</vt:lpstr>
      <vt:lpstr>Tool: Pseudocode (Algorithm)</vt:lpstr>
      <vt:lpstr>Example 1-1 : Pseudocode</vt:lpstr>
      <vt:lpstr>Tool: Flowchart</vt:lpstr>
      <vt:lpstr>Flowchart Symbols</vt:lpstr>
      <vt:lpstr>Example 1.1: Flowchart</vt:lpstr>
      <vt:lpstr>Example 1-1 : C++ program</vt:lpstr>
      <vt:lpstr>Exercise</vt:lpstr>
      <vt:lpstr>Debugging</vt:lpstr>
      <vt:lpstr>Common programming errors</vt:lpstr>
      <vt:lpstr>Common programming errors</vt:lpstr>
      <vt:lpstr>C++ Basic Syntax</vt:lpstr>
      <vt:lpstr>Good Programming Habits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Problem Solving and Programming</dc:title>
  <dc:creator>Charlyne Walker</dc:creator>
  <cp:lastModifiedBy>Choon Kit Chan</cp:lastModifiedBy>
  <cp:revision>7</cp:revision>
  <dcterms:created xsi:type="dcterms:W3CDTF">2002-07-27T03:19:07Z</dcterms:created>
  <dcterms:modified xsi:type="dcterms:W3CDTF">2022-06-09T08:36:52Z</dcterms:modified>
</cp:coreProperties>
</file>