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layfair Display" pitchFamily="2" charset="77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Oswald" pitchFamily="2" charset="7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 snapToObjects="1">
      <p:cViewPr varScale="1">
        <p:scale>
          <a:sx n="150" d="100"/>
          <a:sy n="150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0334eac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0334eac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0334eac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0334eac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May need to collect more data about where the driver 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0334eac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0334eac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0334eac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0334eac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0334eac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0334eac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0334eac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0334eac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 continuous numeric value requires a regression model as opposed to a classification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is: (origin_arrived_at_pdt - scheduled_starts_at_pdt) in seconds saturated to +/- 30 minutes.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hour before the scheduled start is enough time for a successful intervention if needed.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0334ea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0334ea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was anonymized for privacy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0334eac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0334eac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0334eac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0334eac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0334eac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0334eac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0334eac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0334eac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Will a scheduled ride arrive on-time?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5476800" cy="14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Newstadt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Springboard.com Intermediate Data Science Course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December 2018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Mentor: Hobson Lane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 principal causes of lateness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AutoNum type="arabicPeriod"/>
            </a:pPr>
            <a:r>
              <a:rPr lang="en" sz="2400" dirty="0">
                <a:solidFill>
                  <a:schemeClr val="accent6"/>
                </a:solidFill>
              </a:rPr>
              <a:t>The Driver</a:t>
            </a:r>
            <a:endParaRPr sz="2400" dirty="0">
              <a:solidFill>
                <a:schemeClr val="accent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➢"/>
            </a:pPr>
            <a:r>
              <a:rPr lang="en" sz="1800" dirty="0">
                <a:solidFill>
                  <a:schemeClr val="accent3"/>
                </a:solidFill>
              </a:rPr>
              <a:t>Many of the most important features reflected the driver’s past performance, the driver’s experience, and the driver’s location.</a:t>
            </a:r>
            <a:endParaRPr sz="1800" dirty="0">
              <a:solidFill>
                <a:schemeClr val="accent3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533400" lvl="0" indent="-457200" algn="l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+mj-lt"/>
              <a:buAutoNum type="arabicPeriod" startAt="2"/>
            </a:pPr>
            <a:r>
              <a:rPr lang="en" sz="2400" dirty="0">
                <a:solidFill>
                  <a:schemeClr val="accent6"/>
                </a:solidFill>
              </a:rPr>
              <a:t>Driver Replacement</a:t>
            </a:r>
            <a:endParaRPr sz="2400" dirty="0">
              <a:solidFill>
                <a:schemeClr val="accent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➢"/>
            </a:pPr>
            <a:r>
              <a:rPr lang="en" sz="1800" dirty="0">
                <a:solidFill>
                  <a:schemeClr val="accent3"/>
                </a:solidFill>
              </a:rPr>
              <a:t>The models discovered that drivers who claim rides in the hour before the scheduled start are more likely to be late. Many of these claims are last-minute driver replacements.</a:t>
            </a:r>
            <a:endParaRPr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Actions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AutoNum type="arabicPeriod"/>
            </a:pPr>
            <a:r>
              <a:rPr lang="en" sz="2400" dirty="0">
                <a:solidFill>
                  <a:schemeClr val="accent6"/>
                </a:solidFill>
              </a:rPr>
              <a:t>The Driver</a:t>
            </a:r>
            <a:endParaRPr sz="2400" dirty="0">
              <a:solidFill>
                <a:schemeClr val="accent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➢"/>
            </a:pPr>
            <a:r>
              <a:rPr lang="en" sz="1800" dirty="0">
                <a:solidFill>
                  <a:schemeClr val="accent3"/>
                </a:solidFill>
              </a:rPr>
              <a:t>Help drivers manage their schedules and locations.</a:t>
            </a:r>
            <a:endParaRPr sz="1800" dirty="0">
              <a:solidFill>
                <a:schemeClr val="accent3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➢"/>
            </a:pPr>
            <a:r>
              <a:rPr lang="en" sz="1800" dirty="0">
                <a:solidFill>
                  <a:schemeClr val="accent3"/>
                </a:solidFill>
              </a:rPr>
              <a:t>Driver training improvements may also help.</a:t>
            </a:r>
            <a:endParaRPr sz="1800" dirty="0">
              <a:solidFill>
                <a:schemeClr val="accent3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533400" lvl="0" indent="-457200" algn="l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+mj-lt"/>
              <a:buAutoNum type="arabicPeriod" startAt="2"/>
            </a:pPr>
            <a:r>
              <a:rPr lang="en" sz="2400" dirty="0">
                <a:solidFill>
                  <a:schemeClr val="accent6"/>
                </a:solidFill>
              </a:rPr>
              <a:t>Driver Replacement</a:t>
            </a:r>
            <a:endParaRPr sz="2400" dirty="0">
              <a:solidFill>
                <a:schemeClr val="accent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➢"/>
            </a:pPr>
            <a:r>
              <a:rPr lang="en" sz="1800" dirty="0">
                <a:solidFill>
                  <a:schemeClr val="accent3"/>
                </a:solidFill>
              </a:rPr>
              <a:t>Help drivers avoid being replaced.</a:t>
            </a:r>
            <a:endParaRPr sz="1800" dirty="0">
              <a:solidFill>
                <a:schemeClr val="accent3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➢"/>
            </a:pPr>
            <a:r>
              <a:rPr lang="en" sz="1800" dirty="0">
                <a:solidFill>
                  <a:schemeClr val="accent3"/>
                </a:solidFill>
              </a:rPr>
              <a:t>Investigate the root causes of driver replacement. </a:t>
            </a:r>
            <a:endParaRPr sz="1800" dirty="0">
              <a:solidFill>
                <a:schemeClr val="accent3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➢"/>
            </a:pPr>
            <a:r>
              <a:rPr lang="en" sz="1800" dirty="0">
                <a:solidFill>
                  <a:schemeClr val="accent3"/>
                </a:solidFill>
              </a:rPr>
              <a:t>Training, feedback, and incentives should be considered.</a:t>
            </a:r>
            <a:endParaRPr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6"/>
                </a:solidFill>
              </a:rPr>
              <a:t>Jupyter notebooks and full report in my github repository </a:t>
            </a:r>
            <a:r>
              <a:rPr lang="en">
                <a:solidFill>
                  <a:schemeClr val="accent3"/>
                </a:solidFill>
              </a:rPr>
              <a:t>https://github.com/b-i-bob/trips_springboard_data_science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" y="2704903"/>
            <a:ext cx="4005450" cy="178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000" y="2125188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700" y="3406825"/>
            <a:ext cx="22193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complain most about drivers being late!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99300"/>
            <a:ext cx="67056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data science tell us?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Which rides will be on-time?</a:t>
            </a:r>
            <a:endParaRPr sz="3600">
              <a:solidFill>
                <a:schemeClr val="accent3"/>
              </a:solidFill>
            </a:endParaRPr>
          </a:p>
          <a:p>
            <a:pPr marL="18288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4"/>
                </a:solidFill>
              </a:rPr>
              <a:t>What are the principal causes of late arrivals?</a:t>
            </a:r>
            <a:endParaRPr sz="36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the prediction problem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2402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What to predict: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relative arrival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 is on-time. Above zero is arriving late.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When to predict:</a:t>
            </a:r>
            <a:endParaRPr>
              <a:solidFill>
                <a:schemeClr val="accent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hour before the scheduled start of the ride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approx. when the driver checks in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325" y="1005475"/>
            <a:ext cx="3657600" cy="25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6708500" y="1221450"/>
            <a:ext cx="0" cy="2099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6"/>
          <p:cNvSpPr txBox="1"/>
          <p:nvPr/>
        </p:nvSpPr>
        <p:spPr>
          <a:xfrm>
            <a:off x="6031400" y="3522375"/>
            <a:ext cx="1374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Minutes Early on Average</a:t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6259700" y="868350"/>
            <a:ext cx="0" cy="2719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has over 200,000 trips x 74 attributes 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10 attributes are identifiers</a:t>
            </a:r>
            <a:endParaRPr>
              <a:solidFill>
                <a:schemeClr val="accent6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lead_organizer_id, passengers_ids, driver_id, etc...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20 attributes are geographic locations</a:t>
            </a:r>
            <a:endParaRPr>
              <a:solidFill>
                <a:schemeClr val="accent6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metro_area_name, region, zip codes, lat, lon, etc....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11 attributes are timestamps</a:t>
            </a:r>
            <a:endParaRPr>
              <a:solidFill>
                <a:schemeClr val="accent6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created_at_pdt, scheduled_starts_at_pdt, etc…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a model in 6 easy steps!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supervised or unsupervised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➢"/>
            </a:pPr>
            <a:r>
              <a:rPr lang="en">
                <a:solidFill>
                  <a:schemeClr val="accent3"/>
                </a:solidFill>
              </a:rPr>
              <a:t>We’ll use the known lateness for each trip to supervise the machine learning.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regression or classification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➢"/>
            </a:pPr>
            <a:r>
              <a:rPr lang="en">
                <a:solidFill>
                  <a:schemeClr val="accent3"/>
                </a:solidFill>
              </a:rPr>
              <a:t>We’ll predict lateness, a continuous value; that’s regression.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➢"/>
            </a:pPr>
            <a:r>
              <a:rPr lang="en">
                <a:solidFill>
                  <a:schemeClr val="accent3"/>
                </a:solidFill>
              </a:rPr>
              <a:t>Convert data to numeric values; Deal with missing values; Engineer new features.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 some of the data for testing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➢"/>
            </a:pPr>
            <a:r>
              <a:rPr lang="en">
                <a:solidFill>
                  <a:schemeClr val="accent3"/>
                </a:solidFill>
              </a:rPr>
              <a:t>We’ll use 80% of the data for training and 20% for testing.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Fit a model on the training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➢"/>
            </a:pPr>
            <a:r>
              <a:rPr lang="en">
                <a:solidFill>
                  <a:schemeClr val="accent3"/>
                </a:solidFill>
              </a:rPr>
              <a:t>Select an algorithm, supply hyper parameters, fit the model.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the model on the testing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➢"/>
            </a:pPr>
            <a:r>
              <a:rPr lang="en">
                <a:solidFill>
                  <a:schemeClr val="accent3"/>
                </a:solidFill>
              </a:rPr>
              <a:t>Our performance metrics were “explained variance score” and “median absolute error”.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 rot="10800000" flipH="1">
            <a:off x="7185625" y="3587775"/>
            <a:ext cx="479700" cy="79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7463075" y="3274150"/>
            <a:ext cx="10392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Repeat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 rot="10800000" flipH="1">
            <a:off x="7836800" y="2538375"/>
            <a:ext cx="637200" cy="18417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winning model …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Explained 22% of the variance in lateness.</a:t>
            </a:r>
            <a:endParaRPr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Predicted lateness with a median error of ±4 minutes.</a:t>
            </a:r>
            <a:endParaRPr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Used a “Gradient Boosting Regressor”</a:t>
            </a:r>
            <a:endParaRPr>
              <a:solidFill>
                <a:schemeClr val="accent6"/>
              </a:solidFill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 sz="1600">
                <a:solidFill>
                  <a:schemeClr val="accent3"/>
                </a:solidFill>
              </a:rPr>
              <a:t>an ensemble of 200 estimators </a:t>
            </a:r>
            <a:endParaRPr sz="1600">
              <a:solidFill>
                <a:schemeClr val="accent3"/>
              </a:solidFill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 sz="1600">
                <a:solidFill>
                  <a:schemeClr val="accent3"/>
                </a:solidFill>
              </a:rPr>
              <a:t>a maximum feature depth of 4</a:t>
            </a:r>
            <a:endParaRPr sz="1600">
              <a:solidFill>
                <a:schemeClr val="accent3"/>
              </a:solidFill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</a:pPr>
            <a:r>
              <a:rPr lang="en" sz="1600">
                <a:solidFill>
                  <a:schemeClr val="accent3"/>
                </a:solidFill>
              </a:rPr>
              <a:t>selecting from 209 base features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driver’s prior lateness is predictive of future lateness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025" y="1185800"/>
            <a:ext cx="5687425" cy="3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generalized better after identifier features removed.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550" y="1227250"/>
            <a:ext cx="611183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2012925" y="1441250"/>
            <a:ext cx="184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Top Features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Before IDs Excluded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180700" y="1441250"/>
            <a:ext cx="17286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Top Features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After IDs Excluded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2051675" y="2235950"/>
            <a:ext cx="267300" cy="1555500"/>
          </a:xfrm>
          <a:prstGeom prst="flowChartConnector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3358750" y="2388338"/>
            <a:ext cx="267300" cy="1555500"/>
          </a:xfrm>
          <a:prstGeom prst="flowChartConnector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3883750" y="2464538"/>
            <a:ext cx="267300" cy="1555500"/>
          </a:xfrm>
          <a:prstGeom prst="flowChartConnector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Macintosh PowerPoint</Application>
  <PresentationFormat>On-screen Show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Playfair Display</vt:lpstr>
      <vt:lpstr>Arial</vt:lpstr>
      <vt:lpstr>Courier New</vt:lpstr>
      <vt:lpstr>Montserrat</vt:lpstr>
      <vt:lpstr>Oswald</vt:lpstr>
      <vt:lpstr>Pop</vt:lpstr>
      <vt:lpstr>Will a scheduled ride arrive on-time?</vt:lpstr>
      <vt:lpstr>Customers complain most about drivers being late!</vt:lpstr>
      <vt:lpstr>What can data science tell us?</vt:lpstr>
      <vt:lpstr>Framing the prediction problem</vt:lpstr>
      <vt:lpstr>The data set has over 200,000 trips x 74 attributes </vt:lpstr>
      <vt:lpstr>Let’s build a model in 6 easy steps!</vt:lpstr>
      <vt:lpstr>The winning model …</vt:lpstr>
      <vt:lpstr>A driver’s prior lateness is predictive of future lateness</vt:lpstr>
      <vt:lpstr>Model generalized better after identifier features removed.</vt:lpstr>
      <vt:lpstr>The 2 principal causes of lateness</vt:lpstr>
      <vt:lpstr>Recommended Actions</vt:lpstr>
      <vt:lpstr>Learn More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a scheduled ride arrive on-time?</dc:title>
  <cp:lastModifiedBy>Bob Newstadt</cp:lastModifiedBy>
  <cp:revision>1</cp:revision>
  <dcterms:modified xsi:type="dcterms:W3CDTF">2019-01-02T18:03:37Z</dcterms:modified>
</cp:coreProperties>
</file>