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7" r:id="rId1"/>
  </p:sldMasterIdLst>
  <p:notesMasterIdLst>
    <p:notesMasterId r:id="rId23"/>
  </p:notesMasterIdLst>
  <p:sldIdLst>
    <p:sldId id="256" r:id="rId2"/>
    <p:sldId id="258" r:id="rId3"/>
    <p:sldId id="278" r:id="rId4"/>
    <p:sldId id="259" r:id="rId5"/>
    <p:sldId id="280" r:id="rId6"/>
    <p:sldId id="279" r:id="rId7"/>
    <p:sldId id="26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77" r:id="rId21"/>
    <p:sldId id="264" r:id="rId22"/>
  </p:sldIdLst>
  <p:sldSz cx="9144000" cy="5143500" type="screen16x9"/>
  <p:notesSz cx="6858000" cy="9144000"/>
  <p:embeddedFontLst>
    <p:embeddedFont>
      <p:font typeface="Garamond" panose="02020404030301010803" pitchFamily="18" charset="0"/>
      <p:regular r:id="rId24"/>
      <p:bold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104" y="31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a55b5f35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a55b5f35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a55b5f35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a55b5f35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866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a55b5f35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a55b5f35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8a55b5f358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8a55b5f35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a55b5f358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a55b5f358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4426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a55b5f358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8a55b5f358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B61BEF0D-F0BB-DE4B-95CE-6DB70DBA9567}" type="datetimeFigureOut">
              <a:rPr lang="en-US" smtClean="0"/>
              <a:pPr/>
              <a:t>3/26/2023</a:t>
            </a:fld>
            <a:endParaRPr lang="en-US" dirty="0"/>
          </a:p>
        </p:txBody>
      </p:sp>
      <p:sp>
        <p:nvSpPr>
          <p:cNvPr id="5" name="Footer Placeholder 4"/>
          <p:cNvSpPr>
            <a:spLocks noGrp="1"/>
          </p:cNvSpPr>
          <p:nvPr>
            <p:ph type="ftr" sz="quarter" idx="11"/>
          </p:nvPr>
        </p:nvSpPr>
        <p:spPr>
          <a:xfrm>
            <a:off x="2019298" y="3778247"/>
            <a:ext cx="3910976" cy="209550"/>
          </a:xfrm>
        </p:spPr>
        <p:txBody>
          <a:bodyPr/>
          <a:lstStyle/>
          <a:p>
            <a:endParaRPr lang="en-US" dirty="0"/>
          </a:p>
        </p:txBody>
      </p:sp>
      <p:sp>
        <p:nvSpPr>
          <p:cNvPr id="6" name="Slide Number Placeholder 5"/>
          <p:cNvSpPr>
            <a:spLocks noGrp="1"/>
          </p:cNvSpPr>
          <p:nvPr>
            <p:ph type="sldNum" sz="quarter" idx="12"/>
          </p:nvPr>
        </p:nvSpPr>
        <p:spPr>
          <a:xfrm>
            <a:off x="6717676" y="3778247"/>
            <a:ext cx="413375" cy="209550"/>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657176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090122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34948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189620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6862806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227135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034864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623984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85550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6589350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89319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6783652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009684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2328040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370162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343678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11842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322084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10369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smtClean="0"/>
              <a:pPr/>
              <a:t>3/26/2023</a:t>
            </a:fld>
            <a:endParaRPr lang="en-US" dirty="0"/>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2657797"/>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 id="2147483746" r:id="rId19"/>
  </p:sldLayoutIdLst>
  <p:hf sldNum="0" hdr="0" ftr="0" dt="0"/>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hyperlink" Target="mailto:bentairungu@gmail.com" TargetMode="External"/><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2019299" y="1403349"/>
            <a:ext cx="5111752" cy="1644651"/>
          </a:xfrm>
          <a:prstGeom prst="rect">
            <a:avLst/>
          </a:prstGeom>
        </p:spPr>
        <p:txBody>
          <a:bodyPr spcFirstLastPara="1" wrap="square" lIns="91425" tIns="91425" rIns="91425" bIns="91425" anchor="b" anchorCtr="0">
            <a:noAutofit/>
          </a:bodyPr>
          <a:lstStyle/>
          <a:p>
            <a:pPr lvl="0" algn="l">
              <a:spcBef>
                <a:spcPts val="0"/>
              </a:spcBef>
            </a:pPr>
            <a:r>
              <a:rPr lang="en-US" sz="1800" dirty="0">
                <a:latin typeface="Times New Roman"/>
                <a:ea typeface="Times New Roman"/>
                <a:cs typeface="Times New Roman"/>
                <a:sym typeface="Times New Roman"/>
              </a:rPr>
              <a:t>THE KING COUNTY HOUSE SALES PROJECT</a:t>
            </a:r>
            <a:r>
              <a:rPr lang="en-US" sz="1800" dirty="0" smtClean="0">
                <a:latin typeface="Times New Roman"/>
                <a:ea typeface="Times New Roman"/>
                <a:cs typeface="Times New Roman"/>
                <a:sym typeface="Times New Roman"/>
              </a:rPr>
              <a:t/>
            </a:r>
            <a:br>
              <a:rPr lang="en-US" sz="1800" dirty="0" smtClean="0">
                <a:latin typeface="Times New Roman"/>
                <a:ea typeface="Times New Roman"/>
                <a:cs typeface="Times New Roman"/>
                <a:sym typeface="Times New Roman"/>
              </a:rPr>
            </a:br>
            <a:r>
              <a:rPr lang="en-US" sz="1000" dirty="0" smtClean="0">
                <a:latin typeface="Times New Roman"/>
                <a:ea typeface="Times New Roman"/>
                <a:cs typeface="Times New Roman"/>
                <a:sym typeface="Times New Roman"/>
              </a:rPr>
              <a:t>BENTA W. IRUNGU</a:t>
            </a:r>
            <a:br>
              <a:rPr lang="en-US" sz="1000" dirty="0" smtClean="0">
                <a:latin typeface="Times New Roman"/>
                <a:ea typeface="Times New Roman"/>
                <a:cs typeface="Times New Roman"/>
                <a:sym typeface="Times New Roman"/>
              </a:rPr>
            </a:br>
            <a:r>
              <a:rPr lang="en-US" sz="1000" dirty="0" smtClean="0">
                <a:latin typeface="Times New Roman"/>
                <a:ea typeface="Times New Roman"/>
                <a:cs typeface="Times New Roman"/>
                <a:sym typeface="Times New Roman"/>
              </a:rPr>
              <a:t>26</a:t>
            </a:r>
            <a:r>
              <a:rPr lang="en-US" sz="1000" baseline="30000" dirty="0" smtClean="0">
                <a:latin typeface="Times New Roman"/>
                <a:ea typeface="Times New Roman"/>
                <a:cs typeface="Times New Roman"/>
                <a:sym typeface="Times New Roman"/>
              </a:rPr>
              <a:t>th</a:t>
            </a:r>
            <a:r>
              <a:rPr lang="en-US" sz="1000" dirty="0" smtClean="0">
                <a:latin typeface="Times New Roman"/>
                <a:ea typeface="Times New Roman"/>
                <a:cs typeface="Times New Roman"/>
                <a:sym typeface="Times New Roman"/>
              </a:rPr>
              <a:t> MARCH</a:t>
            </a:r>
            <a:r>
              <a:rPr lang="en-US" sz="1000" dirty="0" smtClean="0">
                <a:latin typeface="Times New Roman"/>
                <a:ea typeface="Times New Roman"/>
                <a:cs typeface="Times New Roman"/>
                <a:sym typeface="Times New Roman"/>
              </a:rPr>
              <a:t>,2023</a:t>
            </a:r>
            <a:endParaRPr sz="10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2" y="736600"/>
            <a:ext cx="7200897" cy="377825"/>
          </a:xfrm>
        </p:spPr>
        <p:txBody>
          <a:bodyPr>
            <a:normAutofit/>
          </a:bodyPr>
          <a:lstStyle/>
          <a:p>
            <a:pPr algn="l"/>
            <a:r>
              <a:rPr lang="en-US" sz="1800" dirty="0" smtClean="0">
                <a:latin typeface="Times New Roman" panose="02020603050405020304" pitchFamily="18" charset="0"/>
                <a:cs typeface="Times New Roman" panose="02020603050405020304" pitchFamily="18" charset="0"/>
              </a:rPr>
              <a:t>EXPLORATORY DATA ANALYSIS (EDA)</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1551" y="1114425"/>
            <a:ext cx="7200897" cy="3505200"/>
          </a:xfrm>
        </p:spPr>
        <p:txBody>
          <a:bodyPr/>
          <a:lstStyle/>
          <a:p>
            <a:pPr marL="0" indent="0">
              <a:buNone/>
            </a:pPr>
            <a:r>
              <a:rPr lang="en-US" sz="1200" dirty="0" smtClean="0">
                <a:latin typeface="Times New Roman" panose="02020603050405020304" pitchFamily="18" charset="0"/>
                <a:cs typeface="Times New Roman" panose="02020603050405020304" pitchFamily="18" charset="0"/>
              </a:rPr>
              <a:t>After data cleaning we did some data exploring</a:t>
            </a:r>
          </a:p>
          <a:p>
            <a:pPr marL="228600" indent="-228600">
              <a:buAutoNum type="arabicPeriod"/>
            </a:pPr>
            <a:r>
              <a:rPr lang="en-US" sz="1200" dirty="0" smtClean="0">
                <a:latin typeface="Times New Roman" panose="02020603050405020304" pitchFamily="18" charset="0"/>
                <a:cs typeface="Times New Roman" panose="02020603050405020304" pitchFamily="18" charset="0"/>
              </a:rPr>
              <a:t>Visualizing </a:t>
            </a:r>
            <a:r>
              <a:rPr lang="en-US" sz="1200" dirty="0">
                <a:latin typeface="Times New Roman" panose="02020603050405020304" pitchFamily="18" charset="0"/>
                <a:cs typeface="Times New Roman" panose="02020603050405020304" pitchFamily="18" charset="0"/>
              </a:rPr>
              <a:t>the relationship between the number of bedrooms and the price of the houses using a scatter plot</a:t>
            </a:r>
            <a:r>
              <a:rPr lang="en-US" sz="1200" dirty="0" smtClean="0">
                <a:latin typeface="Times New Roman" panose="02020603050405020304" pitchFamily="18" charset="0"/>
                <a:cs typeface="Times New Roman" panose="02020603050405020304" pitchFamily="18" charset="0"/>
              </a:rPr>
              <a:t>:</a:t>
            </a:r>
          </a:p>
          <a:p>
            <a:pPr marL="0" indent="0">
              <a:buNone/>
            </a:pPr>
            <a:endParaRPr lang="en-US" sz="1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709862" y="1952625"/>
            <a:ext cx="3324225" cy="2667000"/>
          </a:xfrm>
          <a:prstGeom prst="rect">
            <a:avLst/>
          </a:prstGeom>
        </p:spPr>
      </p:pic>
    </p:spTree>
    <p:extLst>
      <p:ext uri="{BB962C8B-B14F-4D97-AF65-F5344CB8AC3E}">
        <p14:creationId xmlns:p14="http://schemas.microsoft.com/office/powerpoint/2010/main" val="85858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2" y="736600"/>
            <a:ext cx="7200897" cy="387350"/>
          </a:xfrm>
        </p:spPr>
        <p:txBody>
          <a:bodyPr>
            <a:normAutofit/>
          </a:bodyPr>
          <a:lstStyle/>
          <a:p>
            <a:pPr algn="l"/>
            <a:r>
              <a:rPr lang="en-US" sz="1800" dirty="0" smtClean="0">
                <a:latin typeface="Times New Roman" panose="02020603050405020304" pitchFamily="18" charset="0"/>
                <a:cs typeface="Times New Roman" panose="02020603050405020304" pitchFamily="18" charset="0"/>
              </a:rPr>
              <a:t>Cont…</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1551" y="1123950"/>
            <a:ext cx="7200897" cy="3282951"/>
          </a:xfrm>
        </p:spPr>
        <p:txBody>
          <a:bodyPr>
            <a:normAutofit/>
          </a:bodyPr>
          <a:lstStyle/>
          <a:p>
            <a:pPr marL="0" indent="0">
              <a:buNone/>
            </a:pPr>
            <a:r>
              <a:rPr lang="en-US" sz="1200" dirty="0" smtClean="0">
                <a:latin typeface="Times New Roman" panose="02020603050405020304" pitchFamily="18" charset="0"/>
                <a:cs typeface="Times New Roman" panose="02020603050405020304" pitchFamily="18" charset="0"/>
              </a:rPr>
              <a:t>2. Visualizing </a:t>
            </a:r>
            <a:r>
              <a:rPr lang="en-US" sz="1200" dirty="0">
                <a:latin typeface="Times New Roman" panose="02020603050405020304" pitchFamily="18" charset="0"/>
                <a:cs typeface="Times New Roman" panose="02020603050405020304" pitchFamily="18" charset="0"/>
              </a:rPr>
              <a:t>the relationship between the number of bedrooms and the price of the houses using a scatter plot</a:t>
            </a:r>
            <a:r>
              <a:rPr lang="en-US" sz="1200" dirty="0" smtClean="0">
                <a:latin typeface="Times New Roman" panose="02020603050405020304" pitchFamily="18" charset="0"/>
                <a:cs typeface="Times New Roman" panose="02020603050405020304" pitchFamily="18" charset="0"/>
              </a:rPr>
              <a:t>:</a:t>
            </a:r>
          </a:p>
          <a:p>
            <a:pPr marL="0" indent="0">
              <a:buNone/>
            </a:pPr>
            <a:endParaRPr lang="en-US" sz="1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967036" y="1419225"/>
            <a:ext cx="3209925" cy="3148012"/>
          </a:xfrm>
          <a:prstGeom prst="rect">
            <a:avLst/>
          </a:prstGeom>
        </p:spPr>
      </p:pic>
    </p:spTree>
    <p:extLst>
      <p:ext uri="{BB962C8B-B14F-4D97-AF65-F5344CB8AC3E}">
        <p14:creationId xmlns:p14="http://schemas.microsoft.com/office/powerpoint/2010/main" val="2342509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2" y="736600"/>
            <a:ext cx="7200897" cy="415925"/>
          </a:xfrm>
        </p:spPr>
        <p:txBody>
          <a:bodyPr>
            <a:normAutofit/>
          </a:bodyPr>
          <a:lstStyle/>
          <a:p>
            <a:pPr algn="l"/>
            <a:r>
              <a:rPr lang="en-US" sz="1800" dirty="0" smtClean="0">
                <a:latin typeface="Times New Roman" panose="02020603050405020304" pitchFamily="18" charset="0"/>
                <a:cs typeface="Times New Roman" panose="02020603050405020304" pitchFamily="18" charset="0"/>
              </a:rPr>
              <a:t>MODELING AND EVALUATION</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1551" y="1924049"/>
            <a:ext cx="7200897" cy="2482851"/>
          </a:xfrm>
        </p:spPr>
        <p:txBody>
          <a:bodyPr/>
          <a:lstStyle/>
          <a:p>
            <a:pPr marL="0" indent="0">
              <a:buNone/>
            </a:pPr>
            <a:r>
              <a:rPr lang="en-US" sz="1200" dirty="0" smtClean="0">
                <a:latin typeface="Times New Roman" panose="02020603050405020304" pitchFamily="18" charset="0"/>
                <a:cs typeface="Times New Roman" panose="02020603050405020304" pitchFamily="18" charset="0"/>
              </a:rPr>
              <a:t>The study used to models</a:t>
            </a:r>
          </a:p>
          <a:p>
            <a:pPr marL="342900" indent="-342900">
              <a:buAutoNum type="arabicPeriod"/>
            </a:pPr>
            <a:r>
              <a:rPr lang="en-US" sz="1200" dirty="0" smtClean="0">
                <a:latin typeface="Times New Roman" panose="02020603050405020304" pitchFamily="18" charset="0"/>
                <a:cs typeface="Times New Roman" panose="02020603050405020304" pitchFamily="18" charset="0"/>
              </a:rPr>
              <a:t>Baseline model: had the target variable price as the feature only</a:t>
            </a:r>
          </a:p>
          <a:p>
            <a:pPr marL="342900" indent="-342900">
              <a:buAutoNum type="arabicPeriod"/>
            </a:pPr>
            <a:r>
              <a:rPr lang="en-US" sz="1200" dirty="0" smtClean="0">
                <a:latin typeface="Times New Roman" panose="02020603050405020304" pitchFamily="18" charset="0"/>
                <a:cs typeface="Times New Roman" panose="02020603050405020304" pitchFamily="18" charset="0"/>
              </a:rPr>
              <a:t>Predictor model: used 4 predictor variables namely ‘bedrooms’, ‘floors’, ‘condition’ and ‘grade’. ‘price’ was used as the outcome/target variable</a:t>
            </a:r>
            <a:r>
              <a:rPr lang="en-US" dirty="0" smtClean="0"/>
              <a:t>.</a:t>
            </a:r>
            <a:endParaRPr lang="en-US" dirty="0"/>
          </a:p>
        </p:txBody>
      </p:sp>
    </p:spTree>
    <p:extLst>
      <p:ext uri="{BB962C8B-B14F-4D97-AF65-F5344CB8AC3E}">
        <p14:creationId xmlns:p14="http://schemas.microsoft.com/office/powerpoint/2010/main" val="3072525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2" y="736600"/>
            <a:ext cx="7200897" cy="454025"/>
          </a:xfrm>
        </p:spPr>
        <p:txBody>
          <a:bodyPr>
            <a:normAutofit/>
          </a:bodyPr>
          <a:lstStyle/>
          <a:p>
            <a:pPr algn="l"/>
            <a:r>
              <a:rPr lang="en-US" sz="1800" b="1" dirty="0" smtClean="0">
                <a:latin typeface="Times New Roman" panose="02020603050405020304" pitchFamily="18" charset="0"/>
                <a:cs typeface="Times New Roman" panose="02020603050405020304" pitchFamily="18" charset="0"/>
              </a:rPr>
              <a:t>Baseline model</a:t>
            </a:r>
            <a:endParaRPr lang="en-US" sz="1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smtClean="0"/>
              <a:t>We built a baseline model which was a regression model and fitted the </a:t>
            </a:r>
            <a:r>
              <a:rPr lang="en-US" dirty="0" err="1" smtClean="0"/>
              <a:t>X_train</a:t>
            </a:r>
            <a:r>
              <a:rPr lang="en-US" dirty="0" smtClean="0"/>
              <a:t> and </a:t>
            </a:r>
            <a:r>
              <a:rPr lang="en-US" dirty="0" err="1" smtClean="0"/>
              <a:t>y_train</a:t>
            </a:r>
            <a:r>
              <a:rPr lang="en-US" dirty="0" smtClean="0"/>
              <a:t> data. </a:t>
            </a:r>
            <a:endParaRPr lang="en-US" dirty="0"/>
          </a:p>
          <a:p>
            <a:pPr marL="0" indent="0">
              <a:buNone/>
            </a:pPr>
            <a:r>
              <a:rPr lang="en-US" dirty="0" smtClean="0"/>
              <a:t>The model train and test predictions are as follows;</a:t>
            </a:r>
          </a:p>
          <a:p>
            <a:pPr marL="0" indent="0">
              <a:buNone/>
            </a:pPr>
            <a:endParaRPr lang="en-US" dirty="0"/>
          </a:p>
        </p:txBody>
      </p:sp>
      <p:pic>
        <p:nvPicPr>
          <p:cNvPr id="4" name="Picture 3"/>
          <p:cNvPicPr>
            <a:picLocks noChangeAspect="1"/>
          </p:cNvPicPr>
          <p:nvPr/>
        </p:nvPicPr>
        <p:blipFill>
          <a:blip r:embed="rId2"/>
          <a:stretch>
            <a:fillRect/>
          </a:stretch>
        </p:blipFill>
        <p:spPr>
          <a:xfrm>
            <a:off x="1414462" y="3162300"/>
            <a:ext cx="5438775" cy="333375"/>
          </a:xfrm>
          <a:prstGeom prst="rect">
            <a:avLst/>
          </a:prstGeom>
        </p:spPr>
      </p:pic>
    </p:spTree>
    <p:extLst>
      <p:ext uri="{BB962C8B-B14F-4D97-AF65-F5344CB8AC3E}">
        <p14:creationId xmlns:p14="http://schemas.microsoft.com/office/powerpoint/2010/main" val="4261362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2" y="736600"/>
            <a:ext cx="7200897" cy="425450"/>
          </a:xfrm>
        </p:spPr>
        <p:txBody>
          <a:bodyPr>
            <a:normAutofit/>
          </a:bodyPr>
          <a:lstStyle/>
          <a:p>
            <a:pPr algn="l"/>
            <a:r>
              <a:rPr lang="en-US" sz="1800" b="1" dirty="0" smtClean="0">
                <a:latin typeface="Times New Roman" panose="02020603050405020304" pitchFamily="18" charset="0"/>
                <a:cs typeface="Times New Roman" panose="02020603050405020304" pitchFamily="18" charset="0"/>
              </a:rPr>
              <a:t>Cont…</a:t>
            </a:r>
            <a:endParaRPr lang="en-US" sz="1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1551" y="1162050"/>
            <a:ext cx="7200897" cy="3244851"/>
          </a:xfrm>
        </p:spPr>
        <p:txBody>
          <a:bodyPr/>
          <a:lstStyle/>
          <a:p>
            <a:pPr marL="0" indent="0">
              <a:buNone/>
            </a:pPr>
            <a:r>
              <a:rPr lang="en-US" b="1" dirty="0" smtClean="0"/>
              <a:t>Baseline model evaluation</a:t>
            </a:r>
          </a:p>
          <a:p>
            <a:pPr marL="0" indent="0">
              <a:buNone/>
            </a:pPr>
            <a:endParaRPr lang="en-US" b="1" dirty="0"/>
          </a:p>
          <a:p>
            <a:pPr marL="0" indent="0">
              <a:buNone/>
            </a:pPr>
            <a:r>
              <a:rPr lang="en-US" sz="1200" dirty="0" smtClean="0">
                <a:latin typeface="Times New Roman" panose="02020603050405020304" pitchFamily="18" charset="0"/>
                <a:cs typeface="Times New Roman" panose="02020603050405020304" pitchFamily="18" charset="0"/>
              </a:rPr>
              <a:t>The model was evaluated using </a:t>
            </a:r>
          </a:p>
          <a:p>
            <a:pPr marL="0" indent="0">
              <a:buNone/>
            </a:pPr>
            <a:r>
              <a:rPr lang="en-US" sz="1200" dirty="0" smtClean="0">
                <a:latin typeface="Times New Roman" panose="02020603050405020304" pitchFamily="18" charset="0"/>
                <a:cs typeface="Times New Roman" panose="02020603050405020304" pitchFamily="18" charset="0"/>
              </a:rPr>
              <a:t>1. </a:t>
            </a:r>
            <a:r>
              <a:rPr lang="en-US" sz="1200" b="1" dirty="0" smtClean="0">
                <a:latin typeface="Times New Roman" panose="02020603050405020304" pitchFamily="18" charset="0"/>
                <a:cs typeface="Times New Roman" panose="02020603050405020304" pitchFamily="18" charset="0"/>
              </a:rPr>
              <a:t>the MSE and R-squared. </a:t>
            </a:r>
          </a:p>
          <a:p>
            <a:pPr marL="0" indent="0">
              <a:buNone/>
            </a:pPr>
            <a:r>
              <a:rPr lang="en-US" sz="1200" dirty="0" smtClean="0">
                <a:latin typeface="Times New Roman" panose="02020603050405020304" pitchFamily="18" charset="0"/>
                <a:cs typeface="Times New Roman" panose="02020603050405020304" pitchFamily="18" charset="0"/>
              </a:rPr>
              <a:t>The model had a MSE of 1.3 and an R-squared of 1 which indicated overfitting. </a:t>
            </a:r>
          </a:p>
          <a:p>
            <a:pPr marL="0" indent="0">
              <a:buNone/>
            </a:pPr>
            <a:r>
              <a:rPr lang="en-US" sz="1200" dirty="0" smtClean="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cross_validate and </a:t>
            </a:r>
            <a:r>
              <a:rPr lang="en-US" sz="1200" b="1" dirty="0" err="1" smtClean="0">
                <a:latin typeface="Times New Roman" panose="02020603050405020304" pitchFamily="18" charset="0"/>
                <a:cs typeface="Times New Roman" panose="02020603050405020304" pitchFamily="18" charset="0"/>
              </a:rPr>
              <a:t>ShuffleSplit</a:t>
            </a:r>
            <a:endParaRPr lang="en-US" sz="1200" b="1" dirty="0" smtClean="0">
              <a:latin typeface="Times New Roman" panose="02020603050405020304" pitchFamily="18" charset="0"/>
              <a:cs typeface="Times New Roman" panose="02020603050405020304" pitchFamily="18" charset="0"/>
            </a:endParaRPr>
          </a:p>
          <a:p>
            <a:pPr marL="0" indent="0">
              <a:buNone/>
            </a:pPr>
            <a:r>
              <a:rPr lang="en-US" sz="1200" dirty="0" smtClean="0">
                <a:latin typeface="Times New Roman" panose="02020603050405020304" pitchFamily="18" charset="0"/>
                <a:cs typeface="Times New Roman" panose="02020603050405020304" pitchFamily="18" charset="0"/>
              </a:rPr>
              <a:t>The mode had a train score of 1 and a validation score of 1 which also indicated overfitting .</a:t>
            </a:r>
          </a:p>
          <a:p>
            <a:pPr marL="0" indent="0">
              <a:buNone/>
            </a:pPr>
            <a:r>
              <a:rPr lang="en-US" sz="1200" dirty="0" smtClean="0">
                <a:latin typeface="Times New Roman" panose="02020603050405020304" pitchFamily="18" charset="0"/>
                <a:cs typeface="Times New Roman" panose="02020603050405020304" pitchFamily="18" charset="0"/>
              </a:rPr>
              <a:t>The overfitting neccisated a second model, which we named predictor model</a:t>
            </a:r>
          </a:p>
          <a:p>
            <a:pPr marL="0" indent="0">
              <a:buNone/>
            </a:pPr>
            <a:endParaRPr lang="en-US" sz="1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7376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2" y="736600"/>
            <a:ext cx="7200897" cy="330200"/>
          </a:xfrm>
        </p:spPr>
        <p:txBody>
          <a:bodyPr>
            <a:noAutofit/>
          </a:bodyPr>
          <a:lstStyle/>
          <a:p>
            <a:pPr algn="l"/>
            <a:r>
              <a:rPr lang="en-US" sz="1800" b="1" dirty="0" smtClean="0">
                <a:latin typeface="Times New Roman" panose="02020603050405020304" pitchFamily="18" charset="0"/>
                <a:cs typeface="Times New Roman" panose="02020603050405020304" pitchFamily="18" charset="0"/>
              </a:rPr>
              <a:t>Predictor model</a:t>
            </a:r>
            <a:endParaRPr lang="en-US" sz="1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1551" y="1885950"/>
            <a:ext cx="7200897" cy="2520951"/>
          </a:xfrm>
        </p:spPr>
        <p:txBody>
          <a:bodyPr/>
          <a:lstStyle/>
          <a:p>
            <a:pPr marL="0" indent="0">
              <a:buNone/>
            </a:pPr>
            <a:r>
              <a:rPr lang="en-US" dirty="0" smtClean="0"/>
              <a:t>The features of the model were selected after visualizing all the predictor features against the target variable using scatter plots(refer to notebook).</a:t>
            </a:r>
          </a:p>
          <a:p>
            <a:pPr marL="0" indent="0">
              <a:buNone/>
            </a:pPr>
            <a:r>
              <a:rPr lang="en-US" dirty="0" smtClean="0"/>
              <a:t>Model evaluation</a:t>
            </a:r>
          </a:p>
          <a:p>
            <a:pPr marL="0" indent="0">
              <a:buNone/>
            </a:pPr>
            <a:r>
              <a:rPr lang="en-US" dirty="0" smtClean="0"/>
              <a:t>The model was evaluated using the cross_varidate and shuffle split. The model had a train score of 0.47 and validation score of 0.48</a:t>
            </a:r>
          </a:p>
          <a:p>
            <a:pPr marL="0" indent="0">
              <a:buNone/>
            </a:pPr>
            <a:r>
              <a:rPr lang="en-US" dirty="0" smtClean="0"/>
              <a:t>The model did not indicate multicollinearity so we adopted it</a:t>
            </a:r>
            <a:endParaRPr lang="en-US" dirty="0"/>
          </a:p>
        </p:txBody>
      </p:sp>
    </p:spTree>
    <p:extLst>
      <p:ext uri="{BB962C8B-B14F-4D97-AF65-F5344CB8AC3E}">
        <p14:creationId xmlns:p14="http://schemas.microsoft.com/office/powerpoint/2010/main" val="1114217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0" y="469900"/>
            <a:ext cx="7200897" cy="339725"/>
          </a:xfrm>
        </p:spPr>
        <p:txBody>
          <a:bodyPr>
            <a:noAutofit/>
          </a:bodyPr>
          <a:lstStyle/>
          <a:p>
            <a:pPr algn="l"/>
            <a:r>
              <a:rPr lang="en-US" sz="1800" b="1" dirty="0" smtClean="0">
                <a:latin typeface="Times New Roman" panose="02020603050405020304" pitchFamily="18" charset="0"/>
                <a:cs typeface="Times New Roman" panose="02020603050405020304" pitchFamily="18" charset="0"/>
              </a:rPr>
              <a:t>Predictor model summary</a:t>
            </a:r>
            <a:endParaRPr lang="en-US" sz="18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845148" y="809625"/>
            <a:ext cx="3453703" cy="3597275"/>
          </a:xfrm>
          <a:prstGeom prst="rect">
            <a:avLst/>
          </a:prstGeom>
        </p:spPr>
      </p:pic>
    </p:spTree>
    <p:extLst>
      <p:ext uri="{BB962C8B-B14F-4D97-AF65-F5344CB8AC3E}">
        <p14:creationId xmlns:p14="http://schemas.microsoft.com/office/powerpoint/2010/main" val="3761181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2" y="476250"/>
            <a:ext cx="7200897" cy="295275"/>
          </a:xfrm>
        </p:spPr>
        <p:txBody>
          <a:bodyPr>
            <a:noAutofit/>
          </a:bodyPr>
          <a:lstStyle/>
          <a:p>
            <a:pPr algn="l"/>
            <a:r>
              <a:rPr lang="en-US" sz="1800" b="1" dirty="0" smtClean="0">
                <a:latin typeface="Times New Roman" panose="02020603050405020304" pitchFamily="18" charset="0"/>
                <a:cs typeface="Times New Roman" panose="02020603050405020304" pitchFamily="18" charset="0"/>
              </a:rPr>
              <a:t>FINDINGS</a:t>
            </a:r>
            <a:endParaRPr lang="en-US" sz="1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025" y="771526"/>
            <a:ext cx="7981950" cy="3635376"/>
          </a:xfrm>
        </p:spPr>
        <p:txBody>
          <a:bodyPr>
            <a:normAutofit/>
          </a:bodyPr>
          <a:lstStyle/>
          <a:p>
            <a:pPr marL="0" indent="0">
              <a:buNone/>
            </a:pPr>
            <a:r>
              <a:rPr lang="en-US" sz="1200" dirty="0" smtClean="0">
                <a:latin typeface="Times New Roman" panose="02020603050405020304" pitchFamily="18" charset="0"/>
                <a:cs typeface="Times New Roman" panose="02020603050405020304" pitchFamily="18" charset="0"/>
              </a:rPr>
              <a:t>To deploy the model, we used it to check for the </a:t>
            </a:r>
            <a:r>
              <a:rPr lang="en-US" sz="1200" dirty="0" err="1" smtClean="0">
                <a:latin typeface="Times New Roman" panose="02020603050405020304" pitchFamily="18" charset="0"/>
                <a:cs typeface="Times New Roman" panose="02020603050405020304" pitchFamily="18" charset="0"/>
              </a:rPr>
              <a:t>coefiicients</a:t>
            </a:r>
            <a:r>
              <a:rPr lang="en-US" sz="1200" dirty="0" smtClean="0">
                <a:latin typeface="Times New Roman" panose="02020603050405020304" pitchFamily="18" charset="0"/>
                <a:cs typeface="Times New Roman" panose="02020603050405020304" pitchFamily="18" charset="0"/>
              </a:rPr>
              <a:t> of the defined predictor variables. The results are as visualized below; X </a:t>
            </a:r>
            <a:r>
              <a:rPr lang="en-US" sz="1200" dirty="0">
                <a:latin typeface="Times New Roman" panose="02020603050405020304" pitchFamily="18" charset="0"/>
                <a:cs typeface="Times New Roman" panose="02020603050405020304" pitchFamily="18" charset="0"/>
              </a:rPr>
              <a:t>= ['bedrooms', 'floors', 'condition', 'grade', 'waterfront', '</a:t>
            </a:r>
            <a:r>
              <a:rPr lang="en-US" sz="1200" dirty="0" err="1">
                <a:latin typeface="Times New Roman" panose="02020603050405020304" pitchFamily="18" charset="0"/>
                <a:cs typeface="Times New Roman" panose="02020603050405020304" pitchFamily="18" charset="0"/>
              </a:rPr>
              <a:t>yr_built','bathrooms','age</a:t>
            </a:r>
            <a:r>
              <a:rPr lang="en-US" sz="1200" dirty="0" smtClean="0">
                <a:latin typeface="Times New Roman" panose="02020603050405020304" pitchFamily="18" charset="0"/>
                <a:cs typeface="Times New Roman" panose="02020603050405020304" pitchFamily="18" charset="0"/>
              </a:rPr>
              <a:t>']  </a:t>
            </a:r>
          </a:p>
          <a:p>
            <a:pPr marL="0" indent="0">
              <a:buNone/>
            </a:pPr>
            <a:r>
              <a:rPr lang="en-US" sz="1200" dirty="0" err="1" smtClean="0">
                <a:latin typeface="Times New Roman" panose="02020603050405020304" pitchFamily="18" charset="0"/>
                <a:cs typeface="Times New Roman" panose="02020603050405020304" pitchFamily="18" charset="0"/>
              </a:rPr>
              <a:t>coef</a:t>
            </a:r>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 [30884.665051, -22769.040353, 75269.163979, 213539.771749, 213539.771749, 75269.163979, 30884.665051, 22769.040353 </a:t>
            </a:r>
            <a:r>
              <a:rPr lang="en-US" sz="1200" dirty="0" smtClean="0">
                <a:latin typeface="Times New Roman" panose="02020603050405020304" pitchFamily="18" charset="0"/>
                <a:cs typeface="Times New Roman" panose="02020603050405020304" pitchFamily="18" charset="0"/>
              </a:rPr>
              <a:t>]</a:t>
            </a:r>
          </a:p>
          <a:p>
            <a:pPr marL="0" indent="0">
              <a:buNone/>
            </a:pPr>
            <a:endParaRPr lang="en-US" sz="1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219325" y="1806577"/>
            <a:ext cx="4705350" cy="2600325"/>
          </a:xfrm>
          <a:prstGeom prst="rect">
            <a:avLst/>
          </a:prstGeom>
        </p:spPr>
      </p:pic>
    </p:spTree>
    <p:extLst>
      <p:ext uri="{BB962C8B-B14F-4D97-AF65-F5344CB8AC3E}">
        <p14:creationId xmlns:p14="http://schemas.microsoft.com/office/powerpoint/2010/main" val="2805973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2" y="736600"/>
            <a:ext cx="7200897" cy="349250"/>
          </a:xfrm>
        </p:spPr>
        <p:txBody>
          <a:bodyPr>
            <a:noAutofit/>
          </a:bodyPr>
          <a:lstStyle/>
          <a:p>
            <a:pPr algn="l"/>
            <a:r>
              <a:rPr lang="en-US" sz="1800" b="1" dirty="0">
                <a:latin typeface="Times New Roman" panose="02020603050405020304" pitchFamily="18" charset="0"/>
                <a:cs typeface="Times New Roman" panose="02020603050405020304" pitchFamily="18" charset="0"/>
              </a:rPr>
              <a:t>C</a:t>
            </a:r>
            <a:r>
              <a:rPr lang="en-US" sz="1800" b="1" dirty="0" smtClean="0">
                <a:latin typeface="Times New Roman" panose="02020603050405020304" pitchFamily="18" charset="0"/>
                <a:cs typeface="Times New Roman" panose="02020603050405020304" pitchFamily="18" charset="0"/>
              </a:rPr>
              <a:t>onclusions</a:t>
            </a:r>
            <a:endParaRPr lang="en-US" sz="1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1200" dirty="0">
                <a:latin typeface="Times New Roman" panose="02020603050405020304" pitchFamily="18" charset="0"/>
                <a:cs typeface="Times New Roman" panose="02020603050405020304" pitchFamily="18" charset="0"/>
              </a:rPr>
              <a:t>Based on the </a:t>
            </a:r>
            <a:r>
              <a:rPr lang="en-US" sz="1200" dirty="0" smtClean="0">
                <a:latin typeface="Times New Roman" panose="02020603050405020304" pitchFamily="18" charset="0"/>
                <a:cs typeface="Times New Roman" panose="02020603050405020304" pitchFamily="18" charset="0"/>
              </a:rPr>
              <a:t>coefficients, </a:t>
            </a:r>
            <a:r>
              <a:rPr lang="en-US" sz="1200" dirty="0">
                <a:latin typeface="Times New Roman" panose="02020603050405020304" pitchFamily="18" charset="0"/>
                <a:cs typeface="Times New Roman" panose="02020603050405020304" pitchFamily="18" charset="0"/>
              </a:rPr>
              <a:t>the most important variables in predicting the price of houses are the grade and the waterfront of the property.</a:t>
            </a:r>
          </a:p>
          <a:p>
            <a:r>
              <a:rPr lang="en-US" sz="1200" dirty="0">
                <a:latin typeface="Times New Roman" panose="02020603050405020304" pitchFamily="18" charset="0"/>
                <a:cs typeface="Times New Roman" panose="02020603050405020304" pitchFamily="18" charset="0"/>
              </a:rPr>
              <a:t>Condition, number of bedrooms and bathrooms also have a significant positive impact on the price.</a:t>
            </a:r>
          </a:p>
          <a:p>
            <a:r>
              <a:rPr lang="en-US" sz="1200" dirty="0">
                <a:latin typeface="Times New Roman" panose="02020603050405020304" pitchFamily="18" charset="0"/>
                <a:cs typeface="Times New Roman" panose="02020603050405020304" pitchFamily="18" charset="0"/>
              </a:rPr>
              <a:t>The Number of floors in a house seems to have a negative impact on the price of the house. the more the number of floors the less the price of the house</a:t>
            </a:r>
          </a:p>
          <a:p>
            <a:endParaRPr lang="en-US" dirty="0"/>
          </a:p>
        </p:txBody>
      </p:sp>
    </p:spTree>
    <p:extLst>
      <p:ext uri="{BB962C8B-B14F-4D97-AF65-F5344CB8AC3E}">
        <p14:creationId xmlns:p14="http://schemas.microsoft.com/office/powerpoint/2010/main" val="748568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800" b="1" dirty="0" smtClean="0">
                <a:latin typeface="Times New Roman" panose="02020603050405020304" pitchFamily="18" charset="0"/>
                <a:cs typeface="Times New Roman" panose="02020603050405020304" pitchFamily="18" charset="0"/>
              </a:rPr>
              <a:t>RECOMMENDATIONS</a:t>
            </a:r>
            <a:endParaRPr lang="en-US" sz="1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300" dirty="0">
                <a:latin typeface="Times New Roman" panose="02020603050405020304" pitchFamily="18" charset="0"/>
                <a:cs typeface="Times New Roman" panose="02020603050405020304" pitchFamily="18" charset="0"/>
              </a:rPr>
              <a:t>The real estate investor should focus on properties with higher grades and those located on waterfronts as they have the highest coefficients and therefore, will likely have a higher resale value.</a:t>
            </a:r>
          </a:p>
          <a:p>
            <a:r>
              <a:rPr lang="en-US" sz="1300" dirty="0">
                <a:latin typeface="Times New Roman" panose="02020603050405020304" pitchFamily="18" charset="0"/>
                <a:cs typeface="Times New Roman" panose="02020603050405020304" pitchFamily="18" charset="0"/>
              </a:rPr>
              <a:t>Properties with a good condition, higher number of bedrooms and bathrooms are also likely to have a positive impact on the price.</a:t>
            </a:r>
          </a:p>
          <a:p>
            <a:r>
              <a:rPr lang="en-US" sz="1300" dirty="0">
                <a:latin typeface="Times New Roman" panose="02020603050405020304" pitchFamily="18" charset="0"/>
                <a:cs typeface="Times New Roman" panose="02020603050405020304" pitchFamily="18" charset="0"/>
              </a:rPr>
              <a:t>The number of floors in a house seems to have a negative impact on the price of the house, so the investor should be cautious when considering multi-story properties.</a:t>
            </a:r>
          </a:p>
          <a:p>
            <a:r>
              <a:rPr lang="en-US" sz="1300" dirty="0">
                <a:latin typeface="Times New Roman" panose="02020603050405020304" pitchFamily="18" charset="0"/>
                <a:cs typeface="Times New Roman" panose="02020603050405020304" pitchFamily="18" charset="0"/>
              </a:rPr>
              <a:t>The investor consider the interaction between variables when making investment decisions. For example, a waterfront property with a high grade and good condition may have a higher resale value than a </a:t>
            </a:r>
            <a:r>
              <a:rPr lang="en-US" sz="1200" dirty="0">
                <a:latin typeface="Times New Roman" panose="02020603050405020304" pitchFamily="18" charset="0"/>
                <a:cs typeface="Times New Roman" panose="02020603050405020304" pitchFamily="18" charset="0"/>
              </a:rPr>
              <a:t>waterfront</a:t>
            </a:r>
            <a:r>
              <a:rPr lang="en-US" sz="1300" dirty="0">
                <a:latin typeface="Times New Roman" panose="02020603050405020304" pitchFamily="18" charset="0"/>
                <a:cs typeface="Times New Roman" panose="02020603050405020304" pitchFamily="18" charset="0"/>
              </a:rPr>
              <a:t> property with a low grade and poor condition.</a:t>
            </a:r>
          </a:p>
          <a:p>
            <a:endParaRPr lang="en-US" dirty="0"/>
          </a:p>
        </p:txBody>
      </p:sp>
    </p:spTree>
    <p:extLst>
      <p:ext uri="{BB962C8B-B14F-4D97-AF65-F5344CB8AC3E}">
        <p14:creationId xmlns:p14="http://schemas.microsoft.com/office/powerpoint/2010/main" val="1631046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								Outline</a:t>
            </a:r>
            <a:endParaRPr dirty="0"/>
          </a:p>
        </p:txBody>
      </p:sp>
      <p:sp>
        <p:nvSpPr>
          <p:cNvPr id="72" name="Google Shape;72;p15"/>
          <p:cNvSpPr txBox="1">
            <a:spLocks noGrp="1"/>
          </p:cNvSpPr>
          <p:nvPr>
            <p:ph type="body" idx="1"/>
          </p:nvPr>
        </p:nvSpPr>
        <p:spPr>
          <a:xfrm>
            <a:off x="830580" y="1152475"/>
            <a:ext cx="7185660" cy="3416400"/>
          </a:xfrm>
          <a:prstGeom prst="rect">
            <a:avLst/>
          </a:prstGeom>
        </p:spPr>
        <p:txBody>
          <a:bodyPr spcFirstLastPara="1" wrap="square" lIns="91425" tIns="91425" rIns="91425" bIns="91425" anchor="t" anchorCtr="0">
            <a:noAutofit/>
          </a:bodyPr>
          <a:lstStyle/>
          <a:p>
            <a:pPr marL="520700" lvl="0" indent="-457200" algn="l" rtl="0">
              <a:spcBef>
                <a:spcPts val="0"/>
              </a:spcBef>
              <a:spcAft>
                <a:spcPts val="0"/>
              </a:spcAft>
              <a:buSzPts val="2600"/>
              <a:buFont typeface="Wingdings" panose="05000000000000000000" pitchFamily="2" charset="2"/>
              <a:buChar char="v"/>
            </a:pPr>
            <a:r>
              <a:rPr lang="en-US" sz="2600" dirty="0" smtClean="0"/>
              <a:t>B</a:t>
            </a:r>
            <a:r>
              <a:rPr lang="en" sz="2600" dirty="0" smtClean="0"/>
              <a:t>usiness understanding</a:t>
            </a:r>
            <a:endParaRPr sz="2600" dirty="0"/>
          </a:p>
          <a:p>
            <a:pPr marL="520700" lvl="0" indent="-457200" algn="l" rtl="0">
              <a:spcBef>
                <a:spcPts val="0"/>
              </a:spcBef>
              <a:spcAft>
                <a:spcPts val="0"/>
              </a:spcAft>
              <a:buSzPts val="2600"/>
              <a:buFont typeface="Wingdings" panose="05000000000000000000" pitchFamily="2" charset="2"/>
              <a:buChar char="v"/>
            </a:pPr>
            <a:r>
              <a:rPr lang="en" sz="2600" dirty="0" smtClean="0"/>
              <a:t>Data understanding </a:t>
            </a:r>
            <a:endParaRPr sz="2600" dirty="0"/>
          </a:p>
          <a:p>
            <a:pPr marL="520700" lvl="0" indent="-457200" algn="l" rtl="0">
              <a:spcBef>
                <a:spcPts val="0"/>
              </a:spcBef>
              <a:spcAft>
                <a:spcPts val="0"/>
              </a:spcAft>
              <a:buSzPts val="2600"/>
              <a:buFont typeface="Wingdings" panose="05000000000000000000" pitchFamily="2" charset="2"/>
              <a:buChar char="v"/>
            </a:pPr>
            <a:r>
              <a:rPr lang="en-US" sz="2600" dirty="0" smtClean="0"/>
              <a:t>D</a:t>
            </a:r>
            <a:r>
              <a:rPr lang="en" sz="2600" dirty="0" smtClean="0"/>
              <a:t>ata preprocessing</a:t>
            </a:r>
          </a:p>
          <a:p>
            <a:pPr marL="520700" lvl="0" indent="-457200" algn="l" rtl="0">
              <a:spcBef>
                <a:spcPts val="0"/>
              </a:spcBef>
              <a:spcAft>
                <a:spcPts val="0"/>
              </a:spcAft>
              <a:buSzPts val="2600"/>
              <a:buFont typeface="Wingdings" panose="05000000000000000000" pitchFamily="2" charset="2"/>
              <a:buChar char="v"/>
            </a:pPr>
            <a:r>
              <a:rPr lang="en-US" sz="2600" dirty="0" smtClean="0"/>
              <a:t>E</a:t>
            </a:r>
            <a:r>
              <a:rPr lang="en" sz="2600" dirty="0" smtClean="0"/>
              <a:t>xploratory data analysis</a:t>
            </a:r>
          </a:p>
          <a:p>
            <a:pPr marL="520700" lvl="0" indent="-457200" algn="l" rtl="0">
              <a:spcBef>
                <a:spcPts val="0"/>
              </a:spcBef>
              <a:spcAft>
                <a:spcPts val="0"/>
              </a:spcAft>
              <a:buSzPts val="2600"/>
              <a:buFont typeface="Wingdings" panose="05000000000000000000" pitchFamily="2" charset="2"/>
              <a:buChar char="v"/>
            </a:pPr>
            <a:r>
              <a:rPr lang="en-US" sz="2600" dirty="0" smtClean="0"/>
              <a:t>M</a:t>
            </a:r>
            <a:r>
              <a:rPr lang="en" sz="2600" dirty="0" smtClean="0"/>
              <a:t>odeling &amp; evaluation</a:t>
            </a:r>
            <a:endParaRPr sz="2600" dirty="0"/>
          </a:p>
          <a:p>
            <a:pPr marL="520700" lvl="0" indent="-457200" algn="l" rtl="0">
              <a:spcBef>
                <a:spcPts val="0"/>
              </a:spcBef>
              <a:spcAft>
                <a:spcPts val="0"/>
              </a:spcAft>
              <a:buSzPts val="2600"/>
              <a:buFont typeface="Wingdings" panose="05000000000000000000" pitchFamily="2" charset="2"/>
              <a:buChar char="v"/>
            </a:pPr>
            <a:r>
              <a:rPr lang="en" sz="2600" dirty="0"/>
              <a:t>Results</a:t>
            </a:r>
            <a:endParaRPr sz="2600" dirty="0"/>
          </a:p>
          <a:p>
            <a:pPr marL="520700" lvl="0" indent="-457200" algn="l" rtl="0">
              <a:spcBef>
                <a:spcPts val="0"/>
              </a:spcBef>
              <a:spcAft>
                <a:spcPts val="0"/>
              </a:spcAft>
              <a:buSzPts val="2600"/>
              <a:buFont typeface="Wingdings" panose="05000000000000000000" pitchFamily="2" charset="2"/>
              <a:buChar char="v"/>
            </a:pPr>
            <a:r>
              <a:rPr lang="en" sz="2600" dirty="0" smtClean="0"/>
              <a:t>Conclusions &amp; recommendations</a:t>
            </a:r>
            <a:endParaRPr sz="2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594360" y="495300"/>
            <a:ext cx="7985760" cy="5224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smtClean="0">
                <a:latin typeface="Times New Roman" panose="02020603050405020304" pitchFamily="18" charset="0"/>
                <a:cs typeface="Times New Roman" panose="02020603050405020304" pitchFamily="18" charset="0"/>
              </a:rPr>
              <a:t>Future Considerations</a:t>
            </a:r>
            <a:endParaRPr sz="2400" dirty="0">
              <a:latin typeface="Times New Roman" panose="02020603050405020304" pitchFamily="18" charset="0"/>
              <a:cs typeface="Times New Roman" panose="02020603050405020304" pitchFamily="18" charset="0"/>
            </a:endParaRPr>
          </a:p>
        </p:txBody>
      </p:sp>
      <p:sp>
        <p:nvSpPr>
          <p:cNvPr id="102" name="Google Shape;102;p20"/>
          <p:cNvSpPr txBox="1">
            <a:spLocks noGrp="1"/>
          </p:cNvSpPr>
          <p:nvPr>
            <p:ph type="body" idx="1"/>
          </p:nvPr>
        </p:nvSpPr>
        <p:spPr>
          <a:xfrm>
            <a:off x="594360" y="1152475"/>
            <a:ext cx="7764780" cy="3416400"/>
          </a:xfrm>
          <a:prstGeom prst="rect">
            <a:avLst/>
          </a:prstGeom>
        </p:spPr>
        <p:txBody>
          <a:bodyPr spcFirstLastPara="1" wrap="square" lIns="91425" tIns="91425" rIns="91425" bIns="91425" anchor="t" anchorCtr="0">
            <a:noAutofit/>
          </a:bodyPr>
          <a:lstStyle/>
          <a:p>
            <a:pPr marL="114300" indent="0">
              <a:buNone/>
            </a:pPr>
            <a:r>
              <a:rPr lang="en-US" sz="1200" dirty="0" smtClean="0">
                <a:latin typeface="Times New Roman" panose="02020603050405020304" pitchFamily="18" charset="0"/>
                <a:cs typeface="Times New Roman" panose="02020603050405020304" pitchFamily="18" charset="0"/>
              </a:rPr>
              <a:t>The following aspects should be considered in the future analysis</a:t>
            </a:r>
          </a:p>
          <a:p>
            <a:pPr marL="114300" indent="0">
              <a:buNone/>
            </a:pPr>
            <a:endParaRPr lang="en-US" sz="1200" dirty="0">
              <a:latin typeface="Times New Roman" panose="02020603050405020304" pitchFamily="18" charset="0"/>
              <a:cs typeface="Times New Roman" panose="02020603050405020304" pitchFamily="18" charset="0"/>
            </a:endParaRPr>
          </a:p>
          <a:p>
            <a:pPr marL="114300" indent="0" algn="just">
              <a:buNone/>
            </a:pPr>
            <a:r>
              <a:rPr lang="en-US" sz="1200" dirty="0" smtClean="0">
                <a:latin typeface="Times New Roman" panose="02020603050405020304" pitchFamily="18" charset="0"/>
                <a:cs typeface="Times New Roman" panose="02020603050405020304" pitchFamily="18" charset="0"/>
              </a:rPr>
              <a:t>1. Collecting </a:t>
            </a:r>
            <a:r>
              <a:rPr lang="en-US" sz="1200" dirty="0">
                <a:latin typeface="Times New Roman" panose="02020603050405020304" pitchFamily="18" charset="0"/>
                <a:cs typeface="Times New Roman" panose="02020603050405020304" pitchFamily="18" charset="0"/>
              </a:rPr>
              <a:t>more data: Collecting more data may help to improve the accuracy of the model. For example, it may be helpful to collect data on other variables that could potentially impact house prices, such as the size of the lot, the proximity to schools, or the crime rate in the neighborhood.</a:t>
            </a:r>
          </a:p>
          <a:p>
            <a:pPr algn="just">
              <a:buFont typeface="Wingdings" panose="05000000000000000000" pitchFamily="2" charset="2"/>
              <a:buChar char="v"/>
            </a:pPr>
            <a:endParaRPr lang="en-US" sz="1200" dirty="0">
              <a:latin typeface="Times New Roman" panose="02020603050405020304" pitchFamily="18" charset="0"/>
              <a:cs typeface="Times New Roman" panose="02020603050405020304" pitchFamily="18" charset="0"/>
            </a:endParaRPr>
          </a:p>
          <a:p>
            <a:pPr marL="114300" indent="0" algn="just">
              <a:buNone/>
            </a:pPr>
            <a:r>
              <a:rPr lang="en-US" sz="1200" dirty="0" smtClean="0">
                <a:latin typeface="Times New Roman" panose="02020603050405020304" pitchFamily="18" charset="0"/>
                <a:cs typeface="Times New Roman" panose="02020603050405020304" pitchFamily="18" charset="0"/>
              </a:rPr>
              <a:t>2. Feature </a:t>
            </a:r>
            <a:r>
              <a:rPr lang="en-US" sz="1200" dirty="0">
                <a:latin typeface="Times New Roman" panose="02020603050405020304" pitchFamily="18" charset="0"/>
                <a:cs typeface="Times New Roman" panose="02020603050405020304" pitchFamily="18" charset="0"/>
              </a:rPr>
              <a:t>engineering: Feature engineering involves creating new features that may be more predictive of the target variable. For example, we could create a new feature that calculates the average price of houses in the same zip code as the house being sold.</a:t>
            </a:r>
            <a:endParaRPr lang="en-US" sz="1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60054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490250" y="526350"/>
            <a:ext cx="77154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 You!</a:t>
            </a:r>
            <a:endParaRPr dirty="0"/>
          </a:p>
          <a:p>
            <a:pPr marL="0" lvl="0" indent="0" algn="l" rtl="0">
              <a:spcBef>
                <a:spcPts val="0"/>
              </a:spcBef>
              <a:spcAft>
                <a:spcPts val="0"/>
              </a:spcAft>
              <a:buNone/>
            </a:pPr>
            <a:endParaRPr sz="2000" b="1" dirty="0"/>
          </a:p>
          <a:p>
            <a:pPr marL="0" lvl="0" indent="0" algn="l" rtl="0">
              <a:spcBef>
                <a:spcPts val="0"/>
              </a:spcBef>
              <a:spcAft>
                <a:spcPts val="0"/>
              </a:spcAft>
              <a:buNone/>
            </a:pPr>
            <a:r>
              <a:rPr lang="en" sz="2000" b="1" dirty="0"/>
              <a:t>Email:</a:t>
            </a:r>
            <a:r>
              <a:rPr lang="en" sz="2000" dirty="0"/>
              <a:t> </a:t>
            </a:r>
            <a:r>
              <a:rPr lang="en" sz="2000" u="sng" dirty="0" smtClean="0">
                <a:solidFill>
                  <a:schemeClr val="hlink"/>
                </a:solidFill>
                <a:hlinkClick r:id="rId3"/>
              </a:rPr>
              <a:t>bentairungu@gmail.com</a:t>
            </a:r>
            <a:r>
              <a:rPr lang="en" sz="2000" u="sng" dirty="0" smtClean="0">
                <a:solidFill>
                  <a:schemeClr val="hlink"/>
                </a:solidFill>
              </a:rPr>
              <a:t> </a:t>
            </a:r>
            <a:endParaRPr sz="2000" dirty="0"/>
          </a:p>
          <a:p>
            <a:pPr marL="0" lvl="0" indent="0" algn="l" rtl="0">
              <a:spcBef>
                <a:spcPts val="0"/>
              </a:spcBef>
              <a:spcAft>
                <a:spcPts val="0"/>
              </a:spcAft>
              <a:buNone/>
            </a:pPr>
            <a:r>
              <a:rPr lang="en" sz="2000" b="1" dirty="0"/>
              <a:t>GitHub:</a:t>
            </a:r>
            <a:r>
              <a:rPr lang="en" sz="2000" dirty="0"/>
              <a:t> </a:t>
            </a:r>
            <a:r>
              <a:rPr lang="en" sz="2000" dirty="0" smtClean="0"/>
              <a:t>b-irungu</a:t>
            </a:r>
            <a:endParaRPr sz="2000" dirty="0"/>
          </a:p>
          <a:p>
            <a:pPr lvl="0" algn="l"/>
            <a:r>
              <a:rPr lang="en" sz="2000" b="1" dirty="0"/>
              <a:t>LinkedIn:</a:t>
            </a:r>
            <a:r>
              <a:rPr lang="en" sz="2000" dirty="0"/>
              <a:t> </a:t>
            </a:r>
            <a:r>
              <a:rPr lang="en-US" sz="2000" u="sng" dirty="0">
                <a:solidFill>
                  <a:schemeClr val="hlink"/>
                </a:solidFill>
              </a:rPr>
              <a:t>https://www.linkedin.com/in/benta-irungu-a6358513a</a:t>
            </a:r>
            <a:endParaRPr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								</a:t>
            </a:r>
            <a:r>
              <a:rPr lang="en" dirty="0" smtClean="0"/>
              <a:t>Business understanding</a:t>
            </a:r>
            <a:endParaRPr dirty="0"/>
          </a:p>
        </p:txBody>
      </p:sp>
      <p:sp>
        <p:nvSpPr>
          <p:cNvPr id="72" name="Google Shape;72;p15"/>
          <p:cNvSpPr txBox="1">
            <a:spLocks noGrp="1"/>
          </p:cNvSpPr>
          <p:nvPr>
            <p:ph type="body" idx="1"/>
          </p:nvPr>
        </p:nvSpPr>
        <p:spPr>
          <a:xfrm>
            <a:off x="830580" y="1152475"/>
            <a:ext cx="7185660" cy="3416400"/>
          </a:xfrm>
          <a:prstGeom prst="rect">
            <a:avLst/>
          </a:prstGeom>
        </p:spPr>
        <p:txBody>
          <a:bodyPr spcFirstLastPara="1" wrap="square" lIns="91425" tIns="91425" rIns="91425" bIns="91425" anchor="t" anchorCtr="0">
            <a:noAutofit/>
          </a:bodyPr>
          <a:lstStyle/>
          <a:p>
            <a:r>
              <a:rPr lang="en-US" dirty="0"/>
              <a:t>This project uses the king county house sales data sets to understand the </a:t>
            </a:r>
            <a:r>
              <a:rPr lang="en-US" dirty="0" err="1"/>
              <a:t>paterns</a:t>
            </a:r>
            <a:r>
              <a:rPr lang="en-US" dirty="0"/>
              <a:t> and trends of sale of houses in King county, Washington, USA.</a:t>
            </a:r>
          </a:p>
          <a:p>
            <a:r>
              <a:rPr lang="en-US" dirty="0"/>
              <a:t>This project targets the </a:t>
            </a:r>
            <a:r>
              <a:rPr lang="en-US" b="1" dirty="0"/>
              <a:t>real estate investor</a:t>
            </a:r>
            <a:r>
              <a:rPr lang="en-US" dirty="0"/>
              <a:t> as the </a:t>
            </a:r>
            <a:r>
              <a:rPr lang="en-US" b="1" dirty="0"/>
              <a:t>stakeholder</a:t>
            </a:r>
            <a:r>
              <a:rPr lang="en-US" dirty="0"/>
              <a:t>. The real estate investor may benefits from this data to identify profitable houses in the area and use the information to make informed decisions on what houses to invest in.</a:t>
            </a:r>
          </a:p>
          <a:p>
            <a:r>
              <a:rPr lang="en-US" b="1" dirty="0"/>
              <a:t>business problem:</a:t>
            </a:r>
            <a:r>
              <a:rPr lang="en-US" dirty="0"/>
              <a:t> predicting the sale price of houses in King County using a predictive model that can accurately forecast the sale price of houses in the area. The model will be used to identify undervalued properties and inform investment decisions.</a:t>
            </a:r>
          </a:p>
          <a:p>
            <a:pPr marL="63500" lvl="0" indent="0" algn="l" rtl="0">
              <a:spcBef>
                <a:spcPts val="0"/>
              </a:spcBef>
              <a:spcAft>
                <a:spcPts val="0"/>
              </a:spcAft>
              <a:buSzPts val="2600"/>
              <a:buNone/>
            </a:pPr>
            <a:endParaRPr sz="2600" dirty="0"/>
          </a:p>
        </p:txBody>
      </p:sp>
    </p:spTree>
    <p:extLst>
      <p:ext uri="{BB962C8B-B14F-4D97-AF65-F5344CB8AC3E}">
        <p14:creationId xmlns:p14="http://schemas.microsoft.com/office/powerpoint/2010/main" val="887275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970359" y="1844040"/>
            <a:ext cx="2788841" cy="3124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smtClean="0">
                <a:latin typeface="Times New Roman" panose="02020603050405020304" pitchFamily="18" charset="0"/>
                <a:cs typeface="Times New Roman" panose="02020603050405020304" pitchFamily="18" charset="0"/>
              </a:rPr>
              <a:t>Data undesranding</a:t>
            </a:r>
            <a:endParaRPr sz="1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half" idx="2"/>
          </p:nvPr>
        </p:nvSpPr>
        <p:spPr>
          <a:xfrm>
            <a:off x="548640" y="2225039"/>
            <a:ext cx="3528059" cy="1877063"/>
          </a:xfrm>
        </p:spPr>
        <p:txBody>
          <a:bodyPr>
            <a:normAutofit lnSpcReduction="10000"/>
          </a:bodyPr>
          <a:lstStyle/>
          <a:p>
            <a:pPr algn="just"/>
            <a:r>
              <a:rPr lang="en-US" dirty="0" smtClean="0"/>
              <a:t>The process of dat</a:t>
            </a:r>
            <a:r>
              <a:rPr lang="en-US" dirty="0" smtClean="0"/>
              <a:t>a understanding involved </a:t>
            </a:r>
          </a:p>
          <a:p>
            <a:pPr algn="just"/>
            <a:r>
              <a:rPr lang="en-US" dirty="0" smtClean="0"/>
              <a:t>1.Loading the kc_house_data</a:t>
            </a:r>
            <a:r>
              <a:rPr lang="en-US" dirty="0" smtClean="0"/>
              <a:t>.csv file into the notebook.</a:t>
            </a:r>
          </a:p>
          <a:p>
            <a:pPr algn="just"/>
            <a:r>
              <a:rPr lang="en-US" dirty="0" smtClean="0"/>
              <a:t>2. Checking the number of observations in the data using the .shape function.</a:t>
            </a:r>
          </a:p>
          <a:p>
            <a:pPr algn="just"/>
            <a:r>
              <a:rPr lang="en-US" dirty="0" smtClean="0"/>
              <a:t>3. Checking the types of the data in the columns using the .</a:t>
            </a:r>
            <a:r>
              <a:rPr lang="en-US" dirty="0" err="1" smtClean="0"/>
              <a:t>dtype</a:t>
            </a:r>
            <a:r>
              <a:rPr lang="en-US" dirty="0" smtClean="0"/>
              <a:t> function</a:t>
            </a:r>
          </a:p>
          <a:p>
            <a:pPr algn="just"/>
            <a:r>
              <a:rPr lang="en-US" dirty="0" smtClean="0"/>
              <a:t>4. Checking the statistical summary of the data using the .describe function </a:t>
            </a:r>
          </a:p>
          <a:p>
            <a:pPr algn="just"/>
            <a:endParaRPr lang="en-US" dirty="0"/>
          </a:p>
        </p:txBody>
      </p:sp>
      <p:pic>
        <p:nvPicPr>
          <p:cNvPr id="5" name="Content Placeholder 4"/>
          <p:cNvPicPr>
            <a:picLocks noGrp="1" noChangeAspect="1"/>
          </p:cNvPicPr>
          <p:nvPr>
            <p:ph idx="1"/>
          </p:nvPr>
        </p:nvPicPr>
        <p:blipFill>
          <a:blip r:embed="rId3"/>
          <a:stretch>
            <a:fillRect/>
          </a:stretch>
        </p:blipFill>
        <p:spPr>
          <a:xfrm>
            <a:off x="4643437" y="2138362"/>
            <a:ext cx="2943225" cy="86677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smtClean="0">
                <a:latin typeface="Times New Roman" panose="02020603050405020304" pitchFamily="18" charset="0"/>
                <a:cs typeface="Times New Roman" panose="02020603050405020304" pitchFamily="18" charset="0"/>
              </a:rPr>
              <a:t>DATA PREPARATION</a:t>
            </a:r>
            <a:endParaRPr lang="en-US" sz="1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sz="1200" dirty="0" smtClean="0">
                <a:latin typeface="Times New Roman" panose="02020603050405020304" pitchFamily="18" charset="0"/>
                <a:cs typeface="Times New Roman" panose="02020603050405020304" pitchFamily="18" charset="0"/>
              </a:rPr>
              <a:t>The </a:t>
            </a:r>
            <a:r>
              <a:rPr lang="en-US" sz="1200" dirty="0">
                <a:latin typeface="Times New Roman" panose="02020603050405020304" pitchFamily="18" charset="0"/>
                <a:cs typeface="Times New Roman" panose="02020603050405020304" pitchFamily="18" charset="0"/>
              </a:rPr>
              <a:t>data preparation </a:t>
            </a:r>
            <a:r>
              <a:rPr lang="en-US" sz="1200" dirty="0" smtClean="0">
                <a:latin typeface="Times New Roman" panose="02020603050405020304" pitchFamily="18" charset="0"/>
                <a:cs typeface="Times New Roman" panose="02020603050405020304" pitchFamily="18" charset="0"/>
              </a:rPr>
              <a:t>process included;</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data cleaning</a:t>
            </a:r>
          </a:p>
          <a:p>
            <a:r>
              <a:rPr lang="en-US" sz="1200" dirty="0">
                <a:latin typeface="Times New Roman" panose="02020603050405020304" pitchFamily="18" charset="0"/>
                <a:cs typeface="Times New Roman" panose="02020603050405020304" pitchFamily="18" charset="0"/>
              </a:rPr>
              <a:t>feature engineering</a:t>
            </a:r>
          </a:p>
          <a:p>
            <a:r>
              <a:rPr lang="en-US" sz="1200" dirty="0">
                <a:latin typeface="Times New Roman" panose="02020603050405020304" pitchFamily="18" charset="0"/>
                <a:cs typeface="Times New Roman" panose="02020603050405020304" pitchFamily="18" charset="0"/>
              </a:rPr>
              <a:t>feature selection</a:t>
            </a:r>
          </a:p>
          <a:p>
            <a:r>
              <a:rPr lang="en-US" sz="1200" dirty="0">
                <a:latin typeface="Times New Roman" panose="02020603050405020304" pitchFamily="18" charset="0"/>
                <a:cs typeface="Times New Roman" panose="02020603050405020304" pitchFamily="18" charset="0"/>
              </a:rPr>
              <a:t>checking for multicolinearity</a:t>
            </a:r>
          </a:p>
          <a:p>
            <a:r>
              <a:rPr lang="en-US" sz="1200" dirty="0">
                <a:latin typeface="Times New Roman" panose="02020603050405020304" pitchFamily="18" charset="0"/>
                <a:cs typeface="Times New Roman" panose="02020603050405020304" pitchFamily="18" charset="0"/>
              </a:rPr>
              <a:t>data normalization</a:t>
            </a:r>
          </a:p>
          <a:p>
            <a:endParaRPr lang="en-US" dirty="0"/>
          </a:p>
        </p:txBody>
      </p:sp>
    </p:spTree>
    <p:extLst>
      <p:ext uri="{BB962C8B-B14F-4D97-AF65-F5344CB8AC3E}">
        <p14:creationId xmlns:p14="http://schemas.microsoft.com/office/powerpoint/2010/main" val="572505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 </a:t>
            </a:r>
            <a:endParaRPr lang="en-US" dirty="0"/>
          </a:p>
        </p:txBody>
      </p:sp>
      <p:pic>
        <p:nvPicPr>
          <p:cNvPr id="5" name="Content Placeholder 4"/>
          <p:cNvPicPr>
            <a:picLocks noGrp="1" noChangeAspect="1"/>
          </p:cNvPicPr>
          <p:nvPr>
            <p:ph idx="1"/>
          </p:nvPr>
        </p:nvPicPr>
        <p:blipFill>
          <a:blip r:embed="rId2"/>
          <a:stretch>
            <a:fillRect/>
          </a:stretch>
        </p:blipFill>
        <p:spPr>
          <a:xfrm>
            <a:off x="4064000" y="1824081"/>
            <a:ext cx="4102100" cy="1495338"/>
          </a:xfrm>
          <a:prstGeom prst="rect">
            <a:avLst/>
          </a:prstGeom>
        </p:spPr>
      </p:pic>
      <p:sp>
        <p:nvSpPr>
          <p:cNvPr id="4" name="Text Placeholder 3"/>
          <p:cNvSpPr>
            <a:spLocks noGrp="1"/>
          </p:cNvSpPr>
          <p:nvPr>
            <p:ph type="body" sz="half" idx="2"/>
          </p:nvPr>
        </p:nvSpPr>
        <p:spPr/>
        <p:txBody>
          <a:bodyPr/>
          <a:lstStyle/>
          <a:p>
            <a:pPr algn="l"/>
            <a:r>
              <a:rPr lang="en-US" dirty="0" smtClean="0"/>
              <a:t>Checked the missing values </a:t>
            </a:r>
          </a:p>
          <a:p>
            <a:pPr algn="l"/>
            <a:r>
              <a:rPr lang="en-US" dirty="0" smtClean="0"/>
              <a:t>Replaced missing values in the column `waterfront` as it was the only column we aimed at using that had a missing value. We replaced the missing values with the median</a:t>
            </a:r>
            <a:endParaRPr lang="en-US" dirty="0"/>
          </a:p>
        </p:txBody>
      </p:sp>
    </p:spTree>
    <p:extLst>
      <p:ext uri="{BB962C8B-B14F-4D97-AF65-F5344CB8AC3E}">
        <p14:creationId xmlns:p14="http://schemas.microsoft.com/office/powerpoint/2010/main" val="1912841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latin typeface="Times New Roman" panose="02020603050405020304" pitchFamily="18" charset="0"/>
                <a:cs typeface="Times New Roman" panose="02020603050405020304" pitchFamily="18" charset="0"/>
              </a:rPr>
              <a:t>F</a:t>
            </a:r>
            <a:r>
              <a:rPr lang="en" dirty="0" smtClean="0">
                <a:latin typeface="Times New Roman" panose="02020603050405020304" pitchFamily="18" charset="0"/>
                <a:cs typeface="Times New Roman" panose="02020603050405020304" pitchFamily="18" charset="0"/>
              </a:rPr>
              <a:t>eature engineering</a:t>
            </a:r>
            <a:endParaRPr dirty="0">
              <a:latin typeface="Times New Roman" panose="02020603050405020304" pitchFamily="18" charset="0"/>
              <a:cs typeface="Times New Roman" panose="02020603050405020304" pitchFamily="18" charset="0"/>
            </a:endParaRPr>
          </a:p>
        </p:txBody>
      </p:sp>
      <p:sp>
        <p:nvSpPr>
          <p:cNvPr id="84" name="Google Shape;84;p17"/>
          <p:cNvSpPr txBox="1">
            <a:spLocks noGrp="1"/>
          </p:cNvSpPr>
          <p:nvPr>
            <p:ph type="body" sz="half" idx="2"/>
          </p:nvPr>
        </p:nvSpPr>
        <p:spPr>
          <a:xfrm>
            <a:off x="970359" y="2273299"/>
            <a:ext cx="2732961" cy="182880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200" dirty="0" smtClean="0">
                <a:latin typeface="Times New Roman" panose="02020603050405020304" pitchFamily="18" charset="0"/>
                <a:cs typeface="Times New Roman" panose="02020603050405020304" pitchFamily="18" charset="0"/>
              </a:rPr>
              <a:t>Added a new feature, ‘age’, by subtracting current year from ‘</a:t>
            </a:r>
            <a:r>
              <a:rPr lang="en-US" sz="1200" dirty="0" err="1" smtClean="0">
                <a:latin typeface="Times New Roman" panose="02020603050405020304" pitchFamily="18" charset="0"/>
                <a:cs typeface="Times New Roman" panose="02020603050405020304" pitchFamily="18" charset="0"/>
              </a:rPr>
              <a:t>yr_built</a:t>
            </a:r>
            <a:r>
              <a:rPr lang="en-US" sz="1200" dirty="0" smtClean="0">
                <a:latin typeface="Times New Roman" panose="02020603050405020304" pitchFamily="18" charset="0"/>
                <a:cs typeface="Times New Roman" panose="02020603050405020304" pitchFamily="18" charset="0"/>
              </a:rPr>
              <a:t>’ column. </a:t>
            </a:r>
            <a:endParaRPr lang="en-US" sz="1200" dirty="0">
              <a:latin typeface="Times New Roman" panose="02020603050405020304" pitchFamily="18" charset="0"/>
              <a:cs typeface="Times New Roman" panose="02020603050405020304" pitchFamily="18" charset="0"/>
            </a:endParaRPr>
          </a:p>
          <a:p>
            <a:pPr marL="0" lvl="0" indent="0" algn="l" rtl="0">
              <a:spcBef>
                <a:spcPts val="0"/>
              </a:spcBef>
              <a:spcAft>
                <a:spcPts val="1600"/>
              </a:spcAft>
              <a:buNone/>
            </a:pPr>
            <a:endParaRPr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4227048344"/>
              </p:ext>
            </p:extLst>
          </p:nvPr>
        </p:nvGraphicFramePr>
        <p:xfrm>
          <a:off x="4219575" y="2070101"/>
          <a:ext cx="4413250" cy="1201659"/>
        </p:xfrm>
        <a:graphic>
          <a:graphicData uri="http://schemas.openxmlformats.org/drawingml/2006/table">
            <a:tbl>
              <a:tblPr firstRow="1" bandRow="1">
                <a:tableStyleId>{5C22544A-7EE6-4342-B048-85BDC9FD1C3A}</a:tableStyleId>
              </a:tblPr>
              <a:tblGrid>
                <a:gridCol w="1471083">
                  <a:extLst>
                    <a:ext uri="{9D8B030D-6E8A-4147-A177-3AD203B41FA5}">
                      <a16:colId xmlns:a16="http://schemas.microsoft.com/office/drawing/2014/main" val="1570321170"/>
                    </a:ext>
                  </a:extLst>
                </a:gridCol>
                <a:gridCol w="1596330">
                  <a:extLst>
                    <a:ext uri="{9D8B030D-6E8A-4147-A177-3AD203B41FA5}">
                      <a16:colId xmlns:a16="http://schemas.microsoft.com/office/drawing/2014/main" val="4156656629"/>
                    </a:ext>
                  </a:extLst>
                </a:gridCol>
                <a:gridCol w="1345837">
                  <a:extLst>
                    <a:ext uri="{9D8B030D-6E8A-4147-A177-3AD203B41FA5}">
                      <a16:colId xmlns:a16="http://schemas.microsoft.com/office/drawing/2014/main" val="2003891598"/>
                    </a:ext>
                  </a:extLst>
                </a:gridCol>
              </a:tblGrid>
              <a:tr h="644525">
                <a:tc>
                  <a:txBody>
                    <a:bodyPr/>
                    <a:lstStyle/>
                    <a:p>
                      <a:r>
                        <a:rPr lang="en-US" dirty="0" smtClean="0"/>
                        <a:t>Data shape before </a:t>
                      </a:r>
                      <a:endParaRPr lang="en-US" dirty="0"/>
                    </a:p>
                  </a:txBody>
                  <a:tcPr/>
                </a:tc>
                <a:tc>
                  <a:txBody>
                    <a:bodyPr/>
                    <a:lstStyle/>
                    <a:p>
                      <a:r>
                        <a:rPr lang="en-US" dirty="0" smtClean="0"/>
                        <a:t>Adding column</a:t>
                      </a:r>
                      <a:endParaRPr lang="en-US" dirty="0"/>
                    </a:p>
                  </a:txBody>
                  <a:tcPr/>
                </a:tc>
                <a:tc>
                  <a:txBody>
                    <a:bodyPr/>
                    <a:lstStyle/>
                    <a:p>
                      <a:r>
                        <a:rPr lang="en-US" dirty="0" smtClean="0"/>
                        <a:t>Data shape after adding column ‘age’</a:t>
                      </a:r>
                      <a:endParaRPr lang="en-US" dirty="0"/>
                    </a:p>
                  </a:txBody>
                  <a:tcPr/>
                </a:tc>
                <a:extLst>
                  <a:ext uri="{0D108BD9-81ED-4DB2-BD59-A6C34878D82A}">
                    <a16:rowId xmlns:a16="http://schemas.microsoft.com/office/drawing/2014/main" val="3217177327"/>
                  </a:ext>
                </a:extLst>
              </a:tr>
              <a:tr h="492999">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763043945"/>
                  </a:ext>
                </a:extLst>
              </a:tr>
            </a:tbl>
          </a:graphicData>
        </a:graphic>
      </p:graphicFrame>
      <p:pic>
        <p:nvPicPr>
          <p:cNvPr id="13" name="Picture 12"/>
          <p:cNvPicPr/>
          <p:nvPr/>
        </p:nvPicPr>
        <p:blipFill>
          <a:blip r:embed="rId3"/>
          <a:stretch>
            <a:fillRect/>
          </a:stretch>
        </p:blipFill>
        <p:spPr>
          <a:xfrm>
            <a:off x="4457700" y="2808211"/>
            <a:ext cx="876300" cy="457200"/>
          </a:xfrm>
          <a:prstGeom prst="rect">
            <a:avLst/>
          </a:prstGeom>
        </p:spPr>
      </p:pic>
      <p:pic>
        <p:nvPicPr>
          <p:cNvPr id="14" name="Picture 13"/>
          <p:cNvPicPr/>
          <p:nvPr/>
        </p:nvPicPr>
        <p:blipFill>
          <a:blip r:embed="rId4"/>
          <a:stretch>
            <a:fillRect/>
          </a:stretch>
        </p:blipFill>
        <p:spPr>
          <a:xfrm>
            <a:off x="5972175" y="2808211"/>
            <a:ext cx="1381125" cy="542925"/>
          </a:xfrm>
          <a:prstGeom prst="rect">
            <a:avLst/>
          </a:prstGeom>
        </p:spPr>
      </p:pic>
      <p:pic>
        <p:nvPicPr>
          <p:cNvPr id="15" name="Picture 14"/>
          <p:cNvPicPr/>
          <p:nvPr/>
        </p:nvPicPr>
        <p:blipFill>
          <a:blip r:embed="rId5"/>
          <a:stretch>
            <a:fillRect/>
          </a:stretch>
        </p:blipFill>
        <p:spPr>
          <a:xfrm>
            <a:off x="7419975" y="2832023"/>
            <a:ext cx="1323975" cy="4953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71552" y="736600"/>
            <a:ext cx="7200897" cy="530225"/>
          </a:xfrm>
        </p:spPr>
        <p:txBody>
          <a:bodyPr>
            <a:normAutofit/>
          </a:bodyPr>
          <a:lstStyle/>
          <a:p>
            <a:pPr algn="l"/>
            <a:r>
              <a:rPr lang="en-US" sz="1800" dirty="0" smtClean="0">
                <a:latin typeface="Times New Roman" panose="02020603050405020304" pitchFamily="18" charset="0"/>
                <a:cs typeface="Times New Roman" panose="02020603050405020304" pitchFamily="18" charset="0"/>
              </a:rPr>
              <a:t>Feature selection</a:t>
            </a:r>
            <a:endParaRPr lang="en-US" sz="18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971551" y="1917698"/>
            <a:ext cx="7200897" cy="2720977"/>
          </a:xfrm>
        </p:spPr>
        <p:txBody>
          <a:bodyPr/>
          <a:lstStyle/>
          <a:p>
            <a:pPr marL="0" indent="0">
              <a:buNone/>
            </a:pPr>
            <a:r>
              <a:rPr lang="en-US" dirty="0"/>
              <a:t>We created </a:t>
            </a:r>
            <a:r>
              <a:rPr lang="en-US"/>
              <a:t>a </a:t>
            </a:r>
            <a:r>
              <a:rPr lang="en-US" smtClean="0"/>
              <a:t>data frame </a:t>
            </a:r>
            <a:r>
              <a:rPr lang="en-US" dirty="0" smtClean="0"/>
              <a:t>with </a:t>
            </a:r>
            <a:r>
              <a:rPr lang="en-US" dirty="0"/>
              <a:t>selected features that we intend to use in the project</a:t>
            </a:r>
            <a:r>
              <a:rPr lang="en-US" dirty="0" smtClean="0"/>
              <a:t>.</a:t>
            </a:r>
          </a:p>
          <a:p>
            <a:pPr marL="0" indent="0">
              <a:buNone/>
            </a:pPr>
            <a:endParaRPr lang="en-US" dirty="0"/>
          </a:p>
          <a:p>
            <a:endParaRPr lang="en-US" dirty="0"/>
          </a:p>
        </p:txBody>
      </p:sp>
      <p:pic>
        <p:nvPicPr>
          <p:cNvPr id="7" name="Picture 6"/>
          <p:cNvPicPr>
            <a:picLocks noChangeAspect="1"/>
          </p:cNvPicPr>
          <p:nvPr/>
        </p:nvPicPr>
        <p:blipFill>
          <a:blip r:embed="rId2"/>
          <a:stretch>
            <a:fillRect/>
          </a:stretch>
        </p:blipFill>
        <p:spPr>
          <a:xfrm>
            <a:off x="1133475" y="2600325"/>
            <a:ext cx="6553200" cy="2038350"/>
          </a:xfrm>
          <a:prstGeom prst="rect">
            <a:avLst/>
          </a:prstGeom>
        </p:spPr>
      </p:pic>
    </p:spTree>
    <p:extLst>
      <p:ext uri="{BB962C8B-B14F-4D97-AF65-F5344CB8AC3E}">
        <p14:creationId xmlns:p14="http://schemas.microsoft.com/office/powerpoint/2010/main" val="4224548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0" y="860425"/>
            <a:ext cx="7200897" cy="434975"/>
          </a:xfrm>
        </p:spPr>
        <p:txBody>
          <a:bodyPr>
            <a:normAutofit fontScale="90000"/>
          </a:bodyPr>
          <a:lstStyle/>
          <a:p>
            <a:pPr algn="l"/>
            <a:r>
              <a:rPr lang="en-US" dirty="0" smtClean="0"/>
              <a:t/>
            </a:r>
            <a:br>
              <a:rPr lang="en-US" dirty="0" smtClean="0"/>
            </a:br>
            <a:r>
              <a:rPr lang="en-US" sz="2000" b="1" dirty="0" smtClean="0">
                <a:latin typeface="Times New Roman" panose="02020603050405020304" pitchFamily="18" charset="0"/>
                <a:cs typeface="Times New Roman" panose="02020603050405020304" pitchFamily="18" charset="0"/>
              </a:rPr>
              <a:t>checking </a:t>
            </a:r>
            <a:r>
              <a:rPr lang="en-US" sz="2000" b="1" dirty="0">
                <a:latin typeface="Times New Roman" panose="02020603050405020304" pitchFamily="18" charset="0"/>
                <a:cs typeface="Times New Roman" panose="02020603050405020304" pitchFamily="18" charset="0"/>
              </a:rPr>
              <a:t>for multicolinearity</a:t>
            </a:r>
            <a:r>
              <a:rPr lang="en-US" dirty="0"/>
              <a:t/>
            </a:r>
            <a:br>
              <a:rPr lang="en-US" dirty="0"/>
            </a:br>
            <a:endParaRPr lang="en-US" dirty="0"/>
          </a:p>
        </p:txBody>
      </p:sp>
      <p:sp>
        <p:nvSpPr>
          <p:cNvPr id="3" name="Content Placeholder 2"/>
          <p:cNvSpPr>
            <a:spLocks noGrp="1"/>
          </p:cNvSpPr>
          <p:nvPr>
            <p:ph idx="1"/>
          </p:nvPr>
        </p:nvSpPr>
        <p:spPr>
          <a:xfrm>
            <a:off x="971551" y="1295400"/>
            <a:ext cx="7200897" cy="3111501"/>
          </a:xfrm>
        </p:spPr>
        <p:txBody>
          <a:bodyPr>
            <a:normAutofit/>
          </a:bodyPr>
          <a:lstStyle/>
          <a:p>
            <a:pPr marL="0" indent="0">
              <a:buNone/>
            </a:pPr>
            <a:r>
              <a:rPr lang="en-US" sz="1200" dirty="0" smtClean="0">
                <a:latin typeface="Times New Roman" panose="02020603050405020304" pitchFamily="18" charset="0"/>
                <a:cs typeface="Times New Roman" panose="02020603050405020304" pitchFamily="18" charset="0"/>
              </a:rPr>
              <a:t>We checked for multicolinearity using the correlation matrix. See visualization below</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386012" y="1866900"/>
            <a:ext cx="3419475" cy="2438400"/>
          </a:xfrm>
          <a:prstGeom prst="rect">
            <a:avLst/>
          </a:prstGeom>
        </p:spPr>
      </p:pic>
    </p:spTree>
    <p:extLst>
      <p:ext uri="{BB962C8B-B14F-4D97-AF65-F5344CB8AC3E}">
        <p14:creationId xmlns:p14="http://schemas.microsoft.com/office/powerpoint/2010/main" val="2440420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1636</TotalTime>
  <Words>921</Words>
  <Application>Microsoft Office PowerPoint</Application>
  <PresentationFormat>On-screen Show (16:9)</PresentationFormat>
  <Paragraphs>88</Paragraphs>
  <Slides>21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Times New Roman</vt:lpstr>
      <vt:lpstr>Arial</vt:lpstr>
      <vt:lpstr>Wingdings</vt:lpstr>
      <vt:lpstr>Garamond</vt:lpstr>
      <vt:lpstr>Organic</vt:lpstr>
      <vt:lpstr>THE KING COUNTY HOUSE SALES PROJECT BENTA W. IRUNGU 26th MARCH,2023</vt:lpstr>
      <vt:lpstr>        Outline</vt:lpstr>
      <vt:lpstr>        Business understanding</vt:lpstr>
      <vt:lpstr>Data undesranding</vt:lpstr>
      <vt:lpstr>DATA PREPARATION</vt:lpstr>
      <vt:lpstr>Data cleaning </vt:lpstr>
      <vt:lpstr>Feature engineering</vt:lpstr>
      <vt:lpstr>Feature selection</vt:lpstr>
      <vt:lpstr> checking for multicolinearity </vt:lpstr>
      <vt:lpstr>EXPLORATORY DATA ANALYSIS (EDA)</vt:lpstr>
      <vt:lpstr>Cont…</vt:lpstr>
      <vt:lpstr>MODELING AND EVALUATION</vt:lpstr>
      <vt:lpstr>Baseline model</vt:lpstr>
      <vt:lpstr>Cont…</vt:lpstr>
      <vt:lpstr>Predictor model</vt:lpstr>
      <vt:lpstr>Predictor model summary</vt:lpstr>
      <vt:lpstr>FINDINGS</vt:lpstr>
      <vt:lpstr>Conclusions</vt:lpstr>
      <vt:lpstr>RECOMMENDATIONS</vt:lpstr>
      <vt:lpstr>Future Considerations</vt:lpstr>
      <vt:lpstr>Thank You!  Email: bentairungu@gmail.com  GitHub: b-irungu LinkedIn: https://www.linkedin.com/in/benta-irungu-a6358513a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MICROSOFT-MOVIE ANALYSIS PROJECT</dc:title>
  <dc:creator>ADMIN</dc:creator>
  <cp:lastModifiedBy>ADMIN</cp:lastModifiedBy>
  <cp:revision>59</cp:revision>
  <dcterms:modified xsi:type="dcterms:W3CDTF">2023-03-26T09:22:48Z</dcterms:modified>
</cp:coreProperties>
</file>