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512064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005" autoAdjust="0"/>
  </p:normalViewPr>
  <p:slideViewPr>
    <p:cSldViewPr snapToGrid="0">
      <p:cViewPr varScale="1">
        <p:scale>
          <a:sx n="26" d="100"/>
          <a:sy n="26" d="100"/>
        </p:scale>
        <p:origin x="79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713925"/>
            <a:ext cx="38404800" cy="1002792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6400800" y="15128560"/>
            <a:ext cx="38404800" cy="6954200"/>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6E2C4D-7DF4-4297-A68E-EE86BF1C1B37}" type="datetimeFigureOut">
              <a:rPr lang="de-DE" smtClean="0"/>
              <a:t>03.05.2020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423484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E2C4D-7DF4-4297-A68E-EE86BF1C1B37}" type="datetimeFigureOut">
              <a:rPr lang="de-DE" smtClean="0"/>
              <a:t>03.05.2020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276264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533525"/>
            <a:ext cx="11041380" cy="24409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533525"/>
            <a:ext cx="32484060" cy="24409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E2C4D-7DF4-4297-A68E-EE86BF1C1B37}" type="datetimeFigureOut">
              <a:rPr lang="de-DE" smtClean="0"/>
              <a:t>03.05.2020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319019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E2C4D-7DF4-4297-A68E-EE86BF1C1B37}" type="datetimeFigureOut">
              <a:rPr lang="de-DE" smtClean="0"/>
              <a:t>03.05.2020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70087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7180902"/>
            <a:ext cx="44165520" cy="11981495"/>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3493770" y="19275747"/>
            <a:ext cx="44165520" cy="6300785"/>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E2C4D-7DF4-4297-A68E-EE86BF1C1B37}" type="datetimeFigureOut">
              <a:rPr lang="de-DE" smtClean="0"/>
              <a:t>03.05.2020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277493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7667625"/>
            <a:ext cx="2176272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7667625"/>
            <a:ext cx="2176272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6E2C4D-7DF4-4297-A68E-EE86BF1C1B37}" type="datetimeFigureOut">
              <a:rPr lang="de-DE" smtClean="0"/>
              <a:t>03.05.2020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2588300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533527"/>
            <a:ext cx="44165520" cy="5567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7060885"/>
            <a:ext cx="21662705"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3527112" y="10521315"/>
            <a:ext cx="21662705"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7060885"/>
            <a:ext cx="21769390"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5923240" y="10521315"/>
            <a:ext cx="21769390"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E2C4D-7DF4-4297-A68E-EE86BF1C1B37}" type="datetimeFigureOut">
              <a:rPr lang="de-DE" smtClean="0"/>
              <a:t>03.05.2020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325533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6E2C4D-7DF4-4297-A68E-EE86BF1C1B37}" type="datetimeFigureOut">
              <a:rPr lang="de-DE" smtClean="0"/>
              <a:t>03.05.2020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272235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E2C4D-7DF4-4297-A68E-EE86BF1C1B37}" type="datetimeFigureOut">
              <a:rPr lang="de-DE" smtClean="0"/>
              <a:t>03.05.2020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383958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920240"/>
            <a:ext cx="16515395" cy="672084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21769390" y="4147187"/>
            <a:ext cx="25923240" cy="20469225"/>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8641080"/>
            <a:ext cx="16515395"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AF6E2C4D-7DF4-4297-A68E-EE86BF1C1B37}" type="datetimeFigureOut">
              <a:rPr lang="de-DE" smtClean="0"/>
              <a:t>03.05.2020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155460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920240"/>
            <a:ext cx="16515395" cy="672084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4147187"/>
            <a:ext cx="25923240" cy="20469225"/>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3527112" y="8641080"/>
            <a:ext cx="16515395"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AF6E2C4D-7DF4-4297-A68E-EE86BF1C1B37}" type="datetimeFigureOut">
              <a:rPr lang="de-DE" smtClean="0"/>
              <a:t>03.05.2020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1787647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533527"/>
            <a:ext cx="44165520" cy="5567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7667625"/>
            <a:ext cx="44165520" cy="18275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26696672"/>
            <a:ext cx="11521440" cy="1533525"/>
          </a:xfrm>
          <a:prstGeom prst="rect">
            <a:avLst/>
          </a:prstGeom>
        </p:spPr>
        <p:txBody>
          <a:bodyPr vert="horz" lIns="91440" tIns="45720" rIns="91440" bIns="45720" rtlCol="0" anchor="ctr"/>
          <a:lstStyle>
            <a:lvl1pPr algn="l">
              <a:defRPr sz="5040">
                <a:solidFill>
                  <a:schemeClr val="tx1">
                    <a:tint val="75000"/>
                  </a:schemeClr>
                </a:solidFill>
              </a:defRPr>
            </a:lvl1pPr>
          </a:lstStyle>
          <a:p>
            <a:fld id="{AF6E2C4D-7DF4-4297-A68E-EE86BF1C1B37}" type="datetimeFigureOut">
              <a:rPr lang="de-DE" smtClean="0"/>
              <a:t>03.05.2020</a:t>
            </a:fld>
            <a:endParaRPr lang="de-DE"/>
          </a:p>
        </p:txBody>
      </p:sp>
      <p:sp>
        <p:nvSpPr>
          <p:cNvPr id="5" name="Footer Placeholder 4"/>
          <p:cNvSpPr>
            <a:spLocks noGrp="1"/>
          </p:cNvSpPr>
          <p:nvPr>
            <p:ph type="ftr" sz="quarter" idx="3"/>
          </p:nvPr>
        </p:nvSpPr>
        <p:spPr>
          <a:xfrm>
            <a:off x="16962120" y="26696672"/>
            <a:ext cx="17282160" cy="1533525"/>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36164520" y="26696672"/>
            <a:ext cx="11521440" cy="1533525"/>
          </a:xfrm>
          <a:prstGeom prst="rect">
            <a:avLst/>
          </a:prstGeom>
        </p:spPr>
        <p:txBody>
          <a:bodyPr vert="horz" lIns="91440" tIns="45720" rIns="91440" bIns="45720" rtlCol="0" anchor="ctr"/>
          <a:lstStyle>
            <a:lvl1pPr algn="r">
              <a:defRPr sz="5040">
                <a:solidFill>
                  <a:schemeClr val="tx1">
                    <a:tint val="75000"/>
                  </a:schemeClr>
                </a:solidFill>
              </a:defRPr>
            </a:lvl1pPr>
          </a:lstStyle>
          <a:p>
            <a:fld id="{212CCC58-3184-46E1-929B-326A9918D432}" type="slidenum">
              <a:rPr lang="de-DE" smtClean="0"/>
              <a:t>‹#›</a:t>
            </a:fld>
            <a:endParaRPr lang="de-DE"/>
          </a:p>
        </p:txBody>
      </p:sp>
    </p:spTree>
    <p:extLst>
      <p:ext uri="{BB962C8B-B14F-4D97-AF65-F5344CB8AC3E}">
        <p14:creationId xmlns:p14="http://schemas.microsoft.com/office/powerpoint/2010/main" val="1675368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b-jorges/Motion-Perception-during-Self-Motion/" TargetMode="External"/><Relationship Id="rId13" Type="http://schemas.openxmlformats.org/officeDocument/2006/relationships/image" Target="../media/image10.jp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8.tiff"/><Relationship Id="rId5" Type="http://schemas.openxmlformats.org/officeDocument/2006/relationships/image" Target="../media/image4.jpeg"/><Relationship Id="rId15" Type="http://schemas.openxmlformats.org/officeDocument/2006/relationships/image" Target="../media/image12.jpg"/><Relationship Id="rId10" Type="http://schemas.openxmlformats.org/officeDocument/2006/relationships/hyperlink" Target="https://github.com/b-jorges/Motion-Perception-during-Self-Motion/blob/master/Figures/GIF%20of%20Stimulus.gif" TargetMode="External"/><Relationship Id="rId4" Type="http://schemas.openxmlformats.org/officeDocument/2006/relationships/image" Target="../media/image3.jpeg"/><Relationship Id="rId9" Type="http://schemas.openxmlformats.org/officeDocument/2006/relationships/image" Target="../media/image7.jpg"/><Relationship Id="rId1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4">
            <a:extLst>
              <a:ext uri="{FF2B5EF4-FFF2-40B4-BE49-F238E27FC236}">
                <a16:creationId xmlns:a16="http://schemas.microsoft.com/office/drawing/2014/main" id="{FAB92570-C207-4969-87B7-A6142D184622}"/>
              </a:ext>
            </a:extLst>
          </p:cNvPr>
          <p:cNvSpPr>
            <a:spLocks noChangeArrowheads="1"/>
          </p:cNvSpPr>
          <p:nvPr/>
        </p:nvSpPr>
        <p:spPr bwMode="auto">
          <a:xfrm>
            <a:off x="0" y="2"/>
            <a:ext cx="51206400" cy="2756451"/>
          </a:xfrm>
          <a:prstGeom prst="rect">
            <a:avLst/>
          </a:prstGeom>
          <a:solidFill>
            <a:srgbClr val="07579C"/>
          </a:solidFill>
          <a:ln w="9525">
            <a:solidFill>
              <a:schemeClr val="tx1"/>
            </a:solidFill>
            <a:miter lim="800000"/>
          </a:ln>
        </p:spPr>
        <p:txBody>
          <a:bodyPr lIns="71068" tIns="35532" rIns="71068" bIns="35532" anchor="ctr"/>
          <a:lstStyle>
            <a:defPPr>
              <a:defRPr kern="1200" smtId="4294967295"/>
            </a:defPPr>
          </a:lstStyle>
          <a:p>
            <a:endParaRPr lang="en-US" sz="1350" dirty="0"/>
          </a:p>
          <a:p>
            <a:pPr algn="ctr"/>
            <a:r>
              <a:rPr lang="en-US" sz="6870" dirty="0">
                <a:solidFill>
                  <a:schemeClr val="bg1"/>
                </a:solidFill>
              </a:rPr>
              <a:t> </a:t>
            </a:r>
            <a:r>
              <a:rPr lang="en-US" sz="6870" b="1" dirty="0">
                <a:solidFill>
                  <a:schemeClr val="bg1"/>
                </a:solidFill>
              </a:rPr>
              <a:t>Incomplete Compensation for Self-Motion in the Visual Perception of Object Velocity during a Visual-Vestibular Conflict</a:t>
            </a:r>
          </a:p>
          <a:p>
            <a:pPr algn="ctr" defTabSz="1948555"/>
            <a:r>
              <a:rPr lang="en-US" sz="5000" b="1" dirty="0">
                <a:solidFill>
                  <a:schemeClr val="bg1"/>
                </a:solidFill>
              </a:rPr>
              <a:t>Björn Jörges, Laurence R. Harris</a:t>
            </a:r>
          </a:p>
          <a:p>
            <a:pPr algn="ctr" defTabSz="1948555"/>
            <a:r>
              <a:rPr lang="en-US" sz="2730" b="1" dirty="0">
                <a:solidFill>
                  <a:schemeClr val="bg1"/>
                </a:solidFill>
              </a:rPr>
              <a:t>Center for Vision Research, York University</a:t>
            </a:r>
          </a:p>
        </p:txBody>
      </p:sp>
      <p:sp>
        <p:nvSpPr>
          <p:cNvPr id="118" name="Rectangle 5">
            <a:extLst>
              <a:ext uri="{FF2B5EF4-FFF2-40B4-BE49-F238E27FC236}">
                <a16:creationId xmlns:a16="http://schemas.microsoft.com/office/drawing/2014/main" id="{3A01A1D3-129D-42FB-AE32-0F35AD7B6759}"/>
              </a:ext>
            </a:extLst>
          </p:cNvPr>
          <p:cNvSpPr>
            <a:spLocks noChangeArrowheads="1"/>
          </p:cNvSpPr>
          <p:nvPr/>
        </p:nvSpPr>
        <p:spPr bwMode="auto">
          <a:xfrm>
            <a:off x="47873840" y="1793334"/>
            <a:ext cx="3332560" cy="963119"/>
          </a:xfrm>
          <a:prstGeom prst="rect">
            <a:avLst/>
          </a:prstGeom>
          <a:solidFill>
            <a:srgbClr val="07579C"/>
          </a:solidFill>
          <a:ln w="9525">
            <a:noFill/>
            <a:miter lim="800000"/>
          </a:ln>
        </p:spPr>
        <p:txBody>
          <a:bodyPr wrap="none" lIns="40610" tIns="20306" rIns="40610" bIns="20306" anchor="ctr"/>
          <a:lstStyle>
            <a:defPPr>
              <a:defRPr kern="1200" smtId="4294967295"/>
            </a:defPPr>
          </a:lstStyle>
          <a:p>
            <a:pPr algn="r"/>
            <a:r>
              <a:rPr lang="en-US" sz="2730" dirty="0">
                <a:solidFill>
                  <a:schemeClr val="bg1"/>
                </a:solidFill>
              </a:rPr>
              <a:t>bjoerges@yorku.ca</a:t>
            </a:r>
          </a:p>
          <a:p>
            <a:pPr algn="r"/>
            <a:r>
              <a:rPr lang="en-US" sz="2730" dirty="0">
                <a:solidFill>
                  <a:schemeClr val="bg1"/>
                </a:solidFill>
              </a:rPr>
              <a:t>Twitter: @</a:t>
            </a:r>
            <a:r>
              <a:rPr lang="en-US" sz="2730" dirty="0" err="1">
                <a:solidFill>
                  <a:schemeClr val="bg1"/>
                </a:solidFill>
              </a:rPr>
              <a:t>b_jorges</a:t>
            </a:r>
            <a:endParaRPr lang="en-US" sz="2730" dirty="0">
              <a:solidFill>
                <a:schemeClr val="bg1"/>
              </a:solidFill>
            </a:endParaRPr>
          </a:p>
        </p:txBody>
      </p:sp>
      <p:grpSp>
        <p:nvGrpSpPr>
          <p:cNvPr id="7" name="Group 6">
            <a:extLst>
              <a:ext uri="{FF2B5EF4-FFF2-40B4-BE49-F238E27FC236}">
                <a16:creationId xmlns:a16="http://schemas.microsoft.com/office/drawing/2014/main" id="{47749BE5-6121-4773-856B-480F36909BBA}"/>
              </a:ext>
            </a:extLst>
          </p:cNvPr>
          <p:cNvGrpSpPr/>
          <p:nvPr/>
        </p:nvGrpSpPr>
        <p:grpSpPr>
          <a:xfrm>
            <a:off x="13570589" y="23334370"/>
            <a:ext cx="3148579" cy="1200329"/>
            <a:chOff x="9991636" y="22908177"/>
            <a:chExt cx="3586973" cy="1387631"/>
          </a:xfrm>
        </p:grpSpPr>
        <p:pic>
          <p:nvPicPr>
            <p:cNvPr id="119" name="Picture 118">
              <a:extLst>
                <a:ext uri="{FF2B5EF4-FFF2-40B4-BE49-F238E27FC236}">
                  <a16:creationId xmlns:a16="http://schemas.microsoft.com/office/drawing/2014/main" id="{D07AEECA-A298-4FDA-9E8A-053DE5D92C82}"/>
                </a:ext>
              </a:extLst>
            </p:cNvPr>
            <p:cNvPicPr>
              <a:picLocks noChangeAspect="1"/>
            </p:cNvPicPr>
            <p:nvPr/>
          </p:nvPicPr>
          <p:blipFill rotWithShape="1">
            <a:blip r:embed="rId2"/>
            <a:srcRect t="29648"/>
            <a:stretch/>
          </p:blipFill>
          <p:spPr>
            <a:xfrm>
              <a:off x="9991636" y="22908177"/>
              <a:ext cx="3586973" cy="1387631"/>
            </a:xfrm>
            <a:prstGeom prst="rect">
              <a:avLst/>
            </a:prstGeom>
          </p:spPr>
        </p:pic>
        <p:sp>
          <p:nvSpPr>
            <p:cNvPr id="120" name="TextBox 119">
              <a:extLst>
                <a:ext uri="{FF2B5EF4-FFF2-40B4-BE49-F238E27FC236}">
                  <a16:creationId xmlns:a16="http://schemas.microsoft.com/office/drawing/2014/main" id="{B618E75C-F017-4C8E-AE8D-91B7EEC1B34E}"/>
                </a:ext>
              </a:extLst>
            </p:cNvPr>
            <p:cNvSpPr txBox="1"/>
            <p:nvPr/>
          </p:nvSpPr>
          <p:spPr>
            <a:xfrm>
              <a:off x="11814528" y="23309053"/>
              <a:ext cx="1406172" cy="587074"/>
            </a:xfrm>
            <a:prstGeom prst="rect">
              <a:avLst/>
            </a:prstGeom>
            <a:noFill/>
          </p:spPr>
          <p:txBody>
            <a:bodyPr wrap="square" rtlCol="0">
              <a:spAutoFit/>
            </a:bodyPr>
            <a:lstStyle/>
            <a:p>
              <a:r>
                <a:rPr lang="en-US" sz="2700" b="1" dirty="0">
                  <a:solidFill>
                    <a:srgbClr val="0000FF"/>
                  </a:solidFill>
                </a:rPr>
                <a:t>VISTA</a:t>
              </a:r>
            </a:p>
          </p:txBody>
        </p:sp>
      </p:grpSp>
      <p:pic>
        <p:nvPicPr>
          <p:cNvPr id="122" name="Picture 6" descr="nserc">
            <a:extLst>
              <a:ext uri="{FF2B5EF4-FFF2-40B4-BE49-F238E27FC236}">
                <a16:creationId xmlns:a16="http://schemas.microsoft.com/office/drawing/2014/main" id="{4F79AB92-29D0-43D5-89DA-7CEA1F5C9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5471" y="23152318"/>
            <a:ext cx="2980686" cy="13538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23" name="Group 122">
            <a:extLst>
              <a:ext uri="{FF2B5EF4-FFF2-40B4-BE49-F238E27FC236}">
                <a16:creationId xmlns:a16="http://schemas.microsoft.com/office/drawing/2014/main" id="{767F2DC6-4960-4A87-B7B4-D53999B0AA2D}"/>
              </a:ext>
            </a:extLst>
          </p:cNvPr>
          <p:cNvGrpSpPr>
            <a:grpSpLocks/>
          </p:cNvGrpSpPr>
          <p:nvPr/>
        </p:nvGrpSpPr>
        <p:grpSpPr bwMode="auto">
          <a:xfrm>
            <a:off x="9803070" y="25270295"/>
            <a:ext cx="1960866" cy="1175685"/>
            <a:chOff x="121131147" y="-1321484"/>
            <a:chExt cx="3962400" cy="3520128"/>
          </a:xfrm>
          <a:noFill/>
        </p:grpSpPr>
        <p:pic>
          <p:nvPicPr>
            <p:cNvPr id="124" name="Picture 123" descr="CVRtitle">
              <a:extLst>
                <a:ext uri="{FF2B5EF4-FFF2-40B4-BE49-F238E27FC236}">
                  <a16:creationId xmlns:a16="http://schemas.microsoft.com/office/drawing/2014/main" id="{C362B08C-DCD9-4F22-9691-54777E4337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31147" y="745474"/>
              <a:ext cx="3962400" cy="1453170"/>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5" name="Picture 124" descr="CVRlogo-1">
              <a:extLst>
                <a:ext uri="{FF2B5EF4-FFF2-40B4-BE49-F238E27FC236}">
                  <a16:creationId xmlns:a16="http://schemas.microsoft.com/office/drawing/2014/main" id="{5747290D-9475-4DC4-8A41-03046C1942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588338" y="-1321484"/>
              <a:ext cx="1902090" cy="2141327"/>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121" name="Picture 120" descr="CanadianSpaceAgencyLogo">
            <a:extLst>
              <a:ext uri="{FF2B5EF4-FFF2-40B4-BE49-F238E27FC236}">
                <a16:creationId xmlns:a16="http://schemas.microsoft.com/office/drawing/2014/main" id="{91A5C653-73B3-47E9-902C-8ED21A623D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08564" y="25019059"/>
            <a:ext cx="1676602" cy="17067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6" name="Picture 6" descr="harrislab">
            <a:extLst>
              <a:ext uri="{FF2B5EF4-FFF2-40B4-BE49-F238E27FC236}">
                <a16:creationId xmlns:a16="http://schemas.microsoft.com/office/drawing/2014/main" id="{811498A3-AE54-4DE6-9811-07747EAADE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77797" y="24990489"/>
            <a:ext cx="2112016" cy="1735299"/>
          </a:xfrm>
          <a:prstGeom prst="rect">
            <a:avLst/>
          </a:prstGeom>
          <a:noFill/>
          <a:extLst>
            <a:ext uri="{909E8E84-426E-40DD-AFC4-6F175D3DCCD1}">
              <a14:hiddenFill xmlns:a14="http://schemas.microsoft.com/office/drawing/2010/main">
                <a:solidFill>
                  <a:srgbClr val="FFFFFF"/>
                </a:solidFill>
              </a14:hiddenFill>
            </a:ext>
          </a:extLst>
        </p:spPr>
      </p:pic>
      <p:grpSp>
        <p:nvGrpSpPr>
          <p:cNvPr id="157" name="Gruppieren 58">
            <a:extLst>
              <a:ext uri="{FF2B5EF4-FFF2-40B4-BE49-F238E27FC236}">
                <a16:creationId xmlns:a16="http://schemas.microsoft.com/office/drawing/2014/main" id="{7F625266-2AAC-4B36-9E70-0B9CEBF8B44F}"/>
              </a:ext>
            </a:extLst>
          </p:cNvPr>
          <p:cNvGrpSpPr/>
          <p:nvPr/>
        </p:nvGrpSpPr>
        <p:grpSpPr>
          <a:xfrm>
            <a:off x="34695537" y="24875692"/>
            <a:ext cx="15617822" cy="3217224"/>
            <a:chOff x="15917432" y="36228796"/>
            <a:chExt cx="13210840" cy="3217225"/>
          </a:xfrm>
        </p:grpSpPr>
        <p:sp>
          <p:nvSpPr>
            <p:cNvPr id="158" name="Rectangle 11">
              <a:extLst>
                <a:ext uri="{FF2B5EF4-FFF2-40B4-BE49-F238E27FC236}">
                  <a16:creationId xmlns:a16="http://schemas.microsoft.com/office/drawing/2014/main" id="{0DB96325-7D71-4A86-8651-EE023D974658}"/>
                </a:ext>
              </a:extLst>
            </p:cNvPr>
            <p:cNvSpPr>
              <a:spLocks noChangeArrowheads="1"/>
            </p:cNvSpPr>
            <p:nvPr/>
          </p:nvSpPr>
          <p:spPr bwMode="auto">
            <a:xfrm>
              <a:off x="15917432" y="36228796"/>
              <a:ext cx="13149072" cy="685800"/>
            </a:xfrm>
            <a:prstGeom prst="rect">
              <a:avLst/>
            </a:prstGeom>
            <a:solidFill>
              <a:srgbClr val="07579C"/>
            </a:solidFill>
            <a:ln w="9525">
              <a:solidFill>
                <a:schemeClr val="tx1"/>
              </a:solidFill>
              <a:miter lim="800000"/>
            </a:ln>
          </p:spPr>
          <p:txBody>
            <a:bodyPr wrap="none" lIns="94757" tIns="47376" rIns="94757" bIns="47376" anchor="ctr"/>
            <a:lstStyle>
              <a:defPPr>
                <a:defRPr kern="1200" smtId="4294967295"/>
              </a:defPPr>
            </a:lstStyle>
            <a:p>
              <a:pPr algn="ctr" defTabSz="2598073"/>
              <a:r>
                <a:rPr lang="en-US" sz="4000" b="1" dirty="0">
                  <a:solidFill>
                    <a:schemeClr val="bg1"/>
                  </a:solidFill>
                </a:rPr>
                <a:t>Conclusions</a:t>
              </a:r>
            </a:p>
          </p:txBody>
        </p:sp>
        <p:sp>
          <p:nvSpPr>
            <p:cNvPr id="159" name="Text Box 21">
              <a:extLst>
                <a:ext uri="{FF2B5EF4-FFF2-40B4-BE49-F238E27FC236}">
                  <a16:creationId xmlns:a16="http://schemas.microsoft.com/office/drawing/2014/main" id="{07AF1272-00DD-49E9-BA68-9AFC7938AA7C}"/>
                </a:ext>
              </a:extLst>
            </p:cNvPr>
            <p:cNvSpPr txBox="1">
              <a:spLocks noChangeArrowheads="1"/>
            </p:cNvSpPr>
            <p:nvPr/>
          </p:nvSpPr>
          <p:spPr bwMode="auto">
            <a:xfrm>
              <a:off x="16091168" y="37134351"/>
              <a:ext cx="13037104" cy="2311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marL="571500" indent="-571500" eaLnBrk="1" hangingPunct="1">
                <a:spcBef>
                  <a:spcPts val="1800"/>
                </a:spcBef>
                <a:buFont typeface="Arial" panose="020B0604020202020204" pitchFamily="34" charset="0"/>
                <a:buChar char="•"/>
              </a:pPr>
              <a:r>
                <a:rPr lang="en-US" sz="3600" dirty="0"/>
                <a:t>We compensate nearly fully for self-motion in the same direction as the target, and about 70% for motion in the opposite direction, even when vestibular and efference copy cues are unavailable. This comes at the cost of a marginally lower precision compared to </a:t>
              </a:r>
              <a:r>
                <a:rPr lang="en-US" sz="3600"/>
                <a:t>no self-motion</a:t>
              </a:r>
              <a:r>
                <a:rPr lang="en-US" sz="3600" dirty="0"/>
                <a:t>.</a:t>
              </a:r>
            </a:p>
          </p:txBody>
        </p:sp>
      </p:grpSp>
      <p:grpSp>
        <p:nvGrpSpPr>
          <p:cNvPr id="160" name="Gruppieren 62">
            <a:extLst>
              <a:ext uri="{FF2B5EF4-FFF2-40B4-BE49-F238E27FC236}">
                <a16:creationId xmlns:a16="http://schemas.microsoft.com/office/drawing/2014/main" id="{20837E46-6D11-4629-8F59-A9F7C1F077AD}"/>
              </a:ext>
            </a:extLst>
          </p:cNvPr>
          <p:cNvGrpSpPr/>
          <p:nvPr/>
        </p:nvGrpSpPr>
        <p:grpSpPr>
          <a:xfrm>
            <a:off x="751507" y="22238814"/>
            <a:ext cx="15913542" cy="4836668"/>
            <a:chOff x="29204122" y="28425222"/>
            <a:chExt cx="12984480" cy="4836668"/>
          </a:xfrm>
        </p:grpSpPr>
        <p:sp>
          <p:nvSpPr>
            <p:cNvPr id="161" name="Rectangle 11">
              <a:extLst>
                <a:ext uri="{FF2B5EF4-FFF2-40B4-BE49-F238E27FC236}">
                  <a16:creationId xmlns:a16="http://schemas.microsoft.com/office/drawing/2014/main" id="{79C74F8B-F5EC-4477-B38C-2B507FD9CE0E}"/>
                </a:ext>
              </a:extLst>
            </p:cNvPr>
            <p:cNvSpPr>
              <a:spLocks noChangeArrowheads="1"/>
            </p:cNvSpPr>
            <p:nvPr/>
          </p:nvSpPr>
          <p:spPr bwMode="auto">
            <a:xfrm>
              <a:off x="29204122" y="28425222"/>
              <a:ext cx="12984480" cy="714798"/>
            </a:xfrm>
            <a:prstGeom prst="rect">
              <a:avLst/>
            </a:prstGeom>
            <a:solidFill>
              <a:srgbClr val="07579C"/>
            </a:solidFill>
            <a:ln w="9525">
              <a:solidFill>
                <a:schemeClr val="tx1"/>
              </a:solidFill>
              <a:miter lim="800000"/>
            </a:ln>
          </p:spPr>
          <p:txBody>
            <a:bodyPr wrap="none" lIns="94757" tIns="47376" rIns="94757" bIns="47376" anchor="ctr"/>
            <a:lstStyle>
              <a:defPPr>
                <a:defRPr kern="1200" smtId="4294967295"/>
              </a:defPPr>
            </a:lstStyle>
            <a:p>
              <a:pPr algn="ctr" defTabSz="2598073"/>
              <a:r>
                <a:rPr lang="en-US" sz="4000" b="1" dirty="0">
                  <a:solidFill>
                    <a:schemeClr val="bg1"/>
                  </a:solidFill>
                </a:rPr>
                <a:t>Open Science, Acknowledgments &amp; References</a:t>
              </a:r>
            </a:p>
          </p:txBody>
        </p:sp>
        <p:sp>
          <p:nvSpPr>
            <p:cNvPr id="162" name="Text Box 21">
              <a:extLst>
                <a:ext uri="{FF2B5EF4-FFF2-40B4-BE49-F238E27FC236}">
                  <a16:creationId xmlns:a16="http://schemas.microsoft.com/office/drawing/2014/main" id="{739638D5-A6C9-497C-AADF-50784C013D3E}"/>
                </a:ext>
              </a:extLst>
            </p:cNvPr>
            <p:cNvSpPr txBox="1">
              <a:spLocks noChangeArrowheads="1"/>
            </p:cNvSpPr>
            <p:nvPr/>
          </p:nvSpPr>
          <p:spPr bwMode="auto">
            <a:xfrm>
              <a:off x="29491120" y="29288228"/>
              <a:ext cx="7223235" cy="3973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en-US" sz="3600" dirty="0"/>
                <a:t>All resources, including a Stage 1 Registered Report submitted to Attention, Perception and Attention, are available under </a:t>
              </a:r>
              <a:r>
                <a:rPr lang="en-US" sz="3600" dirty="0">
                  <a:hlinkClick r:id="rId8">
                    <a:extLst>
                      <a:ext uri="{A12FA001-AC4F-418D-AE19-62706E023703}">
                        <ahyp:hlinkClr xmlns:ahyp="http://schemas.microsoft.com/office/drawing/2018/hyperlinkcolor" val="tx"/>
                      </a:ext>
                    </a:extLst>
                  </a:hlinkClick>
                </a:rPr>
                <a:t>https://github.com/b-jorges/Motion-Perception-during-Self-Motion/</a:t>
              </a:r>
              <a:r>
                <a:rPr lang="en-US" sz="3600" dirty="0"/>
                <a:t>. We furthermore thank the Canadian Space Agency for funding this project.</a:t>
              </a:r>
              <a:endParaRPr lang="en-US" sz="1800" dirty="0"/>
            </a:p>
          </p:txBody>
        </p:sp>
      </p:grpSp>
      <p:sp>
        <p:nvSpPr>
          <p:cNvPr id="156" name="Rectangle 10">
            <a:extLst>
              <a:ext uri="{FF2B5EF4-FFF2-40B4-BE49-F238E27FC236}">
                <a16:creationId xmlns:a16="http://schemas.microsoft.com/office/drawing/2014/main" id="{3816C3C2-4F33-4BE0-8A92-68C3131C83A9}"/>
              </a:ext>
            </a:extLst>
          </p:cNvPr>
          <p:cNvSpPr>
            <a:spLocks noChangeArrowheads="1"/>
          </p:cNvSpPr>
          <p:nvPr/>
        </p:nvSpPr>
        <p:spPr bwMode="auto">
          <a:xfrm>
            <a:off x="816499" y="3307930"/>
            <a:ext cx="15848550" cy="685800"/>
          </a:xfrm>
          <a:prstGeom prst="rect">
            <a:avLst/>
          </a:prstGeom>
          <a:solidFill>
            <a:srgbClr val="07579C"/>
          </a:solidFill>
          <a:ln w="9525">
            <a:solidFill>
              <a:schemeClr val="tx1"/>
            </a:solidFill>
            <a:miter lim="800000"/>
          </a:ln>
        </p:spPr>
        <p:txBody>
          <a:bodyPr wrap="none" lIns="94757" tIns="47376" rIns="94757" bIns="47376" anchor="ctr"/>
          <a:lstStyle>
            <a:defPPr>
              <a:defRPr kern="1200" smtId="4294967295"/>
            </a:defPPr>
          </a:lstStyle>
          <a:p>
            <a:pPr algn="ctr" defTabSz="2598073"/>
            <a:r>
              <a:rPr lang="en-US" sz="4000" b="1" dirty="0">
                <a:solidFill>
                  <a:schemeClr val="bg1"/>
                </a:solidFill>
              </a:rPr>
              <a:t>Background </a:t>
            </a:r>
            <a:r>
              <a:rPr lang="en-US" sz="4000" b="1">
                <a:solidFill>
                  <a:schemeClr val="bg1"/>
                </a:solidFill>
              </a:rPr>
              <a:t>&amp; Objectives</a:t>
            </a:r>
            <a:endParaRPr lang="en-US" sz="4000" b="1" dirty="0">
              <a:solidFill>
                <a:schemeClr val="bg1"/>
              </a:solidFill>
            </a:endParaRPr>
          </a:p>
        </p:txBody>
      </p:sp>
      <p:sp>
        <p:nvSpPr>
          <p:cNvPr id="175" name="Text Box 19">
            <a:extLst>
              <a:ext uri="{FF2B5EF4-FFF2-40B4-BE49-F238E27FC236}">
                <a16:creationId xmlns:a16="http://schemas.microsoft.com/office/drawing/2014/main" id="{8A2BDF52-9918-4044-9680-734E000C4EF5}"/>
              </a:ext>
            </a:extLst>
          </p:cNvPr>
          <p:cNvSpPr txBox="1">
            <a:spLocks noChangeArrowheads="1"/>
          </p:cNvSpPr>
          <p:nvPr/>
        </p:nvSpPr>
        <p:spPr bwMode="auto">
          <a:xfrm>
            <a:off x="925756" y="4182816"/>
            <a:ext cx="16277717" cy="6528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marL="742908" indent="-742908">
              <a:spcAft>
                <a:spcPts val="1800"/>
              </a:spcAft>
              <a:buFont typeface="Arial" panose="020B0604020202020204" pitchFamily="34" charset="0"/>
              <a:buChar char="•"/>
            </a:pPr>
            <a:r>
              <a:rPr lang="en-US" sz="3600" dirty="0"/>
              <a:t>Retinal motion elicited by an object is ambiguous and can be due to:</a:t>
            </a:r>
          </a:p>
          <a:p>
            <a:pPr marL="1485900" lvl="1" indent="-742950">
              <a:spcAft>
                <a:spcPts val="1800"/>
              </a:spcAft>
              <a:buFont typeface="Courier New" panose="02070309020205020404" pitchFamily="49" charset="0"/>
              <a:buChar char="o"/>
            </a:pPr>
            <a:r>
              <a:rPr lang="en-US" sz="3600" dirty="0"/>
              <a:t>object motion</a:t>
            </a:r>
          </a:p>
          <a:p>
            <a:pPr marL="1485900" lvl="1" indent="-742950">
              <a:spcAft>
                <a:spcPts val="1800"/>
              </a:spcAft>
              <a:buFont typeface="Courier New" panose="02070309020205020404" pitchFamily="49" charset="0"/>
              <a:buChar char="o"/>
            </a:pPr>
            <a:r>
              <a:rPr lang="en-US" sz="3600" dirty="0"/>
              <a:t>self motion</a:t>
            </a:r>
          </a:p>
          <a:p>
            <a:pPr marL="571500" indent="-571500">
              <a:spcAft>
                <a:spcPts val="1800"/>
              </a:spcAft>
              <a:buFont typeface="Arial" panose="020B0604020202020204" pitchFamily="34" charset="0"/>
              <a:buChar char="•"/>
            </a:pPr>
            <a:r>
              <a:rPr lang="en-US" sz="3600" dirty="0"/>
              <a:t>Estimating self-motion is a multisensory process:</a:t>
            </a:r>
          </a:p>
          <a:p>
            <a:pPr marL="1485900" lvl="1" indent="-742950">
              <a:spcAft>
                <a:spcPts val="1200"/>
              </a:spcAft>
              <a:buFont typeface="Courier New" panose="02070309020205020404" pitchFamily="49" charset="0"/>
              <a:buChar char="o"/>
            </a:pPr>
            <a:r>
              <a:rPr lang="en-US" sz="3600" dirty="0"/>
              <a:t>vestibular</a:t>
            </a:r>
          </a:p>
          <a:p>
            <a:pPr marL="1485900" lvl="1" indent="-742950">
              <a:spcAft>
                <a:spcPts val="1200"/>
              </a:spcAft>
              <a:buFont typeface="Courier New" panose="02070309020205020404" pitchFamily="49" charset="0"/>
              <a:buChar char="o"/>
            </a:pPr>
            <a:r>
              <a:rPr lang="en-US" sz="3600" dirty="0"/>
              <a:t>visual</a:t>
            </a:r>
          </a:p>
          <a:p>
            <a:pPr marL="1485900" lvl="1" indent="-742950">
              <a:spcAft>
                <a:spcPts val="1200"/>
              </a:spcAft>
              <a:buFont typeface="Courier New" panose="02070309020205020404" pitchFamily="49" charset="0"/>
              <a:buChar char="o"/>
            </a:pPr>
            <a:r>
              <a:rPr lang="en-US" sz="3600" dirty="0"/>
              <a:t>efference copies</a:t>
            </a:r>
          </a:p>
          <a:p>
            <a:pPr>
              <a:spcAft>
                <a:spcPts val="1800"/>
              </a:spcAft>
            </a:pPr>
            <a:r>
              <a:rPr lang="en-US" sz="3800" b="1" dirty="0"/>
              <a:t>Can we compensate for self-motion in the absence of efference copies and vestibular cues? Does compensation decrease precision?</a:t>
            </a:r>
          </a:p>
        </p:txBody>
      </p:sp>
      <p:grpSp>
        <p:nvGrpSpPr>
          <p:cNvPr id="176" name="Group 175">
            <a:extLst>
              <a:ext uri="{FF2B5EF4-FFF2-40B4-BE49-F238E27FC236}">
                <a16:creationId xmlns:a16="http://schemas.microsoft.com/office/drawing/2014/main" id="{EA9A15C6-D4D6-4521-B35F-E6045F34FF26}"/>
              </a:ext>
            </a:extLst>
          </p:cNvPr>
          <p:cNvGrpSpPr/>
          <p:nvPr/>
        </p:nvGrpSpPr>
        <p:grpSpPr>
          <a:xfrm>
            <a:off x="674785" y="11486889"/>
            <a:ext cx="15922744" cy="10495471"/>
            <a:chOff x="959164" y="11464623"/>
            <a:chExt cx="13045265" cy="10495471"/>
          </a:xfrm>
        </p:grpSpPr>
        <p:sp>
          <p:nvSpPr>
            <p:cNvPr id="177" name="Text Box 21">
              <a:extLst>
                <a:ext uri="{FF2B5EF4-FFF2-40B4-BE49-F238E27FC236}">
                  <a16:creationId xmlns:a16="http://schemas.microsoft.com/office/drawing/2014/main" id="{5E92250C-CBCC-4E46-9626-342A22BE93AB}"/>
                </a:ext>
              </a:extLst>
            </p:cNvPr>
            <p:cNvSpPr txBox="1">
              <a:spLocks noChangeArrowheads="1"/>
            </p:cNvSpPr>
            <p:nvPr/>
          </p:nvSpPr>
          <p:spPr bwMode="auto">
            <a:xfrm>
              <a:off x="6892773" y="11464623"/>
              <a:ext cx="7111656" cy="10206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a:spcAft>
                  <a:spcPts val="1800"/>
                </a:spcAft>
              </a:pPr>
              <a:r>
                <a:rPr lang="en-US" sz="3600" i="1" u="sng" dirty="0"/>
                <a:t>Hypothesis 1: </a:t>
              </a:r>
              <a:r>
                <a:rPr lang="en-US" sz="3600" dirty="0"/>
                <a:t>self-motion and object motion in the same direction in absence of vestibular cues /efference cues lead to a lacking compensation, i.e., an underestimation of target velocity, and to an overestimation of target velocity when self-motion and object motion move in opposite directions</a:t>
              </a:r>
              <a:endParaRPr lang="en-US" sz="3600" u="sng" dirty="0"/>
            </a:p>
            <a:p>
              <a:pPr marL="1485900" lvl="1" indent="-742950">
                <a:spcAft>
                  <a:spcPts val="1800"/>
                </a:spcAft>
                <a:buFont typeface="Courier New" panose="02070309020205020404" pitchFamily="49" charset="0"/>
                <a:buChar char="o"/>
              </a:pPr>
              <a:r>
                <a:rPr lang="en-US" sz="3600" dirty="0"/>
                <a:t>Prediction 1: curve shifted left (for same direction) or right (for opposite directions) indicating lack of compensation</a:t>
              </a:r>
            </a:p>
            <a:p>
              <a:pPr>
                <a:spcAft>
                  <a:spcPts val="1800"/>
                </a:spcAft>
              </a:pPr>
              <a:r>
                <a:rPr lang="en-US" sz="3600" i="1" u="sng" dirty="0"/>
                <a:t>Hypothesis 2:</a:t>
              </a:r>
              <a:r>
                <a:rPr lang="en-US" sz="3600" u="sng" dirty="0"/>
                <a:t> s</a:t>
              </a:r>
              <a:r>
                <a:rPr lang="en-US" sz="3600" dirty="0"/>
                <a:t>elf-Motion leads to noisier judgments</a:t>
              </a:r>
            </a:p>
            <a:p>
              <a:pPr marL="1485900" lvl="1" indent="-742950">
                <a:spcAft>
                  <a:spcPts val="1800"/>
                </a:spcAft>
                <a:buFont typeface="Courier New" panose="02070309020205020404" pitchFamily="49" charset="0"/>
                <a:buChar char="o"/>
              </a:pPr>
              <a:r>
                <a:rPr lang="en-US" sz="3600" dirty="0"/>
                <a:t>Prediction 2: Psychometric function shallower when self-motion is present</a:t>
              </a:r>
            </a:p>
          </p:txBody>
        </p:sp>
        <p:grpSp>
          <p:nvGrpSpPr>
            <p:cNvPr id="178" name="Group 177">
              <a:extLst>
                <a:ext uri="{FF2B5EF4-FFF2-40B4-BE49-F238E27FC236}">
                  <a16:creationId xmlns:a16="http://schemas.microsoft.com/office/drawing/2014/main" id="{4276A413-F17C-4847-A149-D236EBC2D144}"/>
                </a:ext>
              </a:extLst>
            </p:cNvPr>
            <p:cNvGrpSpPr/>
            <p:nvPr/>
          </p:nvGrpSpPr>
          <p:grpSpPr>
            <a:xfrm>
              <a:off x="959164" y="11464623"/>
              <a:ext cx="5633885" cy="10495471"/>
              <a:chOff x="959164" y="11464623"/>
              <a:chExt cx="5633885" cy="10495471"/>
            </a:xfrm>
          </p:grpSpPr>
          <p:pic>
            <p:nvPicPr>
              <p:cNvPr id="179" name="Picture 178">
                <a:extLst>
                  <a:ext uri="{FF2B5EF4-FFF2-40B4-BE49-F238E27FC236}">
                    <a16:creationId xmlns:a16="http://schemas.microsoft.com/office/drawing/2014/main" id="{88265A13-0A45-47B9-B3B7-FB2529AEB593}"/>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028284" y="11464623"/>
                <a:ext cx="5564764" cy="10007063"/>
              </a:xfrm>
              <a:prstGeom prst="rect">
                <a:avLst/>
              </a:prstGeom>
            </p:spPr>
          </p:pic>
          <p:sp>
            <p:nvSpPr>
              <p:cNvPr id="180" name="Text Box 21">
                <a:extLst>
                  <a:ext uri="{FF2B5EF4-FFF2-40B4-BE49-F238E27FC236}">
                    <a16:creationId xmlns:a16="http://schemas.microsoft.com/office/drawing/2014/main" id="{C72CC8ED-F4BB-4763-9D31-5C45D3CED278}"/>
                  </a:ext>
                </a:extLst>
              </p:cNvPr>
              <p:cNvSpPr txBox="1">
                <a:spLocks noChangeArrowheads="1"/>
              </p:cNvSpPr>
              <p:nvPr/>
            </p:nvSpPr>
            <p:spPr bwMode="auto">
              <a:xfrm>
                <a:off x="959164" y="21448918"/>
                <a:ext cx="5633885" cy="511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1</a:t>
                </a:r>
                <a:r>
                  <a:rPr lang="de-DE" sz="2700" i="1" dirty="0"/>
                  <a:t>: Predicted psychometric functions</a:t>
                </a:r>
                <a:endParaRPr lang="en-US" sz="2700" i="1" dirty="0"/>
              </a:p>
            </p:txBody>
          </p:sp>
        </p:grpSp>
      </p:grpSp>
      <p:grpSp>
        <p:nvGrpSpPr>
          <p:cNvPr id="26" name="Group 25">
            <a:extLst>
              <a:ext uri="{FF2B5EF4-FFF2-40B4-BE49-F238E27FC236}">
                <a16:creationId xmlns:a16="http://schemas.microsoft.com/office/drawing/2014/main" id="{E4B49173-6084-4BE8-8A5F-A7CB69A7FA66}"/>
              </a:ext>
            </a:extLst>
          </p:cNvPr>
          <p:cNvGrpSpPr/>
          <p:nvPr/>
        </p:nvGrpSpPr>
        <p:grpSpPr>
          <a:xfrm>
            <a:off x="17813066" y="3307930"/>
            <a:ext cx="16473089" cy="14549904"/>
            <a:chOff x="17813066" y="3307930"/>
            <a:chExt cx="16473089" cy="14549904"/>
          </a:xfrm>
        </p:grpSpPr>
        <p:grpSp>
          <p:nvGrpSpPr>
            <p:cNvPr id="181" name="Gruppieren 80">
              <a:extLst>
                <a:ext uri="{FF2B5EF4-FFF2-40B4-BE49-F238E27FC236}">
                  <a16:creationId xmlns:a16="http://schemas.microsoft.com/office/drawing/2014/main" id="{4E61167D-1DEC-40C4-9AA5-C23B4CA403E0}"/>
                </a:ext>
              </a:extLst>
            </p:cNvPr>
            <p:cNvGrpSpPr/>
            <p:nvPr/>
          </p:nvGrpSpPr>
          <p:grpSpPr>
            <a:xfrm>
              <a:off x="18006284" y="3307930"/>
              <a:ext cx="15960595" cy="1546388"/>
              <a:chOff x="857227" y="20068601"/>
              <a:chExt cx="13299367" cy="479331"/>
            </a:xfrm>
          </p:grpSpPr>
          <p:sp>
            <p:nvSpPr>
              <p:cNvPr id="182" name="Rectangle 15">
                <a:extLst>
                  <a:ext uri="{FF2B5EF4-FFF2-40B4-BE49-F238E27FC236}">
                    <a16:creationId xmlns:a16="http://schemas.microsoft.com/office/drawing/2014/main" id="{F8ACFEF0-CEE0-439B-AB46-84155B5E7CC3}"/>
                  </a:ext>
                </a:extLst>
              </p:cNvPr>
              <p:cNvSpPr>
                <a:spLocks noChangeArrowheads="1"/>
              </p:cNvSpPr>
              <p:nvPr/>
            </p:nvSpPr>
            <p:spPr bwMode="auto">
              <a:xfrm>
                <a:off x="857227" y="20068601"/>
                <a:ext cx="13299367" cy="212576"/>
              </a:xfrm>
              <a:prstGeom prst="rect">
                <a:avLst/>
              </a:prstGeom>
              <a:solidFill>
                <a:srgbClr val="07579C"/>
              </a:solidFill>
              <a:ln w="9525">
                <a:solidFill>
                  <a:schemeClr val="tx1"/>
                </a:solidFill>
                <a:miter lim="800000"/>
              </a:ln>
            </p:spPr>
            <p:txBody>
              <a:bodyPr wrap="none" lIns="94757" tIns="47376" rIns="94757" bIns="47376" anchor="ctr"/>
              <a:lstStyle>
                <a:defPPr>
                  <a:defRPr kern="1200" smtId="4294967295"/>
                </a:defPPr>
              </a:lstStyle>
              <a:p>
                <a:pPr algn="ctr" defTabSz="2598073"/>
                <a:r>
                  <a:rPr lang="en-US" sz="4000" b="1" dirty="0">
                    <a:solidFill>
                      <a:schemeClr val="bg1"/>
                    </a:solidFill>
                  </a:rPr>
                  <a:t>Methods</a:t>
                </a:r>
              </a:p>
            </p:txBody>
          </p:sp>
          <p:sp>
            <p:nvSpPr>
              <p:cNvPr id="183" name="Text Box 21">
                <a:extLst>
                  <a:ext uri="{FF2B5EF4-FFF2-40B4-BE49-F238E27FC236}">
                    <a16:creationId xmlns:a16="http://schemas.microsoft.com/office/drawing/2014/main" id="{E58EB754-7846-48B7-A221-86F8098DF75C}"/>
                  </a:ext>
                </a:extLst>
              </p:cNvPr>
              <p:cNvSpPr txBox="1">
                <a:spLocks noChangeArrowheads="1"/>
              </p:cNvSpPr>
              <p:nvPr/>
            </p:nvSpPr>
            <p:spPr bwMode="auto">
              <a:xfrm>
                <a:off x="940176" y="20346554"/>
                <a:ext cx="12973230" cy="201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marL="571500" indent="-571500">
                  <a:spcAft>
                    <a:spcPts val="1800"/>
                  </a:spcAft>
                  <a:buFont typeface="Arial" panose="020B0604020202020204" pitchFamily="34" charset="0"/>
                  <a:buChar char="•"/>
                </a:pPr>
                <a:r>
                  <a:rPr lang="en-US" sz="3600" b="1" dirty="0"/>
                  <a:t>The task: </a:t>
                </a:r>
                <a:r>
                  <a:rPr lang="en-US" sz="3600" dirty="0"/>
                  <a:t>Which of two presented motions is faster?</a:t>
                </a:r>
              </a:p>
            </p:txBody>
          </p:sp>
        </p:grpSp>
        <p:sp>
          <p:nvSpPr>
            <p:cNvPr id="184" name="Rectangle 183">
              <a:extLst>
                <a:ext uri="{FF2B5EF4-FFF2-40B4-BE49-F238E27FC236}">
                  <a16:creationId xmlns:a16="http://schemas.microsoft.com/office/drawing/2014/main" id="{554FF7DB-EA47-447C-97FC-8287EFC00027}"/>
                </a:ext>
              </a:extLst>
            </p:cNvPr>
            <p:cNvSpPr/>
            <p:nvPr/>
          </p:nvSpPr>
          <p:spPr>
            <a:xfrm>
              <a:off x="18077162" y="11625359"/>
              <a:ext cx="16001999" cy="6232475"/>
            </a:xfrm>
            <a:prstGeom prst="rect">
              <a:avLst/>
            </a:prstGeom>
          </p:spPr>
          <p:txBody>
            <a:bodyPr wrap="square">
              <a:spAutoFit/>
            </a:bodyPr>
            <a:lstStyle/>
            <a:p>
              <a:pPr marL="571500" indent="-571500">
                <a:spcAft>
                  <a:spcPts val="1800"/>
                </a:spcAft>
                <a:buFont typeface="Arial" panose="020B0604020202020204" pitchFamily="34" charset="0"/>
                <a:buChar char="•"/>
              </a:pPr>
              <a:r>
                <a:rPr lang="en-US" sz="3600" b="1" dirty="0">
                  <a:latin typeface="Arial"/>
                </a:rPr>
                <a:t>The stimuli</a:t>
              </a:r>
            </a:p>
            <a:p>
              <a:pPr marL="1028700" lvl="1" indent="-571500">
                <a:spcAft>
                  <a:spcPts val="1800"/>
                </a:spcAft>
                <a:buFont typeface="Courier New" panose="02070309020205020404" pitchFamily="49" charset="0"/>
                <a:buChar char="o"/>
              </a:pPr>
              <a:r>
                <a:rPr lang="en-US" sz="3600" dirty="0">
                  <a:latin typeface="Arial"/>
                </a:rPr>
                <a:t>Two motion intervals presented at eye-height in 3D virtual environment</a:t>
              </a:r>
            </a:p>
            <a:p>
              <a:pPr marL="1028700" lvl="1" indent="-571500">
                <a:spcAft>
                  <a:spcPts val="1800"/>
                </a:spcAft>
                <a:buFont typeface="Courier New" panose="02070309020205020404" pitchFamily="49" charset="0"/>
                <a:buChar char="o"/>
              </a:pPr>
              <a:r>
                <a:rPr lang="en-US" sz="3600" dirty="0">
                  <a:latin typeface="Arial"/>
                </a:rPr>
                <a:t>One big target (6.6 or 8 m/s left or right; Fig. 2a/2b), one ball cloud (velocity PEST staircase-controlled, with up to 35 trials per staircase)</a:t>
              </a:r>
            </a:p>
            <a:p>
              <a:pPr marL="1028700" lvl="1" indent="-571500">
                <a:spcAft>
                  <a:spcPts val="1800"/>
                </a:spcAft>
                <a:buFont typeface="Courier New" panose="02070309020205020404" pitchFamily="49" charset="0"/>
                <a:buChar char="o"/>
              </a:pPr>
              <a:r>
                <a:rPr lang="en-US" sz="3600" dirty="0">
                  <a:latin typeface="Arial"/>
                </a:rPr>
                <a:t>Participant moved visually in the same or opposite direction as the target, or static during observation of big target (Gaussian motion profile, 1 m/s average speed across 0.5 s); no physical motion</a:t>
              </a:r>
            </a:p>
            <a:p>
              <a:pPr marL="1028700" lvl="1" indent="-571500">
                <a:spcAft>
                  <a:spcPts val="1800"/>
                </a:spcAft>
                <a:buFont typeface="Courier New" panose="02070309020205020404" pitchFamily="49" charset="0"/>
                <a:buChar char="o"/>
              </a:pPr>
              <a:r>
                <a:rPr lang="en-US" sz="3600" dirty="0">
                  <a:latin typeface="Arial"/>
                </a:rPr>
                <a:t>GIF of stimulus available </a:t>
              </a:r>
              <a:r>
                <a:rPr lang="en-US" sz="3600" dirty="0">
                  <a:latin typeface="Arial"/>
                  <a:hlinkClick r:id="rId10"/>
                </a:rPr>
                <a:t>here</a:t>
              </a:r>
              <a:r>
                <a:rPr lang="en-US" sz="3600" dirty="0">
                  <a:latin typeface="Arial"/>
                </a:rPr>
                <a:t> (GitHub)</a:t>
              </a:r>
            </a:p>
            <a:p>
              <a:pPr marL="571500" indent="-571500">
                <a:spcAft>
                  <a:spcPts val="4200"/>
                </a:spcAft>
                <a:buFont typeface="Arial" panose="020B0604020202020204" pitchFamily="34" charset="0"/>
                <a:buChar char="•"/>
              </a:pPr>
              <a:r>
                <a:rPr lang="en-US" sz="3600" b="1" dirty="0">
                  <a:latin typeface="Arial"/>
                </a:rPr>
                <a:t>Dependent variables: </a:t>
              </a:r>
              <a:r>
                <a:rPr lang="en-US" sz="3600" dirty="0">
                  <a:latin typeface="Arial"/>
                </a:rPr>
                <a:t>Mean/PSE and slope of psychometric function</a:t>
              </a:r>
            </a:p>
          </p:txBody>
        </p:sp>
        <p:grpSp>
          <p:nvGrpSpPr>
            <p:cNvPr id="19" name="Group 18">
              <a:extLst>
                <a:ext uri="{FF2B5EF4-FFF2-40B4-BE49-F238E27FC236}">
                  <a16:creationId xmlns:a16="http://schemas.microsoft.com/office/drawing/2014/main" id="{50DCCD99-701E-47EE-9D0F-F4D6EB2FF3AC}"/>
                </a:ext>
              </a:extLst>
            </p:cNvPr>
            <p:cNvGrpSpPr/>
            <p:nvPr/>
          </p:nvGrpSpPr>
          <p:grpSpPr>
            <a:xfrm>
              <a:off x="17813066" y="5334185"/>
              <a:ext cx="16473089" cy="6067469"/>
              <a:chOff x="18155966" y="5029385"/>
              <a:chExt cx="16473089" cy="6067469"/>
            </a:xfrm>
          </p:grpSpPr>
          <p:grpSp>
            <p:nvGrpSpPr>
              <p:cNvPr id="185" name="Group 184">
                <a:extLst>
                  <a:ext uri="{FF2B5EF4-FFF2-40B4-BE49-F238E27FC236}">
                    <a16:creationId xmlns:a16="http://schemas.microsoft.com/office/drawing/2014/main" id="{C586EFAA-F70A-4801-9C09-E4579D89FAA1}"/>
                  </a:ext>
                </a:extLst>
              </p:cNvPr>
              <p:cNvGrpSpPr/>
              <p:nvPr/>
            </p:nvGrpSpPr>
            <p:grpSpPr>
              <a:xfrm>
                <a:off x="18155966" y="5073463"/>
                <a:ext cx="5486400" cy="6023391"/>
                <a:chOff x="7936369" y="25994853"/>
                <a:chExt cx="5486400" cy="6474123"/>
              </a:xfrm>
            </p:grpSpPr>
            <p:sp>
              <p:nvSpPr>
                <p:cNvPr id="186" name="Text Box 21">
                  <a:extLst>
                    <a:ext uri="{FF2B5EF4-FFF2-40B4-BE49-F238E27FC236}">
                      <a16:creationId xmlns:a16="http://schemas.microsoft.com/office/drawing/2014/main" id="{DC6E75A1-DB65-46B4-A1AF-43D82D8E95CA}"/>
                    </a:ext>
                  </a:extLst>
                </p:cNvPr>
                <p:cNvSpPr txBox="1">
                  <a:spLocks noChangeArrowheads="1"/>
                </p:cNvSpPr>
                <p:nvPr/>
              </p:nvSpPr>
              <p:spPr bwMode="auto">
                <a:xfrm>
                  <a:off x="7936369" y="31472959"/>
                  <a:ext cx="4983218" cy="996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2a</a:t>
                  </a:r>
                  <a:r>
                    <a:rPr lang="de-DE" sz="2700" i="1" dirty="0"/>
                    <a:t>: Participant view – target</a:t>
                  </a:r>
                  <a:endParaRPr lang="en-US" sz="2700" i="1" dirty="0"/>
                </a:p>
              </p:txBody>
            </p:sp>
            <p:grpSp>
              <p:nvGrpSpPr>
                <p:cNvPr id="187" name="Group 186">
                  <a:extLst>
                    <a:ext uri="{FF2B5EF4-FFF2-40B4-BE49-F238E27FC236}">
                      <a16:creationId xmlns:a16="http://schemas.microsoft.com/office/drawing/2014/main" id="{FB8826D1-AD3D-45E2-937D-1882D3A19D20}"/>
                    </a:ext>
                  </a:extLst>
                </p:cNvPr>
                <p:cNvGrpSpPr/>
                <p:nvPr/>
              </p:nvGrpSpPr>
              <p:grpSpPr>
                <a:xfrm>
                  <a:off x="7936369" y="25994853"/>
                  <a:ext cx="5486400" cy="5486400"/>
                  <a:chOff x="2555512" y="1271125"/>
                  <a:chExt cx="4146229" cy="4167712"/>
                </a:xfrm>
              </p:grpSpPr>
              <p:pic>
                <p:nvPicPr>
                  <p:cNvPr id="188" name="Picture 187">
                    <a:extLst>
                      <a:ext uri="{FF2B5EF4-FFF2-40B4-BE49-F238E27FC236}">
                        <a16:creationId xmlns:a16="http://schemas.microsoft.com/office/drawing/2014/main" id="{0F972222-7509-4D57-AEDD-CF09507A0748}"/>
                      </a:ext>
                    </a:extLst>
                  </p:cNvPr>
                  <p:cNvPicPr>
                    <a:picLocks noChangeAspect="1"/>
                  </p:cNvPicPr>
                  <p:nvPr/>
                </p:nvPicPr>
                <p:blipFill>
                  <a:blip r:embed="rId11"/>
                  <a:stretch>
                    <a:fillRect/>
                  </a:stretch>
                </p:blipFill>
                <p:spPr>
                  <a:xfrm>
                    <a:off x="2555512" y="1271125"/>
                    <a:ext cx="4146229" cy="4167712"/>
                  </a:xfrm>
                  <a:prstGeom prst="rect">
                    <a:avLst/>
                  </a:prstGeom>
                </p:spPr>
              </p:pic>
              <p:cxnSp>
                <p:nvCxnSpPr>
                  <p:cNvPr id="189" name="Straight Arrow Connector 188">
                    <a:extLst>
                      <a:ext uri="{FF2B5EF4-FFF2-40B4-BE49-F238E27FC236}">
                        <a16:creationId xmlns:a16="http://schemas.microsoft.com/office/drawing/2014/main" id="{FA90B0FE-5972-4211-9F93-69CC33F1366B}"/>
                      </a:ext>
                    </a:extLst>
                  </p:cNvPr>
                  <p:cNvCxnSpPr>
                    <a:cxnSpLocks/>
                  </p:cNvCxnSpPr>
                  <p:nvPr/>
                </p:nvCxnSpPr>
                <p:spPr>
                  <a:xfrm>
                    <a:off x="4849792" y="3148314"/>
                    <a:ext cx="82180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BC5FB173-983D-46A8-99DA-C8769C3DC626}"/>
                      </a:ext>
                    </a:extLst>
                  </p:cNvPr>
                  <p:cNvCxnSpPr>
                    <a:cxnSpLocks/>
                  </p:cNvCxnSpPr>
                  <p:nvPr/>
                </p:nvCxnSpPr>
                <p:spPr>
                  <a:xfrm>
                    <a:off x="3823503" y="4664598"/>
                    <a:ext cx="1848091" cy="0"/>
                  </a:xfrm>
                  <a:prstGeom prst="straightConnector1">
                    <a:avLst/>
                  </a:prstGeom>
                  <a:ln w="317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E190AE6D-1E67-4270-AC77-9247AE60B691}"/>
                      </a:ext>
                    </a:extLst>
                  </p:cNvPr>
                  <p:cNvSpPr txBox="1"/>
                  <p:nvPr/>
                </p:nvSpPr>
                <p:spPr>
                  <a:xfrm>
                    <a:off x="3934252" y="2686650"/>
                    <a:ext cx="2087157" cy="280561"/>
                  </a:xfrm>
                  <a:prstGeom prst="rect">
                    <a:avLst/>
                  </a:prstGeom>
                  <a:noFill/>
                </p:spPr>
                <p:txBody>
                  <a:bodyPr wrap="none" rtlCol="0">
                    <a:spAutoFit/>
                  </a:bodyPr>
                  <a:lstStyle/>
                  <a:p>
                    <a:r>
                      <a:rPr lang="en-US" dirty="0"/>
                      <a:t>motion from object-motion</a:t>
                    </a:r>
                  </a:p>
                </p:txBody>
              </p:sp>
              <p:sp>
                <p:nvSpPr>
                  <p:cNvPr id="192" name="TextBox 191">
                    <a:extLst>
                      <a:ext uri="{FF2B5EF4-FFF2-40B4-BE49-F238E27FC236}">
                        <a16:creationId xmlns:a16="http://schemas.microsoft.com/office/drawing/2014/main" id="{2FB3C30F-7DEA-4AD9-B08D-CDF950238F3B}"/>
                      </a:ext>
                    </a:extLst>
                  </p:cNvPr>
                  <p:cNvSpPr txBox="1"/>
                  <p:nvPr/>
                </p:nvSpPr>
                <p:spPr>
                  <a:xfrm>
                    <a:off x="4131003" y="4500491"/>
                    <a:ext cx="1261884" cy="369332"/>
                  </a:xfrm>
                  <a:prstGeom prst="rect">
                    <a:avLst/>
                  </a:prstGeom>
                  <a:noFill/>
                </p:spPr>
                <p:txBody>
                  <a:bodyPr wrap="none" rtlCol="0">
                    <a:spAutoFit/>
                  </a:bodyPr>
                  <a:lstStyle/>
                  <a:p>
                    <a:r>
                      <a:rPr lang="en-US" dirty="0">
                        <a:solidFill>
                          <a:schemeClr val="bg1"/>
                        </a:solidFill>
                      </a:rPr>
                      <a:t>self motion</a:t>
                    </a:r>
                  </a:p>
                </p:txBody>
              </p:sp>
              <p:sp>
                <p:nvSpPr>
                  <p:cNvPr id="193" name="TextBox 192">
                    <a:extLst>
                      <a:ext uri="{FF2B5EF4-FFF2-40B4-BE49-F238E27FC236}">
                        <a16:creationId xmlns:a16="http://schemas.microsoft.com/office/drawing/2014/main" id="{5994B631-6D0F-4621-993C-1024259E6482}"/>
                      </a:ext>
                    </a:extLst>
                  </p:cNvPr>
                  <p:cNvSpPr txBox="1"/>
                  <p:nvPr/>
                </p:nvSpPr>
                <p:spPr>
                  <a:xfrm>
                    <a:off x="3233690" y="1299078"/>
                    <a:ext cx="3027715" cy="397461"/>
                  </a:xfrm>
                  <a:prstGeom prst="rect">
                    <a:avLst/>
                  </a:prstGeom>
                  <a:noFill/>
                </p:spPr>
                <p:txBody>
                  <a:bodyPr wrap="none" rtlCol="0">
                    <a:spAutoFit/>
                  </a:bodyPr>
                  <a:lstStyle/>
                  <a:p>
                    <a:r>
                      <a:rPr lang="en-US" sz="2800" b="1" dirty="0"/>
                      <a:t>A SAME DIRECTION TRIAL</a:t>
                    </a:r>
                  </a:p>
                </p:txBody>
              </p:sp>
              <p:cxnSp>
                <p:nvCxnSpPr>
                  <p:cNvPr id="194" name="Straight Arrow Connector 193">
                    <a:extLst>
                      <a:ext uri="{FF2B5EF4-FFF2-40B4-BE49-F238E27FC236}">
                        <a16:creationId xmlns:a16="http://schemas.microsoft.com/office/drawing/2014/main" id="{25D3E0EE-FF71-4F60-8072-93B8FD792786}"/>
                      </a:ext>
                    </a:extLst>
                  </p:cNvPr>
                  <p:cNvCxnSpPr>
                    <a:cxnSpLocks/>
                  </p:cNvCxnSpPr>
                  <p:nvPr/>
                </p:nvCxnSpPr>
                <p:spPr>
                  <a:xfrm flipH="1">
                    <a:off x="4747548" y="2395958"/>
                    <a:ext cx="879676" cy="0"/>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67EBB7E2-3AC2-4476-9B2A-F0099A751310}"/>
                      </a:ext>
                    </a:extLst>
                  </p:cNvPr>
                  <p:cNvSpPr txBox="1"/>
                  <p:nvPr/>
                </p:nvSpPr>
                <p:spPr>
                  <a:xfrm>
                    <a:off x="3215466" y="1925215"/>
                    <a:ext cx="2771982" cy="301555"/>
                  </a:xfrm>
                  <a:prstGeom prst="rect">
                    <a:avLst/>
                  </a:prstGeom>
                  <a:noFill/>
                </p:spPr>
                <p:txBody>
                  <a:bodyPr wrap="square" rtlCol="0">
                    <a:spAutoFit/>
                  </a:bodyPr>
                  <a:lstStyle/>
                  <a:p>
                    <a:r>
                      <a:rPr lang="en-US" dirty="0"/>
                      <a:t>motion from self-motion (optic flow)</a:t>
                    </a:r>
                  </a:p>
                </p:txBody>
              </p:sp>
            </p:grpSp>
          </p:grpSp>
          <p:sp>
            <p:nvSpPr>
              <p:cNvPr id="197" name="Text Box 21">
                <a:extLst>
                  <a:ext uri="{FF2B5EF4-FFF2-40B4-BE49-F238E27FC236}">
                    <a16:creationId xmlns:a16="http://schemas.microsoft.com/office/drawing/2014/main" id="{B3793766-2E5C-4589-B414-CB239FD1DBC2}"/>
                  </a:ext>
                </a:extLst>
              </p:cNvPr>
              <p:cNvSpPr txBox="1">
                <a:spLocks noChangeArrowheads="1"/>
              </p:cNvSpPr>
              <p:nvPr/>
            </p:nvSpPr>
            <p:spPr bwMode="auto">
              <a:xfrm>
                <a:off x="29251568" y="10189570"/>
                <a:ext cx="4983216" cy="511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2c</a:t>
                </a:r>
                <a:r>
                  <a:rPr lang="de-DE" sz="2700" i="1" dirty="0"/>
                  <a:t>: top view of stimulus</a:t>
                </a:r>
                <a:endParaRPr lang="en-US" sz="2700" i="1" dirty="0"/>
              </a:p>
            </p:txBody>
          </p:sp>
          <p:grpSp>
            <p:nvGrpSpPr>
              <p:cNvPr id="198" name="Group 197">
                <a:extLst>
                  <a:ext uri="{FF2B5EF4-FFF2-40B4-BE49-F238E27FC236}">
                    <a16:creationId xmlns:a16="http://schemas.microsoft.com/office/drawing/2014/main" id="{A09BA4C9-AC79-4A75-A54A-394E31D93092}"/>
                  </a:ext>
                </a:extLst>
              </p:cNvPr>
              <p:cNvGrpSpPr/>
              <p:nvPr/>
            </p:nvGrpSpPr>
            <p:grpSpPr>
              <a:xfrm>
                <a:off x="23658760" y="5071350"/>
                <a:ext cx="5486400" cy="6023391"/>
                <a:chOff x="7936369" y="25994853"/>
                <a:chExt cx="5486402" cy="6474123"/>
              </a:xfrm>
            </p:grpSpPr>
            <p:sp>
              <p:nvSpPr>
                <p:cNvPr id="199" name="Text Box 21">
                  <a:extLst>
                    <a:ext uri="{FF2B5EF4-FFF2-40B4-BE49-F238E27FC236}">
                      <a16:creationId xmlns:a16="http://schemas.microsoft.com/office/drawing/2014/main" id="{D9839489-79A0-485C-9D36-51D2110E4BDC}"/>
                    </a:ext>
                  </a:extLst>
                </p:cNvPr>
                <p:cNvSpPr txBox="1">
                  <a:spLocks noChangeArrowheads="1"/>
                </p:cNvSpPr>
                <p:nvPr/>
              </p:nvSpPr>
              <p:spPr bwMode="auto">
                <a:xfrm>
                  <a:off x="7936369" y="31472959"/>
                  <a:ext cx="4983218" cy="996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2b</a:t>
                  </a:r>
                  <a:r>
                    <a:rPr lang="de-DE" sz="2700" i="1" dirty="0"/>
                    <a:t>: Participant view – target</a:t>
                  </a:r>
                  <a:endParaRPr lang="en-US" sz="2700" i="1" dirty="0"/>
                </a:p>
              </p:txBody>
            </p:sp>
            <p:grpSp>
              <p:nvGrpSpPr>
                <p:cNvPr id="200" name="Group 199">
                  <a:extLst>
                    <a:ext uri="{FF2B5EF4-FFF2-40B4-BE49-F238E27FC236}">
                      <a16:creationId xmlns:a16="http://schemas.microsoft.com/office/drawing/2014/main" id="{54D3700B-4469-470B-BAA4-3ACF76C3E7ED}"/>
                    </a:ext>
                  </a:extLst>
                </p:cNvPr>
                <p:cNvGrpSpPr/>
                <p:nvPr/>
              </p:nvGrpSpPr>
              <p:grpSpPr>
                <a:xfrm>
                  <a:off x="7936369" y="25994853"/>
                  <a:ext cx="5486402" cy="5486400"/>
                  <a:chOff x="2555512" y="1271125"/>
                  <a:chExt cx="4146229" cy="4167712"/>
                </a:xfrm>
              </p:grpSpPr>
              <p:pic>
                <p:nvPicPr>
                  <p:cNvPr id="201" name="Picture 200">
                    <a:extLst>
                      <a:ext uri="{FF2B5EF4-FFF2-40B4-BE49-F238E27FC236}">
                        <a16:creationId xmlns:a16="http://schemas.microsoft.com/office/drawing/2014/main" id="{3EDBBB05-5219-492C-93E2-E25824C7512B}"/>
                      </a:ext>
                    </a:extLst>
                  </p:cNvPr>
                  <p:cNvPicPr>
                    <a:picLocks noChangeAspect="1"/>
                  </p:cNvPicPr>
                  <p:nvPr/>
                </p:nvPicPr>
                <p:blipFill>
                  <a:blip r:embed="rId11"/>
                  <a:stretch>
                    <a:fillRect/>
                  </a:stretch>
                </p:blipFill>
                <p:spPr>
                  <a:xfrm>
                    <a:off x="2555512" y="1271125"/>
                    <a:ext cx="4146229" cy="4167712"/>
                  </a:xfrm>
                  <a:prstGeom prst="rect">
                    <a:avLst/>
                  </a:prstGeom>
                </p:spPr>
              </p:pic>
              <p:cxnSp>
                <p:nvCxnSpPr>
                  <p:cNvPr id="202" name="Straight Arrow Connector 201">
                    <a:extLst>
                      <a:ext uri="{FF2B5EF4-FFF2-40B4-BE49-F238E27FC236}">
                        <a16:creationId xmlns:a16="http://schemas.microsoft.com/office/drawing/2014/main" id="{CCC9DC86-0737-4FCC-B3DE-EFB1E614704C}"/>
                      </a:ext>
                    </a:extLst>
                  </p:cNvPr>
                  <p:cNvCxnSpPr>
                    <a:cxnSpLocks/>
                  </p:cNvCxnSpPr>
                  <p:nvPr/>
                </p:nvCxnSpPr>
                <p:spPr>
                  <a:xfrm flipH="1">
                    <a:off x="4791405" y="3148314"/>
                    <a:ext cx="735025"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44C1BFFD-ACCC-4609-8CFD-9E2201B7D454}"/>
                      </a:ext>
                    </a:extLst>
                  </p:cNvPr>
                  <p:cNvCxnSpPr>
                    <a:cxnSpLocks/>
                  </p:cNvCxnSpPr>
                  <p:nvPr/>
                </p:nvCxnSpPr>
                <p:spPr>
                  <a:xfrm>
                    <a:off x="3823503" y="4664598"/>
                    <a:ext cx="1848091" cy="0"/>
                  </a:xfrm>
                  <a:prstGeom prst="straightConnector1">
                    <a:avLst/>
                  </a:prstGeom>
                  <a:ln w="317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E13BDBB6-19EC-4EE2-90C7-1BE49CD350FC}"/>
                      </a:ext>
                    </a:extLst>
                  </p:cNvPr>
                  <p:cNvSpPr txBox="1"/>
                  <p:nvPr/>
                </p:nvSpPr>
                <p:spPr>
                  <a:xfrm>
                    <a:off x="3934252" y="2686650"/>
                    <a:ext cx="2087157" cy="280561"/>
                  </a:xfrm>
                  <a:prstGeom prst="rect">
                    <a:avLst/>
                  </a:prstGeom>
                  <a:noFill/>
                </p:spPr>
                <p:txBody>
                  <a:bodyPr wrap="none" rtlCol="0">
                    <a:spAutoFit/>
                  </a:bodyPr>
                  <a:lstStyle/>
                  <a:p>
                    <a:r>
                      <a:rPr lang="en-US" dirty="0"/>
                      <a:t>motion from object-motion</a:t>
                    </a:r>
                  </a:p>
                </p:txBody>
              </p:sp>
              <p:sp>
                <p:nvSpPr>
                  <p:cNvPr id="205" name="TextBox 204">
                    <a:extLst>
                      <a:ext uri="{FF2B5EF4-FFF2-40B4-BE49-F238E27FC236}">
                        <a16:creationId xmlns:a16="http://schemas.microsoft.com/office/drawing/2014/main" id="{EC98CB02-B8FA-4643-92E4-8F89DA756A33}"/>
                      </a:ext>
                    </a:extLst>
                  </p:cNvPr>
                  <p:cNvSpPr txBox="1"/>
                  <p:nvPr/>
                </p:nvSpPr>
                <p:spPr>
                  <a:xfrm>
                    <a:off x="4116606" y="4516045"/>
                    <a:ext cx="1261884" cy="369332"/>
                  </a:xfrm>
                  <a:prstGeom prst="rect">
                    <a:avLst/>
                  </a:prstGeom>
                  <a:noFill/>
                </p:spPr>
                <p:txBody>
                  <a:bodyPr wrap="none" rtlCol="0">
                    <a:spAutoFit/>
                  </a:bodyPr>
                  <a:lstStyle/>
                  <a:p>
                    <a:r>
                      <a:rPr lang="en-US" dirty="0">
                        <a:solidFill>
                          <a:schemeClr val="bg1"/>
                        </a:solidFill>
                      </a:rPr>
                      <a:t>self motion</a:t>
                    </a:r>
                  </a:p>
                </p:txBody>
              </p:sp>
              <p:sp>
                <p:nvSpPr>
                  <p:cNvPr id="206" name="TextBox 205">
                    <a:extLst>
                      <a:ext uri="{FF2B5EF4-FFF2-40B4-BE49-F238E27FC236}">
                        <a16:creationId xmlns:a16="http://schemas.microsoft.com/office/drawing/2014/main" id="{35107E4D-69E1-4719-B08F-722127F232DD}"/>
                      </a:ext>
                    </a:extLst>
                  </p:cNvPr>
                  <p:cNvSpPr txBox="1"/>
                  <p:nvPr/>
                </p:nvSpPr>
                <p:spPr>
                  <a:xfrm>
                    <a:off x="2816185" y="1299078"/>
                    <a:ext cx="3669436" cy="397461"/>
                  </a:xfrm>
                  <a:prstGeom prst="rect">
                    <a:avLst/>
                  </a:prstGeom>
                  <a:noFill/>
                </p:spPr>
                <p:txBody>
                  <a:bodyPr wrap="none" rtlCol="0">
                    <a:spAutoFit/>
                  </a:bodyPr>
                  <a:lstStyle/>
                  <a:p>
                    <a:r>
                      <a:rPr lang="en-US" sz="2800" b="1" dirty="0"/>
                      <a:t>AN OPPOSITE DIRECTION TRIAL</a:t>
                    </a:r>
                  </a:p>
                </p:txBody>
              </p:sp>
              <p:cxnSp>
                <p:nvCxnSpPr>
                  <p:cNvPr id="207" name="Straight Arrow Connector 206">
                    <a:extLst>
                      <a:ext uri="{FF2B5EF4-FFF2-40B4-BE49-F238E27FC236}">
                        <a16:creationId xmlns:a16="http://schemas.microsoft.com/office/drawing/2014/main" id="{CD5B9BE6-74C0-4A18-A400-79912B2F4848}"/>
                      </a:ext>
                    </a:extLst>
                  </p:cNvPr>
                  <p:cNvCxnSpPr>
                    <a:cxnSpLocks/>
                  </p:cNvCxnSpPr>
                  <p:nvPr/>
                </p:nvCxnSpPr>
                <p:spPr>
                  <a:xfrm flipH="1">
                    <a:off x="4747548" y="2395958"/>
                    <a:ext cx="879676" cy="0"/>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4EFA932F-0A19-4BDE-A5B0-4BF49136DD83}"/>
                      </a:ext>
                    </a:extLst>
                  </p:cNvPr>
                  <p:cNvSpPr txBox="1"/>
                  <p:nvPr/>
                </p:nvSpPr>
                <p:spPr>
                  <a:xfrm>
                    <a:off x="3370837" y="1911119"/>
                    <a:ext cx="2742302" cy="301555"/>
                  </a:xfrm>
                  <a:prstGeom prst="rect">
                    <a:avLst/>
                  </a:prstGeom>
                  <a:noFill/>
                </p:spPr>
                <p:txBody>
                  <a:bodyPr wrap="none" rtlCol="0">
                    <a:spAutoFit/>
                  </a:bodyPr>
                  <a:lstStyle/>
                  <a:p>
                    <a:r>
                      <a:rPr lang="en-US" dirty="0"/>
                      <a:t>motion from self-motion (optic flow)</a:t>
                    </a:r>
                  </a:p>
                </p:txBody>
              </p:sp>
            </p:grpSp>
          </p:grpSp>
          <p:pic>
            <p:nvPicPr>
              <p:cNvPr id="209" name="Picture 208" descr="A close up of a logo&#10;&#10;Description automatically generated">
                <a:extLst>
                  <a:ext uri="{FF2B5EF4-FFF2-40B4-BE49-F238E27FC236}">
                    <a16:creationId xmlns:a16="http://schemas.microsoft.com/office/drawing/2014/main" id="{9F86AA5B-C7D2-4682-8F47-8910FBFA82B9}"/>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29142655" y="5029385"/>
                <a:ext cx="5486400" cy="5169019"/>
              </a:xfrm>
              <a:prstGeom prst="rect">
                <a:avLst/>
              </a:prstGeom>
            </p:spPr>
          </p:pic>
        </p:grpSp>
      </p:grpSp>
      <p:sp>
        <p:nvSpPr>
          <p:cNvPr id="165" name="Text Box 19">
            <a:extLst>
              <a:ext uri="{FF2B5EF4-FFF2-40B4-BE49-F238E27FC236}">
                <a16:creationId xmlns:a16="http://schemas.microsoft.com/office/drawing/2014/main" id="{BDE10888-BACE-4F0B-B004-9D560B4BBE59}"/>
              </a:ext>
            </a:extLst>
          </p:cNvPr>
          <p:cNvSpPr txBox="1">
            <a:spLocks noChangeArrowheads="1"/>
          </p:cNvSpPr>
          <p:nvPr/>
        </p:nvSpPr>
        <p:spPr bwMode="auto">
          <a:xfrm>
            <a:off x="34894838" y="19509830"/>
            <a:ext cx="15424610" cy="498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marL="571500" indent="-571500">
              <a:spcAft>
                <a:spcPts val="1800"/>
              </a:spcAft>
              <a:buFont typeface="Arial" panose="020B0604020202020204" pitchFamily="34" charset="0"/>
              <a:buChar char="•"/>
            </a:pPr>
            <a:r>
              <a:rPr lang="de-DE" sz="3600" dirty="0"/>
              <a:t>Ball cloud perceived as much faster than single target (consistent shift to the left)</a:t>
            </a:r>
          </a:p>
          <a:p>
            <a:pPr marL="571500" indent="-571500">
              <a:spcAft>
                <a:spcPts val="1800"/>
              </a:spcAft>
              <a:buFont typeface="Arial" panose="020B0604020202020204" pitchFamily="34" charset="0"/>
              <a:buChar char="•"/>
            </a:pPr>
            <a:r>
              <a:rPr lang="de-DE" sz="3600" i="1" dirty="0"/>
              <a:t>Hypothesis 1: </a:t>
            </a:r>
            <a:r>
              <a:rPr lang="de-DE" sz="3600" dirty="0"/>
              <a:t>On average, motion in the opposite direction is judged as too fast (p </a:t>
            </a:r>
            <a:r>
              <a:rPr lang="en-US" sz="3600" dirty="0"/>
              <a:t>&lt; 0.05, about 70% compensation</a:t>
            </a:r>
            <a:r>
              <a:rPr lang="es-ES" sz="3600" dirty="0"/>
              <a:t>)</a:t>
            </a:r>
            <a:r>
              <a:rPr lang="de-DE" sz="3600" dirty="0"/>
              <a:t> and motion in the same direction is judged roughly as accurately as no motion (p = 0.8, nearly full compensation)</a:t>
            </a:r>
          </a:p>
          <a:p>
            <a:pPr marL="571500" indent="-571500">
              <a:spcAft>
                <a:spcPts val="1800"/>
              </a:spcAft>
              <a:buFont typeface="Arial" panose="020B0604020202020204" pitchFamily="34" charset="0"/>
              <a:buChar char="•"/>
            </a:pPr>
            <a:r>
              <a:rPr lang="de-DE" sz="3600" i="1" dirty="0"/>
              <a:t>Hypothesis 2: </a:t>
            </a:r>
            <a:r>
              <a:rPr lang="de-DE" sz="3600" dirty="0"/>
              <a:t>On average, subjects judge speed somewhat less precisely when self-motion is simulated (p = 0.09</a:t>
            </a:r>
            <a:r>
              <a:rPr lang="en-US" sz="3600" dirty="0"/>
              <a:t>)</a:t>
            </a:r>
          </a:p>
        </p:txBody>
      </p:sp>
      <p:sp>
        <p:nvSpPr>
          <p:cNvPr id="169" name="Text Box 21">
            <a:extLst>
              <a:ext uri="{FF2B5EF4-FFF2-40B4-BE49-F238E27FC236}">
                <a16:creationId xmlns:a16="http://schemas.microsoft.com/office/drawing/2014/main" id="{E99565D5-635F-4CB3-A41D-91AD16074AC0}"/>
              </a:ext>
            </a:extLst>
          </p:cNvPr>
          <p:cNvSpPr txBox="1">
            <a:spLocks noChangeArrowheads="1"/>
          </p:cNvSpPr>
          <p:nvPr/>
        </p:nvSpPr>
        <p:spPr bwMode="auto">
          <a:xfrm>
            <a:off x="35257285" y="6161315"/>
            <a:ext cx="3918032" cy="10483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4</a:t>
            </a:r>
            <a:r>
              <a:rPr lang="de-DE" sz="2700" i="1" dirty="0"/>
              <a:t>: Psychometric functions per participant (rows of panels; the first row with the blue shading shows the psychometric functions fitted across participants) and standard velocity (columns of panels); negative velocities correspond to leftwards object motion. The cross made up of dashed lines indicates perfect accuracy. The translucent dots correspond to response fractions per stimulus strength. We flipped responses around for leftwards motion to make the psychometric functions more easily comparable.</a:t>
            </a:r>
            <a:endParaRPr lang="en-US" sz="2700" i="1" dirty="0"/>
          </a:p>
        </p:txBody>
      </p:sp>
      <p:pic>
        <p:nvPicPr>
          <p:cNvPr id="168" name="Picture 167">
            <a:extLst>
              <a:ext uri="{FF2B5EF4-FFF2-40B4-BE49-F238E27FC236}">
                <a16:creationId xmlns:a16="http://schemas.microsoft.com/office/drawing/2014/main" id="{8AE6E2CE-29F5-4F68-98FB-DE50407FD45F}"/>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39175317" y="3196008"/>
            <a:ext cx="11274552" cy="16106503"/>
          </a:xfrm>
          <a:prstGeom prst="rect">
            <a:avLst/>
          </a:prstGeom>
        </p:spPr>
      </p:pic>
      <p:sp>
        <p:nvSpPr>
          <p:cNvPr id="211" name="Text Box 21">
            <a:extLst>
              <a:ext uri="{FF2B5EF4-FFF2-40B4-BE49-F238E27FC236}">
                <a16:creationId xmlns:a16="http://schemas.microsoft.com/office/drawing/2014/main" id="{28924D22-503B-400B-8FDD-E16151B2B8FF}"/>
              </a:ext>
            </a:extLst>
          </p:cNvPr>
          <p:cNvSpPr txBox="1">
            <a:spLocks noChangeArrowheads="1"/>
          </p:cNvSpPr>
          <p:nvPr/>
        </p:nvSpPr>
        <p:spPr bwMode="auto">
          <a:xfrm>
            <a:off x="40927764" y="4505109"/>
            <a:ext cx="1005840" cy="384048"/>
          </a:xfrm>
          <a:prstGeom prst="rect">
            <a:avLst/>
          </a:prstGeom>
          <a:solidFill>
            <a:srgbClr val="CCCCCC"/>
          </a:solidFill>
          <a:ln>
            <a:noFill/>
          </a:ln>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250" dirty="0">
                <a:latin typeface="Arial" panose="020B0604020202020204" pitchFamily="34" charset="0"/>
                <a:cs typeface="Arial" panose="020B0604020202020204" pitchFamily="34" charset="0"/>
              </a:rPr>
              <a:t>-8 m/s</a:t>
            </a:r>
            <a:endParaRPr lang="en-US" sz="2250" dirty="0">
              <a:latin typeface="Arial" panose="020B0604020202020204" pitchFamily="34" charset="0"/>
              <a:cs typeface="Arial" panose="020B0604020202020204" pitchFamily="34" charset="0"/>
            </a:endParaRPr>
          </a:p>
        </p:txBody>
      </p:sp>
      <p:sp>
        <p:nvSpPr>
          <p:cNvPr id="216" name="Text Box 21">
            <a:extLst>
              <a:ext uri="{FF2B5EF4-FFF2-40B4-BE49-F238E27FC236}">
                <a16:creationId xmlns:a16="http://schemas.microsoft.com/office/drawing/2014/main" id="{07368873-798D-4B89-9684-3C282B1CFFBD}"/>
              </a:ext>
            </a:extLst>
          </p:cNvPr>
          <p:cNvSpPr txBox="1">
            <a:spLocks noChangeArrowheads="1"/>
          </p:cNvSpPr>
          <p:nvPr/>
        </p:nvSpPr>
        <p:spPr bwMode="auto">
          <a:xfrm>
            <a:off x="43317388" y="4493551"/>
            <a:ext cx="1757668" cy="374904"/>
          </a:xfrm>
          <a:prstGeom prst="rect">
            <a:avLst/>
          </a:prstGeom>
          <a:solidFill>
            <a:srgbClr val="CCCCCC"/>
          </a:solidFill>
          <a:ln>
            <a:noFill/>
          </a:ln>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250" dirty="0">
                <a:latin typeface="Arial" panose="020B0604020202020204" pitchFamily="34" charset="0"/>
                <a:cs typeface="Arial" panose="020B0604020202020204" pitchFamily="34" charset="0"/>
              </a:rPr>
              <a:t>-6.6 m/s</a:t>
            </a:r>
            <a:endParaRPr lang="en-US" sz="2250" dirty="0">
              <a:latin typeface="Arial" panose="020B0604020202020204" pitchFamily="34" charset="0"/>
              <a:cs typeface="Arial" panose="020B0604020202020204" pitchFamily="34" charset="0"/>
            </a:endParaRPr>
          </a:p>
        </p:txBody>
      </p:sp>
      <p:sp>
        <p:nvSpPr>
          <p:cNvPr id="217" name="Text Box 21">
            <a:extLst>
              <a:ext uri="{FF2B5EF4-FFF2-40B4-BE49-F238E27FC236}">
                <a16:creationId xmlns:a16="http://schemas.microsoft.com/office/drawing/2014/main" id="{02DD9A97-4C4A-41FF-BAA7-15CCC4B33000}"/>
              </a:ext>
            </a:extLst>
          </p:cNvPr>
          <p:cNvSpPr txBox="1">
            <a:spLocks noChangeArrowheads="1"/>
          </p:cNvSpPr>
          <p:nvPr/>
        </p:nvSpPr>
        <p:spPr bwMode="auto">
          <a:xfrm>
            <a:off x="45572994" y="4507989"/>
            <a:ext cx="1696403" cy="384048"/>
          </a:xfrm>
          <a:prstGeom prst="rect">
            <a:avLst/>
          </a:prstGeom>
          <a:solidFill>
            <a:srgbClr val="CCCCCC"/>
          </a:solidFill>
          <a:ln>
            <a:noFill/>
          </a:ln>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250" dirty="0">
                <a:latin typeface="Arial" panose="020B0604020202020204" pitchFamily="34" charset="0"/>
                <a:cs typeface="Arial" panose="020B0604020202020204" pitchFamily="34" charset="0"/>
              </a:rPr>
              <a:t>6.6 m/s</a:t>
            </a:r>
            <a:endParaRPr lang="en-US" sz="2250" dirty="0">
              <a:latin typeface="Arial" panose="020B0604020202020204" pitchFamily="34" charset="0"/>
              <a:cs typeface="Arial" panose="020B0604020202020204" pitchFamily="34" charset="0"/>
            </a:endParaRPr>
          </a:p>
        </p:txBody>
      </p:sp>
      <p:sp>
        <p:nvSpPr>
          <p:cNvPr id="218" name="Text Box 21">
            <a:extLst>
              <a:ext uri="{FF2B5EF4-FFF2-40B4-BE49-F238E27FC236}">
                <a16:creationId xmlns:a16="http://schemas.microsoft.com/office/drawing/2014/main" id="{349DCE2F-A6B9-4773-A552-C59C4CBA79DE}"/>
              </a:ext>
            </a:extLst>
          </p:cNvPr>
          <p:cNvSpPr txBox="1">
            <a:spLocks noChangeArrowheads="1"/>
          </p:cNvSpPr>
          <p:nvPr/>
        </p:nvSpPr>
        <p:spPr bwMode="auto">
          <a:xfrm>
            <a:off x="48105515" y="4504530"/>
            <a:ext cx="1456370" cy="384048"/>
          </a:xfrm>
          <a:prstGeom prst="rect">
            <a:avLst/>
          </a:prstGeom>
          <a:solidFill>
            <a:srgbClr val="CCCCCC"/>
          </a:solidFill>
          <a:ln>
            <a:noFill/>
          </a:ln>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250" dirty="0">
                <a:latin typeface="Arial" panose="020B0604020202020204" pitchFamily="34" charset="0"/>
                <a:cs typeface="Arial" panose="020B0604020202020204" pitchFamily="34" charset="0"/>
              </a:rPr>
              <a:t>8 m/s</a:t>
            </a:r>
            <a:endParaRPr lang="en-US" sz="2250" dirty="0">
              <a:latin typeface="Arial" panose="020B0604020202020204" pitchFamily="34" charset="0"/>
              <a:cs typeface="Arial" panose="020B0604020202020204" pitchFamily="34" charset="0"/>
            </a:endParaRPr>
          </a:p>
        </p:txBody>
      </p:sp>
      <p:grpSp>
        <p:nvGrpSpPr>
          <p:cNvPr id="20" name="Group 19">
            <a:extLst>
              <a:ext uri="{FF2B5EF4-FFF2-40B4-BE49-F238E27FC236}">
                <a16:creationId xmlns:a16="http://schemas.microsoft.com/office/drawing/2014/main" id="{6D7F2240-06A3-4830-B165-04DA41E486E9}"/>
              </a:ext>
            </a:extLst>
          </p:cNvPr>
          <p:cNvGrpSpPr/>
          <p:nvPr/>
        </p:nvGrpSpPr>
        <p:grpSpPr>
          <a:xfrm>
            <a:off x="18357957" y="18542770"/>
            <a:ext cx="15064943" cy="9463896"/>
            <a:chOff x="18357957" y="18542770"/>
            <a:chExt cx="15064943" cy="9463896"/>
          </a:xfrm>
        </p:grpSpPr>
        <p:grpSp>
          <p:nvGrpSpPr>
            <p:cNvPr id="166" name="Group 165">
              <a:extLst>
                <a:ext uri="{FF2B5EF4-FFF2-40B4-BE49-F238E27FC236}">
                  <a16:creationId xmlns:a16="http://schemas.microsoft.com/office/drawing/2014/main" id="{B1E52303-1B1D-45ED-A706-A8D1DCAD184B}"/>
                </a:ext>
              </a:extLst>
            </p:cNvPr>
            <p:cNvGrpSpPr/>
            <p:nvPr/>
          </p:nvGrpSpPr>
          <p:grpSpPr>
            <a:xfrm>
              <a:off x="18584425" y="19764886"/>
              <a:ext cx="14810367" cy="8241780"/>
              <a:chOff x="15774300" y="24572150"/>
              <a:chExt cx="13570822" cy="8241780"/>
            </a:xfrm>
          </p:grpSpPr>
          <p:grpSp>
            <p:nvGrpSpPr>
              <p:cNvPr id="170" name="Group 169">
                <a:extLst>
                  <a:ext uri="{FF2B5EF4-FFF2-40B4-BE49-F238E27FC236}">
                    <a16:creationId xmlns:a16="http://schemas.microsoft.com/office/drawing/2014/main" id="{6BE70E05-121D-4CC0-8031-753ADF9D527C}"/>
                  </a:ext>
                </a:extLst>
              </p:cNvPr>
              <p:cNvGrpSpPr/>
              <p:nvPr/>
            </p:nvGrpSpPr>
            <p:grpSpPr>
              <a:xfrm>
                <a:off x="15774300" y="24572150"/>
                <a:ext cx="13437827" cy="6858000"/>
                <a:chOff x="15685717" y="6102424"/>
                <a:chExt cx="13437827" cy="6858000"/>
              </a:xfrm>
            </p:grpSpPr>
            <p:pic>
              <p:nvPicPr>
                <p:cNvPr id="172" name="Picture 171">
                  <a:extLst>
                    <a:ext uri="{FF2B5EF4-FFF2-40B4-BE49-F238E27FC236}">
                      <a16:creationId xmlns:a16="http://schemas.microsoft.com/office/drawing/2014/main" id="{AF21BB87-11D7-443E-959F-CD17B18663FC}"/>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5685717" y="6102424"/>
                  <a:ext cx="6284024" cy="6858000"/>
                </a:xfrm>
                <a:prstGeom prst="rect">
                  <a:avLst/>
                </a:prstGeom>
              </p:spPr>
            </p:pic>
            <p:pic>
              <p:nvPicPr>
                <p:cNvPr id="173" name="Picture 172">
                  <a:extLst>
                    <a:ext uri="{FF2B5EF4-FFF2-40B4-BE49-F238E27FC236}">
                      <a16:creationId xmlns:a16="http://schemas.microsoft.com/office/drawing/2014/main" id="{6FDA1E40-CD05-4D07-B960-423B6CAA7B13}"/>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22926665" y="6102424"/>
                  <a:ext cx="6196879" cy="6858000"/>
                </a:xfrm>
                <a:prstGeom prst="rect">
                  <a:avLst/>
                </a:prstGeom>
              </p:spPr>
            </p:pic>
          </p:grpSp>
          <p:sp>
            <p:nvSpPr>
              <p:cNvPr id="171" name="Text Box 21">
                <a:extLst>
                  <a:ext uri="{FF2B5EF4-FFF2-40B4-BE49-F238E27FC236}">
                    <a16:creationId xmlns:a16="http://schemas.microsoft.com/office/drawing/2014/main" id="{BBF4EE7D-F88C-4EA7-905E-F239F13236B7}"/>
                  </a:ext>
                </a:extLst>
              </p:cNvPr>
              <p:cNvSpPr txBox="1">
                <a:spLocks noChangeArrowheads="1"/>
              </p:cNvSpPr>
              <p:nvPr/>
            </p:nvSpPr>
            <p:spPr bwMode="auto">
              <a:xfrm>
                <a:off x="15812105" y="31056259"/>
                <a:ext cx="13533017" cy="1757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3</a:t>
                </a:r>
                <a:r>
                  <a:rPr lang="de-DE" sz="2700" i="1" dirty="0"/>
                  <a:t>: Big solid dots – median PSEs/SDs of the psychometric functions across participants and standard velocities. Translucent dots – PSEs/SDs per participant and standard velocity. Dashed lines – median value for stationary observer. Short-dashed line indicates 100% compensation for self-motion, long-dashed lines indicate 0% compensation.</a:t>
                </a:r>
                <a:endParaRPr lang="en-US" sz="2700" i="1" dirty="0"/>
              </a:p>
            </p:txBody>
          </p:sp>
        </p:grpSp>
        <p:sp>
          <p:nvSpPr>
            <p:cNvPr id="210" name="Rectangle 15">
              <a:extLst>
                <a:ext uri="{FF2B5EF4-FFF2-40B4-BE49-F238E27FC236}">
                  <a16:creationId xmlns:a16="http://schemas.microsoft.com/office/drawing/2014/main" id="{91A289C0-C621-4061-B9B4-F55694668A21}"/>
                </a:ext>
              </a:extLst>
            </p:cNvPr>
            <p:cNvSpPr>
              <a:spLocks noChangeArrowheads="1"/>
            </p:cNvSpPr>
            <p:nvPr/>
          </p:nvSpPr>
          <p:spPr bwMode="auto">
            <a:xfrm>
              <a:off x="18357957" y="18542770"/>
              <a:ext cx="15064943" cy="685800"/>
            </a:xfrm>
            <a:prstGeom prst="rect">
              <a:avLst/>
            </a:prstGeom>
            <a:solidFill>
              <a:srgbClr val="07579C"/>
            </a:solidFill>
            <a:ln w="9525">
              <a:solidFill>
                <a:schemeClr val="tx1"/>
              </a:solidFill>
              <a:miter lim="800000"/>
            </a:ln>
          </p:spPr>
          <p:txBody>
            <a:bodyPr wrap="none" lIns="94757" tIns="47376" rIns="94757" bIns="47376" anchor="ctr"/>
            <a:lstStyle>
              <a:defPPr>
                <a:defRPr kern="1200" smtId="4294967295"/>
              </a:defPPr>
            </a:lstStyle>
            <a:p>
              <a:pPr algn="ctr" defTabSz="2598073"/>
              <a:r>
                <a:rPr lang="en-US" sz="4000" b="1" dirty="0">
                  <a:solidFill>
                    <a:schemeClr val="bg1"/>
                  </a:solidFill>
                </a:rPr>
                <a:t>Results</a:t>
              </a:r>
            </a:p>
          </p:txBody>
        </p:sp>
        <p:sp>
          <p:nvSpPr>
            <p:cNvPr id="219" name="Text Box 21">
              <a:extLst>
                <a:ext uri="{FF2B5EF4-FFF2-40B4-BE49-F238E27FC236}">
                  <a16:creationId xmlns:a16="http://schemas.microsoft.com/office/drawing/2014/main" id="{A3DDD10D-939C-4920-B8EA-04B74D951629}"/>
                </a:ext>
              </a:extLst>
            </p:cNvPr>
            <p:cNvSpPr txBox="1">
              <a:spLocks noChangeArrowheads="1"/>
            </p:cNvSpPr>
            <p:nvPr/>
          </p:nvSpPr>
          <p:spPr bwMode="auto">
            <a:xfrm>
              <a:off x="20784838" y="24954345"/>
              <a:ext cx="1527334" cy="588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algn="ctr"/>
              <a:r>
                <a:rPr lang="de-DE" sz="1600" dirty="0"/>
                <a:t>0% compensation</a:t>
              </a:r>
              <a:endParaRPr lang="en-US" sz="1600" dirty="0"/>
            </a:p>
          </p:txBody>
        </p:sp>
        <p:sp>
          <p:nvSpPr>
            <p:cNvPr id="221" name="Text Box 21">
              <a:extLst>
                <a:ext uri="{FF2B5EF4-FFF2-40B4-BE49-F238E27FC236}">
                  <a16:creationId xmlns:a16="http://schemas.microsoft.com/office/drawing/2014/main" id="{DA558ABA-8FEA-4896-BD80-98AEB73B9788}"/>
                </a:ext>
              </a:extLst>
            </p:cNvPr>
            <p:cNvSpPr txBox="1">
              <a:spLocks noChangeArrowheads="1"/>
            </p:cNvSpPr>
            <p:nvPr/>
          </p:nvSpPr>
          <p:spPr bwMode="auto">
            <a:xfrm>
              <a:off x="22416994" y="23036404"/>
              <a:ext cx="1527334" cy="588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algn="ctr"/>
              <a:r>
                <a:rPr lang="de-DE" sz="1600" dirty="0"/>
                <a:t>0% compensation</a:t>
              </a:r>
              <a:endParaRPr lang="en-US" sz="1600" dirty="0"/>
            </a:p>
          </p:txBody>
        </p:sp>
        <p:sp>
          <p:nvSpPr>
            <p:cNvPr id="222" name="Text Box 21">
              <a:extLst>
                <a:ext uri="{FF2B5EF4-FFF2-40B4-BE49-F238E27FC236}">
                  <a16:creationId xmlns:a16="http://schemas.microsoft.com/office/drawing/2014/main" id="{72D01169-F6DE-4C9C-B512-0A2EA87AF788}"/>
                </a:ext>
              </a:extLst>
            </p:cNvPr>
            <p:cNvSpPr txBox="1">
              <a:spLocks noChangeArrowheads="1"/>
            </p:cNvSpPr>
            <p:nvPr/>
          </p:nvSpPr>
          <p:spPr bwMode="auto">
            <a:xfrm>
              <a:off x="24878204" y="24045262"/>
              <a:ext cx="1527334" cy="588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algn="ctr"/>
              <a:r>
                <a:rPr lang="de-DE" sz="1600" dirty="0"/>
                <a:t>100% compensation</a:t>
              </a:r>
              <a:endParaRPr lang="en-US" sz="1600" dirty="0"/>
            </a:p>
          </p:txBody>
        </p:sp>
      </p:grpSp>
      <p:sp>
        <p:nvSpPr>
          <p:cNvPr id="6" name="Rectangle 5">
            <a:extLst>
              <a:ext uri="{FF2B5EF4-FFF2-40B4-BE49-F238E27FC236}">
                <a16:creationId xmlns:a16="http://schemas.microsoft.com/office/drawing/2014/main" id="{805B5A1D-0F77-4CA0-9878-65087A197AA4}"/>
              </a:ext>
            </a:extLst>
          </p:cNvPr>
          <p:cNvSpPr/>
          <p:nvPr/>
        </p:nvSpPr>
        <p:spPr>
          <a:xfrm>
            <a:off x="917935" y="27210148"/>
            <a:ext cx="15796110" cy="1200329"/>
          </a:xfrm>
          <a:prstGeom prst="rect">
            <a:avLst/>
          </a:prstGeom>
        </p:spPr>
        <p:txBody>
          <a:bodyPr wrap="square">
            <a:spAutoFit/>
          </a:bodyPr>
          <a:lstStyle/>
          <a:p>
            <a:r>
              <a:rPr lang="en-US" dirty="0"/>
              <a:t>[1] </a:t>
            </a:r>
            <a:r>
              <a:rPr lang="en-US" dirty="0" err="1"/>
              <a:t>Dokka</a:t>
            </a:r>
            <a:r>
              <a:rPr lang="en-US" dirty="0"/>
              <a:t>, K., </a:t>
            </a:r>
            <a:r>
              <a:rPr lang="en-US" dirty="0" err="1"/>
              <a:t>MacNeilage</a:t>
            </a:r>
            <a:r>
              <a:rPr lang="en-US" dirty="0"/>
              <a:t>, P. R., DeAngelis, G. C., &amp; </a:t>
            </a:r>
            <a:r>
              <a:rPr lang="en-US" dirty="0" err="1"/>
              <a:t>Angelaki</a:t>
            </a:r>
            <a:r>
              <a:rPr lang="en-US" dirty="0"/>
              <a:t>, D. E. (2015). Multisensory self-motion compensation during object trajectory judgments. </a:t>
            </a:r>
            <a:r>
              <a:rPr lang="en-US" i="1" dirty="0"/>
              <a:t>Cerebral Cortex</a:t>
            </a:r>
            <a:r>
              <a:rPr lang="en-US" dirty="0"/>
              <a:t>, </a:t>
            </a:r>
            <a:r>
              <a:rPr lang="en-US" i="1" dirty="0"/>
              <a:t>25</a:t>
            </a:r>
            <a:r>
              <a:rPr lang="en-US" dirty="0"/>
              <a:t>(3), 619–630. https://doi.org/10.1093/cercor/bht247</a:t>
            </a:r>
          </a:p>
          <a:p>
            <a:r>
              <a:rPr lang="de-DE" dirty="0"/>
              <a:t>[2] </a:t>
            </a:r>
            <a:r>
              <a:rPr lang="en-US" dirty="0" err="1"/>
              <a:t>Dupin</a:t>
            </a:r>
            <a:r>
              <a:rPr lang="en-US" dirty="0"/>
              <a:t>, L., &amp; Wexler, M. (2013). Motion perception by a moving observer in a three-dimensional environment. </a:t>
            </a:r>
            <a:r>
              <a:rPr lang="en-US" i="1" dirty="0"/>
              <a:t>Journal of Vision</a:t>
            </a:r>
            <a:r>
              <a:rPr lang="en-US" dirty="0"/>
              <a:t>, </a:t>
            </a:r>
            <a:r>
              <a:rPr lang="en-US" i="1" dirty="0"/>
              <a:t>13</a:t>
            </a:r>
            <a:r>
              <a:rPr lang="en-US" dirty="0"/>
              <a:t>(2), 1–14. https://doi.org/10.1167/13.2.15</a:t>
            </a:r>
          </a:p>
        </p:txBody>
      </p:sp>
      <p:sp>
        <p:nvSpPr>
          <p:cNvPr id="2" name="Rectangle 1">
            <a:extLst>
              <a:ext uri="{FF2B5EF4-FFF2-40B4-BE49-F238E27FC236}">
                <a16:creationId xmlns:a16="http://schemas.microsoft.com/office/drawing/2014/main" id="{8E0B85A7-46B7-4790-8597-F3E4D766EF44}"/>
              </a:ext>
            </a:extLst>
          </p:cNvPr>
          <p:cNvSpPr/>
          <p:nvPr/>
        </p:nvSpPr>
        <p:spPr>
          <a:xfrm>
            <a:off x="39466684" y="4888578"/>
            <a:ext cx="11066991" cy="1640741"/>
          </a:xfrm>
          <a:prstGeom prst="rect">
            <a:avLst/>
          </a:prstGeom>
          <a:solidFill>
            <a:schemeClr val="accent1">
              <a:lumMod val="50000"/>
              <a:alpha val="1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983537"/>
      </p:ext>
    </p:extLst>
  </p:cSld>
  <p:clrMapOvr>
    <a:masterClrMapping/>
  </p:clrMapOvr>
</p:sld>
</file>

<file path=ppt/theme/theme1.xml><?xml version="1.0" encoding="utf-8"?>
<a:theme xmlns:a="http://schemas.openxmlformats.org/drawingml/2006/main" name="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898</TotalTime>
  <Words>809</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Courier New</vt:lpstr>
      <vt:lpstr>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Björn Jörges</dc:creator>
  <cp:lastModifiedBy>Björn Jörges</cp:lastModifiedBy>
  <cp:revision>158</cp:revision>
  <dcterms:created xsi:type="dcterms:W3CDTF">2017-08-24T16:06:49Z</dcterms:created>
  <dcterms:modified xsi:type="dcterms:W3CDTF">2020-05-03T22:19:53Z</dcterms:modified>
</cp:coreProperties>
</file>