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4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36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3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9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1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2C4D-7DF4-4297-A68E-EE86BF1C1B37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CC58-3184-46E1-929B-326A9918D4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tiff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hyperlink" Target="https://github.com/b-jorges/Motion-Perception-during-Self-Mo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hyperlink" Target="https://github.com/b-jorges/Motion-Perception-during-Self-Motion/blob/master/Figures/GIF%20of%20Stimulus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F2DD9D12-3A88-4AB9-A2FA-97ED179E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55" y="4796428"/>
            <a:ext cx="12984479" cy="685800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wrap="none" lIns="94757" tIns="47376" rIns="94757" bIns="47376" anchor="ctr"/>
          <a:lstStyle>
            <a:defPPr>
              <a:defRPr kern="1200" smtId="4294967295"/>
            </a:defPPr>
          </a:lstStyle>
          <a:p>
            <a:pPr algn="ctr" defTabSz="2598073"/>
            <a:r>
              <a:rPr lang="en-US" sz="4000" b="1" dirty="0">
                <a:solidFill>
                  <a:schemeClr val="bg1"/>
                </a:solidFill>
              </a:rPr>
              <a:t>Background &amp; Objective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00FFB01-391D-4F65-8349-37C415357F94}"/>
              </a:ext>
            </a:extLst>
          </p:cNvPr>
          <p:cNvGrpSpPr/>
          <p:nvPr/>
        </p:nvGrpSpPr>
        <p:grpSpPr>
          <a:xfrm>
            <a:off x="15840655" y="35541572"/>
            <a:ext cx="12984479" cy="2663226"/>
            <a:chOff x="15917432" y="36228796"/>
            <a:chExt cx="13149072" cy="2663227"/>
          </a:xfrm>
        </p:grpSpPr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D42C239B-9ADB-48A9-8CBB-78DAC269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7432" y="36228796"/>
              <a:ext cx="13149072" cy="685800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Conclusions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74E3BBC8-F174-4899-B8CA-386DA37C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168" y="37134351"/>
              <a:ext cx="12975336" cy="175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571500" indent="-571500" eaLnBrk="1" hangingPunct="1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sz="3600" dirty="0"/>
                <a:t>Compensation for self-motion is nearly complete, even in the absence of efference copy &amp; vestibular cues, at the cost of a marginally lower precision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EDB7756-91C7-4148-A354-ECA984A22146}"/>
              </a:ext>
            </a:extLst>
          </p:cNvPr>
          <p:cNvGrpSpPr/>
          <p:nvPr/>
        </p:nvGrpSpPr>
        <p:grpSpPr>
          <a:xfrm>
            <a:off x="15875837" y="38731844"/>
            <a:ext cx="13056655" cy="3459563"/>
            <a:chOff x="29194548" y="27091623"/>
            <a:chExt cx="13056656" cy="3459563"/>
          </a:xfrm>
        </p:grpSpPr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CE8847EE-EB3D-4AC0-90AC-36EA6729C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4548" y="27091623"/>
              <a:ext cx="12984480" cy="714798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Open Science &amp; References</a:t>
              </a: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39FE3297-DDCD-48F5-85C1-B7B7851F2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5869" y="27962519"/>
              <a:ext cx="12975335" cy="258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r>
                <a:rPr lang="en-US" sz="3600" dirty="0"/>
                <a:t>All resources are available under </a:t>
              </a:r>
              <a:r>
                <a:rPr lang="en-US" sz="3600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https://github.com/b-jorges/Motion-Perception-during-Self-Motion/</a:t>
              </a:r>
              <a:r>
                <a:rPr lang="en-US" sz="3600" dirty="0"/>
                <a:t>.</a:t>
              </a:r>
            </a:p>
            <a:p>
              <a:endParaRPr lang="en-US" sz="1800" dirty="0"/>
            </a:p>
            <a:p>
              <a:r>
                <a:rPr lang="en-US" sz="1800" dirty="0"/>
                <a:t>[1] </a:t>
              </a:r>
              <a:r>
                <a:rPr lang="en-US" sz="1800" dirty="0" err="1"/>
                <a:t>Dokka</a:t>
              </a:r>
              <a:r>
                <a:rPr lang="en-US" sz="1800" dirty="0"/>
                <a:t>, K., </a:t>
              </a:r>
              <a:r>
                <a:rPr lang="en-US" sz="1800" dirty="0" err="1"/>
                <a:t>MacNeilage</a:t>
              </a:r>
              <a:r>
                <a:rPr lang="en-US" sz="1800" dirty="0"/>
                <a:t>, P. R., DeAngelis, G. C., &amp; </a:t>
              </a:r>
              <a:r>
                <a:rPr lang="en-US" sz="1800" dirty="0" err="1"/>
                <a:t>Angelaki</a:t>
              </a:r>
              <a:r>
                <a:rPr lang="en-US" sz="1800" dirty="0"/>
                <a:t>, D. E. (2015). Multisensory self-motion compensation during object trajectory judgments. </a:t>
              </a:r>
              <a:r>
                <a:rPr lang="en-US" sz="1800" i="1" dirty="0"/>
                <a:t>Cerebral Cortex</a:t>
              </a:r>
              <a:r>
                <a:rPr lang="en-US" sz="1800" dirty="0"/>
                <a:t>, </a:t>
              </a:r>
              <a:r>
                <a:rPr lang="en-US" sz="1800" i="1" dirty="0"/>
                <a:t>25</a:t>
              </a:r>
              <a:r>
                <a:rPr lang="en-US" sz="1800" dirty="0"/>
                <a:t>(3), 619–630. https://doi.org/10.1093/cercor/bht247</a:t>
              </a:r>
            </a:p>
            <a:p>
              <a:r>
                <a:rPr lang="de-DE" sz="1800" dirty="0"/>
                <a:t>[2] </a:t>
              </a:r>
              <a:r>
                <a:rPr lang="en-US" sz="1800" dirty="0" err="1"/>
                <a:t>Dupin</a:t>
              </a:r>
              <a:r>
                <a:rPr lang="en-US" sz="1800" dirty="0"/>
                <a:t>, L., &amp; Wexler, M. (2013). Motion perception by a moving observer in a </a:t>
              </a:r>
              <a:r>
                <a:rPr lang="en-US" sz="1800" dirty="0" err="1"/>
                <a:t>threedimensional</a:t>
              </a:r>
              <a:r>
                <a:rPr lang="en-US" sz="1800" dirty="0"/>
                <a:t> environment. </a:t>
              </a:r>
              <a:r>
                <a:rPr lang="en-US" sz="1800" i="1" dirty="0"/>
                <a:t>Journal of Vision</a:t>
              </a:r>
              <a:r>
                <a:rPr lang="en-US" sz="1800" dirty="0"/>
                <a:t>, </a:t>
              </a:r>
              <a:r>
                <a:rPr lang="en-US" sz="1800" i="1" dirty="0"/>
                <a:t>13</a:t>
              </a:r>
              <a:r>
                <a:rPr lang="en-US" sz="1800" dirty="0"/>
                <a:t>(2), 1–14. https://doi.org/10.1167/13.2.15</a:t>
              </a:r>
            </a:p>
          </p:txBody>
        </p:sp>
      </p:grpSp>
      <p:sp>
        <p:nvSpPr>
          <p:cNvPr id="80" name="Rectangle 4">
            <a:extLst>
              <a:ext uri="{FF2B5EF4-FFF2-40B4-BE49-F238E27FC236}">
                <a16:creationId xmlns:a16="http://schemas.microsoft.com/office/drawing/2014/main" id="{7D76C4B7-775F-441C-A200-A4FC95D5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30275213" cy="3958155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lIns="94757" tIns="47376" rIns="94757" bIns="47376" anchor="ctr"/>
          <a:lstStyle>
            <a:defPPr>
              <a:defRPr kern="1200" smtId="4294967295"/>
            </a:defPPr>
          </a:lstStyle>
          <a:p>
            <a:endParaRPr lang="en-US" dirty="0"/>
          </a:p>
          <a:p>
            <a:pPr algn="ctr"/>
            <a:r>
              <a:rPr lang="en-US" sz="6870" dirty="0">
                <a:solidFill>
                  <a:schemeClr val="bg1"/>
                </a:solidFill>
              </a:rPr>
              <a:t> </a:t>
            </a:r>
            <a:r>
              <a:rPr lang="en-US" sz="6870" b="1" dirty="0">
                <a:solidFill>
                  <a:schemeClr val="bg1"/>
                </a:solidFill>
              </a:rPr>
              <a:t>Incomplete Compensation for Self-Motion in the Visual Perception of Object Velocity during a Visual-Vestibular Conflict</a:t>
            </a:r>
          </a:p>
          <a:p>
            <a:pPr algn="ctr" defTabSz="2598073"/>
            <a:r>
              <a:rPr lang="en-US" sz="4000" b="1" dirty="0">
                <a:solidFill>
                  <a:schemeClr val="bg1"/>
                </a:solidFill>
              </a:rPr>
              <a:t>Björn Jörges, Laurence Harris</a:t>
            </a:r>
          </a:p>
          <a:p>
            <a:pPr algn="ctr" defTabSz="2598073"/>
            <a:r>
              <a:rPr lang="en-US" sz="2734" b="1" dirty="0">
                <a:solidFill>
                  <a:schemeClr val="bg1"/>
                </a:solidFill>
              </a:rPr>
              <a:t>Center for Vision Research, York University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F289A-545A-4028-8D62-A2637BBADC05}"/>
              </a:ext>
            </a:extLst>
          </p:cNvPr>
          <p:cNvGrpSpPr/>
          <p:nvPr/>
        </p:nvGrpSpPr>
        <p:grpSpPr>
          <a:xfrm>
            <a:off x="15508100" y="4796428"/>
            <a:ext cx="13792129" cy="29963099"/>
            <a:chOff x="15508100" y="4796428"/>
            <a:chExt cx="13792129" cy="29963099"/>
          </a:xfrm>
        </p:grpSpPr>
        <p:sp>
          <p:nvSpPr>
            <p:cNvPr id="74" name="Rectangle 15">
              <a:extLst>
                <a:ext uri="{FF2B5EF4-FFF2-40B4-BE49-F238E27FC236}">
                  <a16:creationId xmlns:a16="http://schemas.microsoft.com/office/drawing/2014/main" id="{0C0109D4-19CF-438B-AC2F-49B1F30B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1927" y="4796428"/>
              <a:ext cx="12984479" cy="685800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C2589230-3FB9-464E-8927-BF0FCA94A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7212" y="30878198"/>
              <a:ext cx="12973229" cy="388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571500" indent="-5715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de-DE" sz="3600" dirty="0"/>
                <a:t>Ball cloud perceived as much faster than single target</a:t>
              </a:r>
            </a:p>
            <a:p>
              <a:pPr marL="571500" indent="-5715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de-DE" sz="3600" dirty="0"/>
                <a:t>On average, incongruent motion is judged as too fast (p </a:t>
              </a:r>
              <a:r>
                <a:rPr lang="en-US" sz="3600" dirty="0"/>
                <a:t>&lt; 0.05</a:t>
              </a:r>
              <a:r>
                <a:rPr lang="es-ES" sz="3600" dirty="0"/>
                <a:t>)</a:t>
              </a:r>
              <a:r>
                <a:rPr lang="de-DE" sz="3600" dirty="0"/>
                <a:t> and congruent motion judged roughly as accurately as no motion (p = 0.8)</a:t>
              </a:r>
            </a:p>
            <a:p>
              <a:pPr marL="571500" indent="-5715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de-DE" sz="3600" dirty="0"/>
                <a:t>On average, subjects judge speed somewhat less precisely when self-motion is simulated (p = 0.09</a:t>
              </a:r>
              <a:r>
                <a:rPr lang="en-US" sz="3600" dirty="0"/>
                <a:t>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84EA59-07EF-4607-B967-E5FBEB19C1B4}"/>
                </a:ext>
              </a:extLst>
            </p:cNvPr>
            <p:cNvGrpSpPr/>
            <p:nvPr/>
          </p:nvGrpSpPr>
          <p:grpSpPr>
            <a:xfrm>
              <a:off x="15508100" y="23383198"/>
              <a:ext cx="13792129" cy="7226117"/>
              <a:chOff x="15552993" y="24572150"/>
              <a:chExt cx="13792129" cy="722611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454DCF7-9E4A-4204-8F8A-AF28B5B51AD4}"/>
                  </a:ext>
                </a:extLst>
              </p:cNvPr>
              <p:cNvGrpSpPr/>
              <p:nvPr/>
            </p:nvGrpSpPr>
            <p:grpSpPr>
              <a:xfrm>
                <a:off x="15552993" y="24572150"/>
                <a:ext cx="13792129" cy="6858000"/>
                <a:chOff x="15464410" y="6102424"/>
                <a:chExt cx="13792129" cy="68580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39F5A43-D822-497F-A5C7-DB6436C72F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5464410" y="6102424"/>
                  <a:ext cx="6858000" cy="68580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000B378-6F42-428F-A719-B73EB51D5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398539" y="6102424"/>
                  <a:ext cx="6858000" cy="6858000"/>
                </a:xfrm>
                <a:prstGeom prst="rect">
                  <a:avLst/>
                </a:prstGeom>
              </p:spPr>
            </p:pic>
          </p:grp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734DA3B5-0E0F-4C23-9DB8-53C216B99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2105" y="31056259"/>
                <a:ext cx="13533017" cy="74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4757" tIns="47376" rIns="94757" bIns="47376">
                <a:spAutoFit/>
              </a:bodyPr>
              <a:lstStyle>
                <a:defPPr>
                  <a:defRPr kern="1200" smtId="4294967295"/>
                </a:defPPr>
                <a:lvl1pPr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r>
                  <a:rPr lang="de-DE" sz="2100" b="1" i="1" dirty="0"/>
                  <a:t>Figure 4</a:t>
                </a:r>
                <a:r>
                  <a:rPr lang="de-DE" sz="2100" i="1" dirty="0"/>
                  <a:t>: Big solid dots – median PSEs/SDs across participants and standard velocities. Translucent dots – PSEs/SDs per participant and standard velocity. Dashed lines – median value for stationary observer.</a:t>
                </a:r>
                <a:endParaRPr lang="en-US" sz="2100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8E9D3-E2CA-4A0F-98EC-3D963CC255D3}"/>
                </a:ext>
              </a:extLst>
            </p:cNvPr>
            <p:cNvGrpSpPr/>
            <p:nvPr/>
          </p:nvGrpSpPr>
          <p:grpSpPr>
            <a:xfrm>
              <a:off x="15508100" y="5854378"/>
              <a:ext cx="13317034" cy="17307736"/>
              <a:chOff x="15508100" y="5854378"/>
              <a:chExt cx="13317034" cy="1730773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F5F03F1-77EC-4E00-A16E-A7F7990B3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680813" y="5854378"/>
                <a:ext cx="11694394" cy="16706277"/>
              </a:xfrm>
              <a:prstGeom prst="rect">
                <a:avLst/>
              </a:prstGeom>
            </p:spPr>
          </p:pic>
          <p:sp>
            <p:nvSpPr>
              <p:cNvPr id="47" name="Text Box 21">
                <a:extLst>
                  <a:ext uri="{FF2B5EF4-FFF2-40B4-BE49-F238E27FC236}">
                    <a16:creationId xmlns:a16="http://schemas.microsoft.com/office/drawing/2014/main" id="{A90F3610-31DD-47B3-8811-B90D710C0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08100" y="22420106"/>
                <a:ext cx="13317034" cy="74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4757" tIns="47376" rIns="94757" bIns="47376">
                <a:spAutoFit/>
              </a:bodyPr>
              <a:lstStyle>
                <a:defPPr>
                  <a:defRPr kern="1200" smtId="4294967295"/>
                </a:defPPr>
                <a:lvl1pPr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r>
                  <a:rPr lang="de-DE" sz="2100" b="1" i="1" dirty="0"/>
                  <a:t>Figure 3</a:t>
                </a:r>
                <a:r>
                  <a:rPr lang="de-DE" sz="2100" i="1" dirty="0"/>
                  <a:t>: Psychometric functions per participant (rows of panels) and standard velocity (columns of panels); negative velocities correspond to leftwards object motion</a:t>
                </a:r>
                <a:endParaRPr lang="en-US" sz="2100" i="1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5CCF6B-ADF4-4A6F-B4E0-2DF0EA13BCCE}"/>
              </a:ext>
            </a:extLst>
          </p:cNvPr>
          <p:cNvGrpSpPr/>
          <p:nvPr/>
        </p:nvGrpSpPr>
        <p:grpSpPr>
          <a:xfrm>
            <a:off x="884901" y="5671314"/>
            <a:ext cx="13110198" cy="18174974"/>
            <a:chOff x="884901" y="5823714"/>
            <a:chExt cx="13110198" cy="18174974"/>
          </a:xfrm>
        </p:grpSpPr>
        <p:sp>
          <p:nvSpPr>
            <p:cNvPr id="57" name="Text Box 19">
              <a:extLst>
                <a:ext uri="{FF2B5EF4-FFF2-40B4-BE49-F238E27FC236}">
                  <a16:creationId xmlns:a16="http://schemas.microsoft.com/office/drawing/2014/main" id="{522B6C0B-AF76-4543-A099-C9A8BE2D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869" y="5823714"/>
              <a:ext cx="12973230" cy="814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742908" indent="-742908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3800" dirty="0"/>
                <a:t>Retinal motion elicited by an object is ambiguous and can be due to:</a:t>
              </a:r>
            </a:p>
            <a:p>
              <a:pPr marL="1485900" lvl="1" indent="-742950">
                <a:spcAft>
                  <a:spcPts val="1800"/>
                </a:spcAft>
                <a:buFont typeface="Courier New" panose="02070309020205020404" pitchFamily="49" charset="0"/>
                <a:buChar char="o"/>
              </a:pPr>
              <a:r>
                <a:rPr lang="en-US" sz="3800" dirty="0"/>
                <a:t>object-Motion</a:t>
              </a:r>
            </a:p>
            <a:p>
              <a:pPr marL="1485900" lvl="1" indent="-742950">
                <a:spcAft>
                  <a:spcPts val="1800"/>
                </a:spcAft>
                <a:buFont typeface="Courier New" panose="02070309020205020404" pitchFamily="49" charset="0"/>
                <a:buChar char="o"/>
              </a:pPr>
              <a:r>
                <a:rPr lang="en-US" sz="3800" dirty="0"/>
                <a:t>self-Motion</a:t>
              </a:r>
            </a:p>
            <a:p>
              <a:pPr marL="571500" indent="-5715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3800" dirty="0"/>
                <a:t>Estimating self-motion is a multisensory process:</a:t>
              </a:r>
            </a:p>
            <a:p>
              <a:pPr marL="1485900" lvl="1" indent="-742950">
                <a:spcAft>
                  <a:spcPts val="1800"/>
                </a:spcAft>
                <a:buFont typeface="Courier New" panose="02070309020205020404" pitchFamily="49" charset="0"/>
                <a:buChar char="o"/>
              </a:pPr>
              <a:r>
                <a:rPr lang="en-US" sz="3800" dirty="0"/>
                <a:t>vestibular </a:t>
              </a:r>
            </a:p>
            <a:p>
              <a:pPr marL="1485900" lvl="1" indent="-742950">
                <a:spcAft>
                  <a:spcPts val="1800"/>
                </a:spcAft>
                <a:buFont typeface="Courier New" panose="02070309020205020404" pitchFamily="49" charset="0"/>
                <a:buChar char="o"/>
              </a:pPr>
              <a:r>
                <a:rPr lang="en-US" sz="3800" dirty="0"/>
                <a:t>visual</a:t>
              </a:r>
            </a:p>
            <a:p>
              <a:pPr marL="1485900" lvl="1" indent="-742950">
                <a:spcAft>
                  <a:spcPts val="1800"/>
                </a:spcAft>
                <a:buFont typeface="Courier New" panose="02070309020205020404" pitchFamily="49" charset="0"/>
                <a:buChar char="o"/>
              </a:pPr>
              <a:r>
                <a:rPr lang="en-US" sz="3800" dirty="0"/>
                <a:t>efference copies</a:t>
              </a:r>
            </a:p>
            <a:p>
              <a:pPr>
                <a:spcAft>
                  <a:spcPts val="1800"/>
                </a:spcAft>
              </a:pPr>
              <a:r>
                <a:rPr lang="en-US" sz="3800" b="1" dirty="0"/>
                <a:t>Can we compensate fully for self-motion in the absence of efference copies and vestibular cues? Does compensation come at a precision cost?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3190AB6-BD7A-4614-A030-26411208A038}"/>
                </a:ext>
              </a:extLst>
            </p:cNvPr>
            <p:cNvGrpSpPr/>
            <p:nvPr/>
          </p:nvGrpSpPr>
          <p:grpSpPr>
            <a:xfrm>
              <a:off x="884901" y="14115716"/>
              <a:ext cx="12763836" cy="9882972"/>
              <a:chOff x="932354" y="14589053"/>
              <a:chExt cx="12763836" cy="9882972"/>
            </a:xfrm>
          </p:grpSpPr>
          <p:sp>
            <p:nvSpPr>
              <p:cNvPr id="34" name="Text Box 21">
                <a:extLst>
                  <a:ext uri="{FF2B5EF4-FFF2-40B4-BE49-F238E27FC236}">
                    <a16:creationId xmlns:a16="http://schemas.microsoft.com/office/drawing/2014/main" id="{530E068C-E454-498C-A45C-D1B0EA7C5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8373" y="14589053"/>
                <a:ext cx="5497817" cy="9882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4757" tIns="47376" rIns="94757" bIns="47376">
                <a:spAutoFit/>
              </a:bodyPr>
              <a:lstStyle>
                <a:defPPr>
                  <a:defRPr kern="1200" smtId="4294967295"/>
                </a:defPPr>
                <a:lvl1pPr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defTabSz="4389438" eaLnBrk="0" hangingPunct="0">
                  <a:defRPr sz="31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n-US" sz="3600" i="1" dirty="0"/>
                  <a:t>Hypotheses:</a:t>
                </a:r>
                <a:r>
                  <a:rPr lang="en-US" sz="3600" dirty="0"/>
                  <a:t> </a:t>
                </a:r>
              </a:p>
              <a:p>
                <a:pPr marL="742950" indent="-74295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/>
                  <a:t>self-motion and object motion in the same direction in absence of vestibular cues /efference cues lead to a lacking compensation, i.e., an underestimation of target velocity and vice-versa</a:t>
                </a:r>
                <a:endParaRPr lang="en-US" sz="3600" u="sng" dirty="0"/>
              </a:p>
              <a:p>
                <a:pPr marL="1485900" lvl="1" indent="-742950"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3600" dirty="0"/>
                  <a:t>curve shifted left or right</a:t>
                </a:r>
              </a:p>
              <a:p>
                <a:pPr marL="742950" indent="-74295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/>
                  <a:t>Self-Motion leads to noisier judgments</a:t>
                </a:r>
              </a:p>
              <a:p>
                <a:pPr marL="1485900" lvl="1" indent="-742950"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3600" dirty="0"/>
                  <a:t>Shallower curve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5A99CA2-32FA-4E0F-9122-2CEF1B1644BE}"/>
                  </a:ext>
                </a:extLst>
              </p:cNvPr>
              <p:cNvGrpSpPr/>
              <p:nvPr/>
            </p:nvGrpSpPr>
            <p:grpSpPr>
              <a:xfrm>
                <a:off x="932354" y="14896242"/>
                <a:ext cx="6559541" cy="9482664"/>
                <a:chOff x="932354" y="14896242"/>
                <a:chExt cx="6559541" cy="9482664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C5C11E48-2BAC-4582-8273-376F72E38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01475" y="14896242"/>
                  <a:ext cx="6490420" cy="9086589"/>
                </a:xfrm>
                <a:prstGeom prst="rect">
                  <a:avLst/>
                </a:prstGeom>
              </p:spPr>
            </p:pic>
            <p:sp>
              <p:nvSpPr>
                <p:cNvPr id="49" name="Text Box 21">
                  <a:extLst>
                    <a:ext uri="{FF2B5EF4-FFF2-40B4-BE49-F238E27FC236}">
                      <a16:creationId xmlns:a16="http://schemas.microsoft.com/office/drawing/2014/main" id="{6930919C-30D7-469C-8D05-88543B88B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2354" y="23960063"/>
                  <a:ext cx="5633885" cy="4188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4757" tIns="47376" rIns="94757" bIns="47376">
                  <a:spAutoFit/>
                </a:bodyPr>
                <a:lstStyle>
                  <a:defPPr>
                    <a:defRPr kern="1200" smtId="4294967295"/>
                  </a:defPPr>
                  <a:lvl1pPr defTabSz="4389438" eaLnBrk="0" hangingPunct="0">
                    <a:defRPr sz="3100">
                      <a:solidFill>
                        <a:schemeClr val="tx1"/>
                      </a:solidFill>
                      <a:latin typeface="Arial"/>
                    </a:defRPr>
                  </a:lvl1pPr>
                  <a:lvl2pPr marL="742950" indent="-285750" defTabSz="4389438" eaLnBrk="0" hangingPunct="0">
                    <a:defRPr sz="3100">
                      <a:solidFill>
                        <a:schemeClr val="tx1"/>
                      </a:solidFill>
                      <a:latin typeface="Arial"/>
                    </a:defRPr>
                  </a:lvl2pPr>
                  <a:lvl3pPr marL="1143000" indent="-228600" defTabSz="4389438" eaLnBrk="0" hangingPunct="0">
                    <a:defRPr sz="3100">
                      <a:solidFill>
                        <a:schemeClr val="tx1"/>
                      </a:solidFill>
                      <a:latin typeface="Arial"/>
                    </a:defRPr>
                  </a:lvl3pPr>
                  <a:lvl4pPr marL="1600200" indent="-228600" defTabSz="4389438" eaLnBrk="0" hangingPunct="0">
                    <a:defRPr sz="3100">
                      <a:solidFill>
                        <a:schemeClr val="tx1"/>
                      </a:solidFill>
                      <a:latin typeface="Arial"/>
                    </a:defRPr>
                  </a:lvl4pPr>
                  <a:lvl5pPr marL="2057400" indent="-228600" defTabSz="4389438" eaLnBrk="0" hangingPunct="0">
                    <a:defRPr sz="3100">
                      <a:solidFill>
                        <a:schemeClr val="tx1"/>
                      </a:solidFill>
                      <a:latin typeface="Arial"/>
                    </a:defRPr>
                  </a:lvl5pPr>
                  <a:lvl6pPr marL="25146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>
                      <a:solidFill>
                        <a:schemeClr val="tx1"/>
                      </a:solidFill>
                      <a:latin typeface="Arial"/>
                    </a:defRPr>
                  </a:lvl6pPr>
                  <a:lvl7pPr marL="29718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>
                      <a:solidFill>
                        <a:schemeClr val="tx1"/>
                      </a:solidFill>
                      <a:latin typeface="Arial"/>
                    </a:defRPr>
                  </a:lvl7pPr>
                  <a:lvl8pPr marL="34290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>
                      <a:solidFill>
                        <a:schemeClr val="tx1"/>
                      </a:solidFill>
                      <a:latin typeface="Arial"/>
                    </a:defRPr>
                  </a:lvl8pPr>
                  <a:lvl9pPr marL="38862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>
                      <a:solidFill>
                        <a:schemeClr val="tx1"/>
                      </a:solidFill>
                      <a:latin typeface="Arial"/>
                    </a:defRPr>
                  </a:lvl9pPr>
                </a:lstStyle>
                <a:p>
                  <a:r>
                    <a:rPr lang="de-DE" sz="2100" b="1" i="1" dirty="0"/>
                    <a:t>Figure 1</a:t>
                  </a:r>
                  <a:r>
                    <a:rPr lang="de-DE" sz="2100" i="1" dirty="0"/>
                    <a:t>: Predicted psychometric functions</a:t>
                  </a:r>
                  <a:endParaRPr lang="en-US" sz="2100" i="1" dirty="0"/>
                </a:p>
              </p:txBody>
            </p:sp>
          </p:grpSp>
        </p:grpSp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9A70C564-BC25-479C-8FA8-FC90C24E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49" y="3230186"/>
            <a:ext cx="4443413" cy="685800"/>
          </a:xfrm>
          <a:prstGeom prst="rect">
            <a:avLst/>
          </a:prstGeom>
          <a:solidFill>
            <a:srgbClr val="07579C"/>
          </a:solidFill>
          <a:ln w="9525">
            <a:noFill/>
            <a:miter lim="800000"/>
          </a:ln>
        </p:spPr>
        <p:txBody>
          <a:bodyPr wrap="none" lIns="54147" tIns="27075" rIns="54147" bIns="27075" anchor="ctr"/>
          <a:lstStyle>
            <a:defPPr>
              <a:defRPr kern="1200" smtId="4294967295"/>
            </a:defPPr>
          </a:lstStyle>
          <a:p>
            <a:pPr algn="r"/>
            <a:r>
              <a:rPr lang="en-US" sz="2500" dirty="0">
                <a:solidFill>
                  <a:schemeClr val="bg1"/>
                </a:solidFill>
              </a:rPr>
              <a:t>bjoerges@yorku.ca</a:t>
            </a:r>
          </a:p>
          <a:p>
            <a:pPr algn="r"/>
            <a:r>
              <a:rPr lang="en-US" sz="2500" dirty="0">
                <a:solidFill>
                  <a:schemeClr val="bg1"/>
                </a:solidFill>
              </a:rPr>
              <a:t>Twitter: @</a:t>
            </a:r>
            <a:r>
              <a:rPr lang="en-US" sz="2500" dirty="0" err="1">
                <a:solidFill>
                  <a:schemeClr val="bg1"/>
                </a:solidFill>
              </a:rPr>
              <a:t>b_jorges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9C12C1-8958-413D-B848-460E4271FD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648"/>
          <a:stretch/>
        </p:blipFill>
        <p:spPr>
          <a:xfrm>
            <a:off x="1761288" y="3085293"/>
            <a:ext cx="2527594" cy="8891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5A2BAAE-7611-4C34-9610-C0D0E2DD01CD}"/>
              </a:ext>
            </a:extLst>
          </p:cNvPr>
          <p:cNvSpPr txBox="1"/>
          <p:nvPr/>
        </p:nvSpPr>
        <p:spPr>
          <a:xfrm>
            <a:off x="2981613" y="3206681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VISTA</a:t>
            </a:r>
          </a:p>
        </p:txBody>
      </p:sp>
      <p:pic>
        <p:nvPicPr>
          <p:cNvPr id="48" name="Picture 47" descr="CanadianSpaceAgencyLogo">
            <a:extLst>
              <a:ext uri="{FF2B5EF4-FFF2-40B4-BE49-F238E27FC236}">
                <a16:creationId xmlns:a16="http://schemas.microsoft.com/office/drawing/2014/main" id="{D4B45C0D-6093-4420-9EEE-C57787F0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91" y="1842062"/>
            <a:ext cx="12588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 descr="nserc">
            <a:extLst>
              <a:ext uri="{FF2B5EF4-FFF2-40B4-BE49-F238E27FC236}">
                <a16:creationId xmlns:a16="http://schemas.microsoft.com/office/drawing/2014/main" id="{A1A136D3-47EE-4378-B9D8-AFD2457E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79" y="2561975"/>
            <a:ext cx="1273503" cy="52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78E5669-0C60-49F4-B158-120E88FD6138}"/>
              </a:ext>
            </a:extLst>
          </p:cNvPr>
          <p:cNvGrpSpPr>
            <a:grpSpLocks/>
          </p:cNvGrpSpPr>
          <p:nvPr/>
        </p:nvGrpSpPr>
        <p:grpSpPr bwMode="auto">
          <a:xfrm>
            <a:off x="8514" y="1480570"/>
            <a:ext cx="1752774" cy="1193710"/>
            <a:chOff x="3810000" y="1204273"/>
            <a:chExt cx="3962400" cy="3520127"/>
          </a:xfrm>
          <a:noFill/>
        </p:grpSpPr>
        <p:pic>
          <p:nvPicPr>
            <p:cNvPr id="55" name="Picture 54" descr="CVRtitle">
              <a:extLst>
                <a:ext uri="{FF2B5EF4-FFF2-40B4-BE49-F238E27FC236}">
                  <a16:creationId xmlns:a16="http://schemas.microsoft.com/office/drawing/2014/main" id="{839D5F67-A7CB-46F0-8DD8-1070F84D1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271228"/>
              <a:ext cx="3962400" cy="145317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55" descr="CVRlogo-1">
              <a:extLst>
                <a:ext uri="{FF2B5EF4-FFF2-40B4-BE49-F238E27FC236}">
                  <a16:creationId xmlns:a16="http://schemas.microsoft.com/office/drawing/2014/main" id="{70236A85-2DE9-4494-9584-B2027733C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1204273"/>
              <a:ext cx="1902091" cy="214132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" name="Picture 6" descr="harrislab">
            <a:extLst>
              <a:ext uri="{FF2B5EF4-FFF2-40B4-BE49-F238E27FC236}">
                <a16:creationId xmlns:a16="http://schemas.microsoft.com/office/drawing/2014/main" id="{89A9FDAF-6304-42E0-8B0C-533908B5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4650"/>
            <a:ext cx="1756491" cy="13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422810E-BBF4-41E7-A329-AA05ADDE0DF1}"/>
              </a:ext>
            </a:extLst>
          </p:cNvPr>
          <p:cNvGrpSpPr/>
          <p:nvPr/>
        </p:nvGrpSpPr>
        <p:grpSpPr>
          <a:xfrm>
            <a:off x="1169785" y="24253012"/>
            <a:ext cx="12984479" cy="1546388"/>
            <a:chOff x="857227" y="20068601"/>
            <a:chExt cx="13299367" cy="479331"/>
          </a:xfrm>
        </p:grpSpPr>
        <p:sp>
          <p:nvSpPr>
            <p:cNvPr id="82" name="Rectangle 15">
              <a:extLst>
                <a:ext uri="{FF2B5EF4-FFF2-40B4-BE49-F238E27FC236}">
                  <a16:creationId xmlns:a16="http://schemas.microsoft.com/office/drawing/2014/main" id="{2E7D79E5-D78D-4615-BCA1-F5672E74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7" y="20068601"/>
              <a:ext cx="13299367" cy="212576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3F3A08DA-CAA3-4AD2-8A90-7322D8A4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176" y="20346554"/>
              <a:ext cx="12973230" cy="20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571500" indent="-5715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3600" b="1" dirty="0"/>
                <a:t>The task: </a:t>
              </a:r>
              <a:r>
                <a:rPr lang="en-US" sz="3600" dirty="0"/>
                <a:t>Which of two presented motions is faster?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14BDD-6485-4618-ADBD-FC0B193385EE}"/>
              </a:ext>
            </a:extLst>
          </p:cNvPr>
          <p:cNvSpPr/>
          <p:nvPr/>
        </p:nvSpPr>
        <p:spPr>
          <a:xfrm>
            <a:off x="1227448" y="32341841"/>
            <a:ext cx="650070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/>
              </a:rPr>
              <a:t>The stimuli</a:t>
            </a:r>
          </a:p>
          <a:p>
            <a:pPr marL="1028700" lvl="1" indent="-5715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/>
              </a:rPr>
              <a:t>Two motion intervals presented at eye-height in 3D virtual environment</a:t>
            </a:r>
          </a:p>
          <a:p>
            <a:pPr marL="1028700" lvl="1" indent="-5715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/>
              </a:rPr>
              <a:t>One big target (6.6 or 8 m/s left or right; Fig. 2a/2b), one ball cloud (velocity PEST staircase-controlled)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25BBFB-D84B-4753-B6E3-5A0D45125314}"/>
              </a:ext>
            </a:extLst>
          </p:cNvPr>
          <p:cNvGrpSpPr/>
          <p:nvPr/>
        </p:nvGrpSpPr>
        <p:grpSpPr>
          <a:xfrm>
            <a:off x="1756491" y="26018544"/>
            <a:ext cx="5486400" cy="5896949"/>
            <a:chOff x="7936369" y="25994853"/>
            <a:chExt cx="5486400" cy="5896949"/>
          </a:xfrm>
        </p:grpSpPr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F25B272B-8A24-4DAF-9CC8-59139FBC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6369" y="31472959"/>
              <a:ext cx="4983218" cy="418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r>
                <a:rPr lang="de-DE" sz="2100" b="1" i="1" dirty="0"/>
                <a:t>Figure 2a</a:t>
              </a:r>
              <a:r>
                <a:rPr lang="de-DE" sz="2100" i="1" dirty="0"/>
                <a:t>: Participant view – target</a:t>
              </a:r>
              <a:endParaRPr lang="en-US" sz="2100" i="1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E3D1174-448F-4E98-A52D-17B8298FD106}"/>
                </a:ext>
              </a:extLst>
            </p:cNvPr>
            <p:cNvGrpSpPr/>
            <p:nvPr/>
          </p:nvGrpSpPr>
          <p:grpSpPr>
            <a:xfrm>
              <a:off x="7936369" y="25994853"/>
              <a:ext cx="5486400" cy="5486400"/>
              <a:chOff x="2555512" y="1271125"/>
              <a:chExt cx="4146229" cy="4167712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47AEFC1-AB4E-4E82-9CEF-EF6EEB773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5512" y="1271125"/>
                <a:ext cx="4146229" cy="4167712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99781C7-308C-4171-9DEF-A4BBF6D6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792" y="3148314"/>
                <a:ext cx="821802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020E6AC-AE29-4331-9453-39F842BF9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503" y="4664598"/>
                <a:ext cx="1848091" cy="0"/>
              </a:xfrm>
              <a:prstGeom prst="straightConnector1">
                <a:avLst/>
              </a:prstGeom>
              <a:ln w="317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0621-09D4-4C88-A3D6-C277F190BB8E}"/>
                  </a:ext>
                </a:extLst>
              </p:cNvPr>
              <p:cNvSpPr txBox="1"/>
              <p:nvPr/>
            </p:nvSpPr>
            <p:spPr>
              <a:xfrm>
                <a:off x="3934252" y="2686650"/>
                <a:ext cx="2087157" cy="280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motion from object-motion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CFE8E2-C0A8-45D5-990F-B34F31946331}"/>
                  </a:ext>
                </a:extLst>
              </p:cNvPr>
              <p:cNvSpPr txBox="1"/>
              <p:nvPr/>
            </p:nvSpPr>
            <p:spPr>
              <a:xfrm>
                <a:off x="4116606" y="4547153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self motion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CD622-271D-43FE-85A3-DB26DD02535C}"/>
                  </a:ext>
                </a:extLst>
              </p:cNvPr>
              <p:cNvSpPr txBox="1"/>
              <p:nvPr/>
            </p:nvSpPr>
            <p:spPr>
              <a:xfrm>
                <a:off x="3233690" y="1299078"/>
                <a:ext cx="3027715" cy="397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 SAME DIRECTION TRIAL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5CF85F9-26C7-470A-94F6-456FC51E8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7548" y="2395958"/>
                <a:ext cx="879676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1C3801-12B7-4975-ABB4-4156C08B9EC0}"/>
                  </a:ext>
                </a:extLst>
              </p:cNvPr>
              <p:cNvSpPr txBox="1"/>
              <p:nvPr/>
            </p:nvSpPr>
            <p:spPr>
              <a:xfrm>
                <a:off x="4114767" y="1912041"/>
                <a:ext cx="1890905" cy="280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motion from self-motion</a:t>
                </a: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98C339-7B36-4D4E-8982-59E892510880}"/>
              </a:ext>
            </a:extLst>
          </p:cNvPr>
          <p:cNvSpPr/>
          <p:nvPr/>
        </p:nvSpPr>
        <p:spPr>
          <a:xfrm>
            <a:off x="1136101" y="37900399"/>
            <a:ext cx="1301816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/>
              </a:rPr>
              <a:t>Participant moved visually in the same or opposite direction as the target, or static during observation of big target; no physical motion</a:t>
            </a:r>
          </a:p>
          <a:p>
            <a:pPr marL="1028700" lvl="1" indent="-5715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/>
              </a:rPr>
              <a:t>GIF of stimulus available </a:t>
            </a:r>
            <a:r>
              <a:rPr lang="en-US" sz="3600">
                <a:latin typeface="Arial"/>
                <a:hlinkClick r:id="rId14"/>
              </a:rPr>
              <a:t>here</a:t>
            </a:r>
            <a:r>
              <a:rPr lang="en-US" sz="3600">
                <a:latin typeface="Arial"/>
              </a:rPr>
              <a:t> (GitHub</a:t>
            </a:r>
            <a:r>
              <a:rPr lang="en-US" sz="3600" dirty="0">
                <a:latin typeface="Arial"/>
              </a:rPr>
              <a:t>)</a:t>
            </a:r>
          </a:p>
          <a:p>
            <a:pPr marL="571500" indent="-571500"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/>
              </a:rPr>
              <a:t>Dependent variables: </a:t>
            </a:r>
            <a:r>
              <a:rPr lang="en-US" sz="3600" dirty="0">
                <a:latin typeface="Arial"/>
              </a:rPr>
              <a:t>Mean (accuracy) and slope (precision) of psychometric function</a:t>
            </a:r>
          </a:p>
        </p:txBody>
      </p:sp>
      <p:sp>
        <p:nvSpPr>
          <p:cNvPr id="78" name="Text Box 21">
            <a:extLst>
              <a:ext uri="{FF2B5EF4-FFF2-40B4-BE49-F238E27FC236}">
                <a16:creationId xmlns:a16="http://schemas.microsoft.com/office/drawing/2014/main" id="{F81D8899-4636-4A61-B94E-00BC5C69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949" y="37345185"/>
            <a:ext cx="4983218" cy="41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de-DE" sz="2100" b="1" i="1" dirty="0"/>
              <a:t>Figure 2c</a:t>
            </a:r>
            <a:r>
              <a:rPr lang="de-DE" sz="2100" i="1" dirty="0"/>
              <a:t>: top view of stimulus</a:t>
            </a:r>
            <a:endParaRPr lang="en-US" sz="2100" i="1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74E3D-383C-4B72-80C8-E0FE90DD3B20}"/>
              </a:ext>
            </a:extLst>
          </p:cNvPr>
          <p:cNvGrpSpPr/>
          <p:nvPr/>
        </p:nvGrpSpPr>
        <p:grpSpPr>
          <a:xfrm>
            <a:off x="7999949" y="26016431"/>
            <a:ext cx="5486402" cy="5896949"/>
            <a:chOff x="7936369" y="25994853"/>
            <a:chExt cx="5486402" cy="5896949"/>
          </a:xfrm>
        </p:grpSpPr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4CCE9638-2E5D-43FF-B7AC-3C3ABE206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6369" y="31472959"/>
              <a:ext cx="4983218" cy="418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r>
                <a:rPr lang="de-DE" sz="2100" b="1" i="1" dirty="0"/>
                <a:t>Figure 2b</a:t>
              </a:r>
              <a:r>
                <a:rPr lang="de-DE" sz="2100" i="1" dirty="0"/>
                <a:t>: Participant view – target</a:t>
              </a:r>
              <a:endParaRPr lang="en-US" sz="2100" i="1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26A898-42DE-4525-B9DB-EFE1CAECDE03}"/>
                </a:ext>
              </a:extLst>
            </p:cNvPr>
            <p:cNvGrpSpPr/>
            <p:nvPr/>
          </p:nvGrpSpPr>
          <p:grpSpPr>
            <a:xfrm>
              <a:off x="7936369" y="25994853"/>
              <a:ext cx="5486402" cy="5486400"/>
              <a:chOff x="2555512" y="1271125"/>
              <a:chExt cx="4146229" cy="4167712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EDFAEE0-2890-4016-BBF1-C7B918A6E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5512" y="1271125"/>
                <a:ext cx="4146229" cy="4167712"/>
              </a:xfrm>
              <a:prstGeom prst="rect">
                <a:avLst/>
              </a:prstGeom>
            </p:spPr>
          </p:pic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41F9318C-D956-4524-90DE-92F19DBE35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1405" y="3148314"/>
                <a:ext cx="735025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2509C97-A948-48B2-AE4C-11A3EFE20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503" y="4664598"/>
                <a:ext cx="1848091" cy="0"/>
              </a:xfrm>
              <a:prstGeom prst="straightConnector1">
                <a:avLst/>
              </a:prstGeom>
              <a:ln w="317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873679F-CFA0-47A5-8D44-6E07E1C8A354}"/>
                  </a:ext>
                </a:extLst>
              </p:cNvPr>
              <p:cNvSpPr txBox="1"/>
              <p:nvPr/>
            </p:nvSpPr>
            <p:spPr>
              <a:xfrm>
                <a:off x="3934252" y="2686650"/>
                <a:ext cx="2087157" cy="280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motion from object-motion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4C225D-CB09-4969-ACB6-96A3600E9BC4}"/>
                  </a:ext>
                </a:extLst>
              </p:cNvPr>
              <p:cNvSpPr txBox="1"/>
              <p:nvPr/>
            </p:nvSpPr>
            <p:spPr>
              <a:xfrm>
                <a:off x="4116606" y="4547153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self motion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781EA1-89AE-49AC-8F91-79D9B2326253}"/>
                  </a:ext>
                </a:extLst>
              </p:cNvPr>
              <p:cNvSpPr txBox="1"/>
              <p:nvPr/>
            </p:nvSpPr>
            <p:spPr>
              <a:xfrm>
                <a:off x="2816185" y="1299078"/>
                <a:ext cx="3669436" cy="397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AN OPPOSITE DIRECTION TRIAL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538640C-C9EC-48FA-A5DC-CDA9DBFE0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7548" y="2395958"/>
                <a:ext cx="879676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5037EFA-38A7-42B3-8D6F-9BB362B3403D}"/>
                  </a:ext>
                </a:extLst>
              </p:cNvPr>
              <p:cNvSpPr txBox="1"/>
              <p:nvPr/>
            </p:nvSpPr>
            <p:spPr>
              <a:xfrm>
                <a:off x="4114767" y="1912041"/>
                <a:ext cx="1890904" cy="280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motion from self-motion</a:t>
                </a:r>
              </a:p>
            </p:txBody>
          </p:sp>
        </p:grp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167EF5-9A9B-4311-95DC-DC33737B37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28" y="3188511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556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Björn Jörges</dc:creator>
  <cp:lastModifiedBy>Björn Jörges</cp:lastModifiedBy>
  <cp:revision>98</cp:revision>
  <dcterms:created xsi:type="dcterms:W3CDTF">2017-08-24T16:06:49Z</dcterms:created>
  <dcterms:modified xsi:type="dcterms:W3CDTF">2020-05-02T06:49:51Z</dcterms:modified>
</cp:coreProperties>
</file>