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0" r:id="rId6"/>
    <p:sldId id="261" r:id="rId7"/>
    <p:sldId id="259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BD26-814A-4950-A9E0-A731D3073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3B9CF-2E62-4DDC-9D18-9BC1E7AE0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516FC-8208-4B89-93C3-AB76FC5D4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32A4-44D6-4853-A740-9D2A8077DE5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30CD7-3AE4-47BD-9820-E93E91FD1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E0B92-94F8-4000-AA04-4511043F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C825-C2FE-4ACE-B789-EC737A297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0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D753-922D-4C3D-A46D-464A08F5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650F4-6E6A-4D06-8391-16345C66D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E6847-C63B-4C70-BBF4-A2EE15AF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32A4-44D6-4853-A740-9D2A8077DE5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86B5C-3346-4A3C-8806-1D2F5691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95F32-B49B-426D-9D96-41AA687E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C825-C2FE-4ACE-B789-EC737A297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8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AD4287-D15E-4E42-901C-AB8C91314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9E696-A402-4101-9079-889CC1F41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BB785-B8C6-4B35-A78E-C710B555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32A4-44D6-4853-A740-9D2A8077DE5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DB149-B963-471B-AA6C-3FFF05F1D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66C29-A178-466D-85B0-1F850659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C825-C2FE-4ACE-B789-EC737A297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9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C029-22A1-4866-BE0B-57EFA424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18B4F-49CA-42B2-BA1B-90323FCA2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FC23B-593F-430E-B09E-2B7F8399A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32A4-44D6-4853-A740-9D2A8077DE5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15166-2325-4607-98C1-3C12EEC2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52D47-2F91-4A14-A384-40062409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C825-C2FE-4ACE-B789-EC737A297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4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E3B7-4BF2-437C-9DE7-9E129064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D4AE6-55EA-4C36-A8C8-870C4C579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DF39B-5F12-4A41-87D8-25DA2A62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32A4-44D6-4853-A740-9D2A8077DE5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09438-8816-45DF-A951-3A26AF00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39463-9B71-48D7-8A05-22AB3069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C825-C2FE-4ACE-B789-EC737A297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6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36FA-B6DF-4911-8B73-1ABA782B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52E4-0D3A-4F99-B4BE-0BAA055DA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6F726-8F07-4DFF-AA89-6CFC6819F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70DE9-CB1F-4865-9B95-BEF47EC8F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32A4-44D6-4853-A740-9D2A8077DE5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D2B4D-21B6-4CDD-AAE1-0A765660C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F75BE-0BF5-4C96-9E11-099B3603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C825-C2FE-4ACE-B789-EC737A297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0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DF0F3-284E-4F06-958A-B7A145B6B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6C7AC-AFA9-4C93-85D8-3CA5F875B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7F50A-3631-434E-A2A4-72EC9A02C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9C0BE-B4A9-4FF1-8F62-A6D845594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F5D6B-32CE-4F14-B419-94A34A98D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FF630B-2468-4286-9DA4-677669586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32A4-44D6-4853-A740-9D2A8077DE5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A1A91-C386-4DED-8392-639F2D61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1393CC-94E7-47EB-9F65-37B699EE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C825-C2FE-4ACE-B789-EC737A297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4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BB71-EC21-4F2D-A67B-2BD667B5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AF0D4-BE25-412D-B96F-60D01EF6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32A4-44D6-4853-A740-9D2A8077DE5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C148A-9A62-4EB5-AD0A-AC477674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FCE01-3D45-43D2-828C-BA26AED7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C825-C2FE-4ACE-B789-EC737A297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3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902096-2B4D-459B-BAB7-428170E0E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32A4-44D6-4853-A740-9D2A8077DE5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6A34F2-F7E2-41CE-AB65-3F7C4AE9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B9B9F-1BC3-455C-8AE5-F0FACD1D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C825-C2FE-4ACE-B789-EC737A297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13D2-FA75-47E1-9156-35711F774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0AEE7-A895-4A04-ADA4-F534918BB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A8EA1-3507-414D-9E3E-B0C4175AF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D40FA-B7F5-434C-8B08-EC95C761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32A4-44D6-4853-A740-9D2A8077DE5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5B049-F67D-4546-8B12-9B616794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CD71E-0A8D-4C9B-8D26-06E1FE21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C825-C2FE-4ACE-B789-EC737A297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0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B8BA-4AAC-4846-A714-64463A829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5F184A-09B0-4EAB-AE65-BE7701123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69C0D-C079-4ECC-B040-BAEC8AA12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E8FC0-F50A-4BFF-B4A4-255FE3E4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32A4-44D6-4853-A740-9D2A8077DE5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C9F13-82A5-4E0C-AF1A-6C5485538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331FB-8BFE-4BC1-ABE1-D5C5758A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C825-C2FE-4ACE-B789-EC737A297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1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91B953-6261-4D5C-91C7-40154F8AA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012EE-1E9F-4F92-9F70-AB3AC5A45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98ED8-9CE4-41DB-8EA0-9365C02F0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B32A4-44D6-4853-A740-9D2A8077DE5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E6836-5C8A-40A7-A3D0-2CF784269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AA941-BAD0-4F7E-ADF4-05C9BD49D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BC825-C2FE-4ACE-B789-EC737A297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8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59B7-AF4B-46FC-BF32-775C9F11F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812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de-DE" dirty="0"/>
              <a:t>Characterizing Mean and Standard Deviation of the Strong Earth Gravity Prior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4D5CD-C01C-42C8-959D-F6E0303C6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2097"/>
            <a:ext cx="9144000" cy="548543"/>
          </a:xfrm>
        </p:spPr>
        <p:txBody>
          <a:bodyPr/>
          <a:lstStyle/>
          <a:p>
            <a:r>
              <a:rPr lang="de-DE" dirty="0"/>
              <a:t>Björn Jörges &amp; Joan López-Moliner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142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B991-BADB-46BC-BB82-9E608F79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19319" cy="1325563"/>
          </a:xfrm>
        </p:spPr>
        <p:txBody>
          <a:bodyPr/>
          <a:lstStyle/>
          <a:p>
            <a:r>
              <a:rPr lang="de-DE" b="1" dirty="0"/>
              <a:t>Standard Deviation vs. Weber Fraction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996BE-65C0-4052-B01D-D551CB0B9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1794"/>
            <a:ext cx="4667054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PSE:</a:t>
            </a:r>
          </a:p>
          <a:p>
            <a:pPr marL="0" indent="0">
              <a:buNone/>
            </a:pPr>
            <a:r>
              <a:rPr lang="de-DE" dirty="0"/>
              <a:t>6 m/s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4"/>
                </a:solidFill>
              </a:rPr>
              <a:t>Weber Fraction:</a:t>
            </a:r>
          </a:p>
          <a:p>
            <a:pPr marL="0" indent="0">
              <a:buNone/>
            </a:pPr>
            <a:r>
              <a:rPr lang="de-DE" dirty="0"/>
              <a:t>(6.67-6)/6 = 11%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Standard deviation:</a:t>
            </a:r>
          </a:p>
          <a:p>
            <a:pPr marL="0" indent="0">
              <a:buNone/>
            </a:pPr>
            <a:r>
              <a:rPr lang="de-DE" dirty="0"/>
              <a:t>That standard deviation that produces 25/75% probability at a </a:t>
            </a:r>
            <a:r>
              <a:rPr lang="en-US" dirty="0"/>
              <a:t>presented speed difference of 11% from </a:t>
            </a:r>
            <a:r>
              <a:rPr lang="en-US" dirty="0">
                <a:solidFill>
                  <a:srgbClr val="FF0000"/>
                </a:solidFill>
              </a:rPr>
              <a:t>PSE</a:t>
            </a:r>
          </a:p>
          <a:p>
            <a:pPr marL="0" indent="0">
              <a:buNone/>
            </a:pPr>
            <a:r>
              <a:rPr lang="de-DE" dirty="0"/>
              <a:t>16% of PSE in this case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AB4FB987-6BE2-4846-A9F3-F7E41285D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237" y="1491792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6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0D66-D820-4E07-AAB3-A5846DD9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66823" cy="1325563"/>
          </a:xfrm>
        </p:spPr>
        <p:txBody>
          <a:bodyPr/>
          <a:lstStyle/>
          <a:p>
            <a:r>
              <a:rPr lang="de-DE" b="1" dirty="0"/>
              <a:t>Background #1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52A085-5546-46C9-9C49-4B24BA56F8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4726" y="2432807"/>
                <a:ext cx="5881977" cy="2734811"/>
              </a:xfrm>
            </p:spPr>
            <p:txBody>
              <a:bodyPr>
                <a:normAutofit/>
              </a:bodyPr>
              <a:lstStyle/>
              <a:p>
                <a:r>
                  <a:rPr lang="de-DE" dirty="0"/>
                  <a:t>Perception is probabilistic; performance can be described with distributions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𝑝𝑒𝑟𝑐𝑒𝑖𝑣𝑒𝑑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~ </m:t>
                    </m:r>
                    <m:r>
                      <m:rPr>
                        <m:nor/>
                      </m:rPr>
                      <a:rPr lang="el-GR"/>
                      <m:t>N</m:t>
                    </m:r>
                    <m:r>
                      <m:rPr>
                        <m:nor/>
                      </m:rPr>
                      <a:rPr lang="el-GR"/>
                      <m:t>(</m:t>
                    </m:r>
                    <m:r>
                      <m:rPr>
                        <m:nor/>
                      </m:rPr>
                      <a:rPr lang="el-GR"/>
                      <m:t>μ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m:rPr>
                        <m:nor/>
                      </m:rPr>
                      <a:rPr lang="el-GR"/>
                      <m:t>=</m:t>
                    </m:r>
                    <m:r>
                      <m:rPr>
                        <m:nor/>
                      </m:rPr>
                      <a:rPr lang="de-DE" b="0" i="0" smtClean="0"/>
                      <m:t> 6 </m:t>
                    </m:r>
                    <m:r>
                      <m:rPr>
                        <m:nor/>
                      </m:rPr>
                      <a:rPr lang="de-DE" b="0" i="0" smtClean="0"/>
                      <m:t>m</m:t>
                    </m:r>
                    <m:r>
                      <m:rPr>
                        <m:nor/>
                      </m:rPr>
                      <a:rPr lang="de-DE" b="0" i="0" smtClean="0"/>
                      <m:t>/</m:t>
                    </m:r>
                    <m:r>
                      <m:rPr>
                        <m:nor/>
                      </m:rPr>
                      <a:rPr lang="de-DE" b="0" i="0" smtClean="0"/>
                      <m:t>s</m:t>
                    </m:r>
                    <m:r>
                      <m:rPr>
                        <m:nor/>
                      </m:rPr>
                      <a:rPr lang="el-GR"/>
                      <m:t>,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m:rPr>
                        <m:nor/>
                      </m:rPr>
                      <a:rPr lang="el-GR"/>
                      <m:t>σ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m:rPr>
                        <m:nor/>
                      </m:rPr>
                      <a:rPr lang="el-GR"/>
                      <m:t>=</m:t>
                    </m:r>
                    <m:r>
                      <m:rPr>
                        <m:nor/>
                      </m:rPr>
                      <a:rPr lang="de-DE" b="0" i="0" smtClean="0"/>
                      <m:t> 1 </m:t>
                    </m:r>
                    <m:r>
                      <m:rPr>
                        <m:nor/>
                      </m:rPr>
                      <a:rPr lang="de-DE" b="0" i="0" smtClean="0"/>
                      <m:t>m</m:t>
                    </m:r>
                    <m:r>
                      <m:rPr>
                        <m:nor/>
                      </m:rPr>
                      <a:rPr lang="de-DE" b="0" i="0" smtClean="0"/>
                      <m:t>/</m:t>
                    </m:r>
                    <m:r>
                      <m:rPr>
                        <m:nor/>
                      </m:rPr>
                      <a:rPr lang="de-DE" b="0" i="0" smtClean="0"/>
                      <m:t>s</m:t>
                    </m:r>
                    <m:r>
                      <m:rPr>
                        <m:nor/>
                      </m:rPr>
                      <a:rPr lang="el-GR"/>
                      <m:t>)</m:t>
                    </m:r>
                  </m:oMath>
                </a14:m>
                <a:r>
                  <a:rPr lang="de-DE" dirty="0"/>
                  <a:t>	</a:t>
                </a:r>
              </a:p>
              <a:p>
                <a:r>
                  <a:rPr lang="de-DE" dirty="0"/>
                  <a:t>Standard deviation proportional to Weber fraction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52A085-5546-46C9-9C49-4B24BA56F8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4726" y="2432807"/>
                <a:ext cx="5881977" cy="2734811"/>
              </a:xfrm>
              <a:blipFill>
                <a:blip r:embed="rId2"/>
                <a:stretch>
                  <a:fillRect l="-1865" t="-3563" b="-4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6E93C198-EBBC-473C-8872-FC3E93C49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274" y="1218414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1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0D66-D820-4E07-AAB3-A5846DD9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423205" cy="1325563"/>
          </a:xfrm>
        </p:spPr>
        <p:txBody>
          <a:bodyPr/>
          <a:lstStyle/>
          <a:p>
            <a:r>
              <a:rPr lang="de-DE" b="1" dirty="0"/>
              <a:t>Background #2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2A085-5546-46C9-9C49-4B24BA56F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5153" cy="1451034"/>
          </a:xfrm>
        </p:spPr>
        <p:txBody>
          <a:bodyPr/>
          <a:lstStyle/>
          <a:p>
            <a:r>
              <a:rPr lang="de-DE" dirty="0"/>
              <a:t>Earth Gravity expectation used to extrapolate motion (e.g., to catch objects)</a:t>
            </a:r>
          </a:p>
          <a:p>
            <a:r>
              <a:rPr lang="de-DE" dirty="0"/>
              <a:t>Recently envisioned as „Strong Prior“</a:t>
            </a:r>
          </a:p>
        </p:txBody>
      </p:sp>
      <p:pic>
        <p:nvPicPr>
          <p:cNvPr id="1026" name="Picture 2" descr="Study catches autism signs in ball skills | Spectrum ...">
            <a:extLst>
              <a:ext uri="{FF2B5EF4-FFF2-40B4-BE49-F238E27FC236}">
                <a16:creationId xmlns:a16="http://schemas.microsoft.com/office/drawing/2014/main" id="{0EE5D73B-6C38-47D2-8C80-7D2D33B78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834" y="518284"/>
            <a:ext cx="3340726" cy="502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596C4FC-F156-4225-ACD3-F4FD92362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40" y="3581341"/>
            <a:ext cx="7885434" cy="259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9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ED5D-3721-4A13-B07C-DCC4998B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Research question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8D57A-AED4-4650-B5FD-AAC520AE5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940" y="2922905"/>
            <a:ext cx="4930219" cy="1325563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de-DE" dirty="0">
                <a:solidFill>
                  <a:srgbClr val="FF0000"/>
                </a:solidFill>
              </a:rPr>
              <a:t>mean</a:t>
            </a:r>
            <a:r>
              <a:rPr lang="de-DE" dirty="0"/>
              <a:t> is *very* likely at </a:t>
            </a:r>
            <a:r>
              <a:rPr lang="de-DE" dirty="0">
                <a:solidFill>
                  <a:srgbClr val="FF0000"/>
                </a:solidFill>
              </a:rPr>
              <a:t>9.81 m/s²</a:t>
            </a:r>
            <a:r>
              <a:rPr lang="de-DE" dirty="0"/>
              <a:t>, but what is the 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standard</a:t>
            </a:r>
            <a:r>
              <a:rPr lang="de-DE" dirty="0">
                <a:solidFill>
                  <a:schemeClr val="accent4"/>
                </a:solidFill>
              </a:rPr>
              <a:t> 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deviation</a:t>
            </a:r>
            <a:r>
              <a:rPr lang="de-DE" dirty="0"/>
              <a:t>?</a:t>
            </a:r>
            <a:endParaRPr lang="en-US" dirty="0"/>
          </a:p>
          <a:p>
            <a:endParaRPr lang="de-DE" dirty="0"/>
          </a:p>
        </p:txBody>
      </p:sp>
      <p:pic>
        <p:nvPicPr>
          <p:cNvPr id="11" name="Picture 10" descr="A close up of a mans face&#10;&#10;Description automatically generated">
            <a:extLst>
              <a:ext uri="{FF2B5EF4-FFF2-40B4-BE49-F238E27FC236}">
                <a16:creationId xmlns:a16="http://schemas.microsoft.com/office/drawing/2014/main" id="{DBDDA2DD-A800-4FB3-9C9E-91D8457C7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30970"/>
            <a:ext cx="5396060" cy="539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08619-ED36-4823-B3DD-9CB6AB864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25" y="2046791"/>
            <a:ext cx="5257800" cy="3581262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Timing errors in motion extrapolation can have different sources:</a:t>
            </a:r>
          </a:p>
          <a:p>
            <a:pPr lvl="1"/>
            <a:r>
              <a:rPr lang="de-DE" dirty="0"/>
              <a:t>Estimating the distance to be convered by the object</a:t>
            </a:r>
          </a:p>
          <a:p>
            <a:pPr lvl="1"/>
            <a:r>
              <a:rPr lang="de-DE" dirty="0"/>
              <a:t>Estimating the tangential speed before disappearance</a:t>
            </a:r>
          </a:p>
          <a:p>
            <a:pPr lvl="1"/>
            <a:r>
              <a:rPr lang="de-DE" dirty="0"/>
              <a:t>Extracting estimate of vertical speed from tangential speed</a:t>
            </a:r>
          </a:p>
          <a:p>
            <a:pPr lvl="1"/>
            <a:r>
              <a:rPr lang="en-US" dirty="0"/>
              <a:t>Motor response</a:t>
            </a:r>
          </a:p>
          <a:p>
            <a:pPr lvl="1"/>
            <a:r>
              <a:rPr lang="en-US" dirty="0"/>
              <a:t>Gravity prior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6A6973E-43FF-4C74-92BE-8DEAC456D05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28909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/>
              <a:t>How to get at the Standard Deviation?</a:t>
            </a:r>
            <a:endParaRPr lang="en-US" b="1" dirty="0"/>
          </a:p>
        </p:txBody>
      </p:sp>
      <p:pic>
        <p:nvPicPr>
          <p:cNvPr id="16" name="video (5)">
            <a:hlinkClick r:id="" action="ppaction://media"/>
            <a:extLst>
              <a:ext uri="{FF2B5EF4-FFF2-40B4-BE49-F238E27FC236}">
                <a16:creationId xmlns:a16="http://schemas.microsoft.com/office/drawing/2014/main" id="{011B4A2D-CD03-41CB-88BC-0ED5173269E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877878" y="821172"/>
            <a:ext cx="4762030" cy="476203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0E7712A-8797-4955-B424-CF7E6F7BA27E}"/>
              </a:ext>
            </a:extLst>
          </p:cNvPr>
          <p:cNvGrpSpPr/>
          <p:nvPr/>
        </p:nvGrpSpPr>
        <p:grpSpPr>
          <a:xfrm>
            <a:off x="687126" y="5984157"/>
            <a:ext cx="10651434" cy="561201"/>
            <a:chOff x="687126" y="5984157"/>
            <a:chExt cx="10651434" cy="561201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D20AC15B-8846-487D-9840-AB9D97C85090}"/>
                </a:ext>
              </a:extLst>
            </p:cNvPr>
            <p:cNvSpPr txBox="1">
              <a:spLocks/>
            </p:cNvSpPr>
            <p:nvPr/>
          </p:nvSpPr>
          <p:spPr>
            <a:xfrm>
              <a:off x="687126" y="5984157"/>
              <a:ext cx="10651434" cy="56120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de-DE" dirty="0">
                  <a:solidFill>
                    <a:schemeClr val="accent2"/>
                  </a:solidFill>
                </a:rPr>
                <a:t>Identify all other sources of error </a:t>
              </a:r>
              <a:r>
                <a:rPr lang="en-US" dirty="0">
                  <a:solidFill>
                    <a:schemeClr val="accent2"/>
                  </a:solidFill>
                </a:rPr>
                <a:t>     remaining error is due to </a:t>
              </a:r>
              <a:r>
                <a:rPr lang="en-US" dirty="0" err="1">
                  <a:solidFill>
                    <a:schemeClr val="accent2"/>
                  </a:solidFill>
                </a:rPr>
                <a:t>gravit</a:t>
              </a:r>
              <a:r>
                <a:rPr lang="de-DE" dirty="0">
                  <a:solidFill>
                    <a:schemeClr val="accent2"/>
                  </a:solidFill>
                </a:rPr>
                <a:t>y</a:t>
              </a:r>
              <a:r>
                <a:rPr lang="en-US" dirty="0">
                  <a:solidFill>
                    <a:schemeClr val="accent2"/>
                  </a:solidFill>
                </a:rPr>
                <a:t> prior</a:t>
              </a:r>
              <a:endParaRPr lang="de-DE" dirty="0">
                <a:solidFill>
                  <a:schemeClr val="accent2"/>
                </a:solidFill>
              </a:endParaRP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5FA9131B-1054-4516-8376-F19CE5A8C64D}"/>
                </a:ext>
              </a:extLst>
            </p:cNvPr>
            <p:cNvSpPr/>
            <p:nvPr/>
          </p:nvSpPr>
          <p:spPr>
            <a:xfrm>
              <a:off x="5284966" y="6029008"/>
              <a:ext cx="302149" cy="370138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850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4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BA6B-A995-4886-8A9E-57595DC77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07" y="453224"/>
            <a:ext cx="3805362" cy="903509"/>
          </a:xfrm>
        </p:spPr>
        <p:txBody>
          <a:bodyPr/>
          <a:lstStyle/>
          <a:p>
            <a:r>
              <a:rPr lang="de-DE" b="1" dirty="0"/>
              <a:t>The Experiment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1B80C-19C4-4EB3-9AD7-531516A02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84" y="1921041"/>
            <a:ext cx="5419476" cy="3581262"/>
          </a:xfrm>
        </p:spPr>
        <p:txBody>
          <a:bodyPr>
            <a:normAutofit/>
          </a:bodyPr>
          <a:lstStyle/>
          <a:p>
            <a:r>
              <a:rPr lang="de-DE" dirty="0"/>
              <a:t>Timing Task for parabolic motion in fronto-parallel plane</a:t>
            </a:r>
          </a:p>
          <a:p>
            <a:r>
              <a:rPr lang="de-DE" dirty="0"/>
              <a:t>Ball disappears some way through the trajectory: early or late</a:t>
            </a:r>
          </a:p>
          <a:p>
            <a:r>
              <a:rPr lang="de-DE" dirty="0"/>
              <a:t>Two initial vertical velocities, two initial horizontal velocities, 6 gravities (0.7g, 0.85g, 1g, 1.15g, 1.3g, -1g)</a:t>
            </a:r>
          </a:p>
        </p:txBody>
      </p:sp>
      <p:pic>
        <p:nvPicPr>
          <p:cNvPr id="5" name="Picture 4" descr="A chair sitting in the snow&#10;&#10;Description automatically generated">
            <a:extLst>
              <a:ext uri="{FF2B5EF4-FFF2-40B4-BE49-F238E27FC236}">
                <a16:creationId xmlns:a16="http://schemas.microsoft.com/office/drawing/2014/main" id="{380160D0-A9E0-420F-B05A-78B066BC6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3947"/>
            <a:ext cx="5852857" cy="433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4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ACC81-A024-4D02-86F7-1FDD977FD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197" y="418644"/>
            <a:ext cx="2397981" cy="1009651"/>
          </a:xfrm>
        </p:spPr>
        <p:txBody>
          <a:bodyPr/>
          <a:lstStyle/>
          <a:p>
            <a:r>
              <a:rPr lang="de-DE" b="1" dirty="0"/>
              <a:t>The Plan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692A49-B06A-4C8F-AE14-33EFC12EAA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de-DE" dirty="0"/>
                  <a:t>Errors in interception timing can stem from different sources</a:t>
                </a:r>
              </a:p>
              <a:p>
                <a:r>
                  <a:rPr lang="de-DE" dirty="0"/>
                  <a:t>Simple model for motion extrapolation, based on physical formula for distance covered by accelerated motion:</a:t>
                </a:r>
              </a:p>
              <a:p>
                <a:pPr marL="0" indent="0">
                  <a:buNone/>
                </a:pPr>
                <a:endParaRPr lang="en-US" sz="1200" i="1" dirty="0">
                  <a:effectLst/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de-DE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100" dirty="0"/>
              </a:p>
              <a:p>
                <a:r>
                  <a:rPr lang="de-DE" dirty="0"/>
                  <a:t>Solved for </a:t>
                </a:r>
                <a:r>
                  <a:rPr lang="de-DE" i="1" dirty="0"/>
                  <a:t>t, 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𝑝𝑒𝑟𝑐𝑒𝑖𝑣𝑒𝑑</m:t>
                        </m:r>
                      </m:sub>
                    </m:sSub>
                  </m:oMath>
                </a14:m>
                <a:r>
                  <a:rPr lang="de-DE" i="1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i="1" dirty="0"/>
                  <a:t>=</a:t>
                </a:r>
                <a:r>
                  <a:rPr lang="en-US" dirty="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𝑝𝑒𝑟𝑐𝑒𝑖𝑣𝑒𝑑</m:t>
                        </m:r>
                      </m:sub>
                    </m:sSub>
                  </m:oMath>
                </a14:m>
                <a:r>
                  <a:rPr lang="en-US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i="1" dirty="0"/>
                  <a:t>=</a:t>
                </a:r>
                <a:r>
                  <a:rPr lang="en-US" dirty="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𝑝𝑒𝑟𝑐𝑒𝑖𝑣𝑒𝑑</m:t>
                        </m:r>
                      </m:sub>
                    </m:sSub>
                  </m:oMath>
                </a14:m>
                <a:r>
                  <a:rPr lang="en-US" i="1" dirty="0"/>
                  <a:t> and g=</a:t>
                </a:r>
                <a:r>
                  <a:rPr lang="en-US" dirty="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𝑒𝑎𝑟𝑡h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,"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𝑝𝑒𝑟𝑐𝑒𝑖𝑣𝑒𝑑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"</m:t>
                        </m:r>
                      </m:sub>
                    </m:sSub>
                  </m:oMath>
                </a14:m>
                <a:endParaRPr lang="en-US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1/2</m:t>
                          </m:r>
                          <m:r>
                            <a:rPr lang="de-DE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de-DE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𝑝𝑒𝑟𝑐𝑒𝑖𝑣𝑒𝑑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𝑝𝑒𝑟𝑐𝑒𝑖𝑣𝑒𝑑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𝑝𝑒𝑟𝑐𝑒𝑖𝑣𝑒𝑑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−4∗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𝑒𝑎𝑟𝑡h</m:t>
                                          </m:r>
                                          <m:r>
                                            <a:rPr lang="de-DE" sz="1800" b="0" i="1" smtClean="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,"</m:t>
                                          </m:r>
                                          <m:r>
                                            <a:rPr lang="de-DE" sz="1800" b="0" i="1" smtClean="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𝑝𝑒𝑟𝑐𝑒𝑖𝑣𝑒𝑑</m:t>
                                          </m:r>
                                          <m:r>
                                            <a:rPr lang="de-DE" sz="1800" b="0" i="1" smtClean="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"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de-DE" sz="18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sz="18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𝑝𝑒𝑟𝑐𝑒𝑖𝑣𝑒𝑑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0.5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2∗</m:t>
                          </m:r>
                          <m:f>
                            <m:f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𝑒𝑎𝑟𝑡h</m:t>
                                  </m:r>
                                  <m:r>
                                    <a:rPr lang="de-DE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,"</m:t>
                                  </m:r>
                                  <m:r>
                                    <a:rPr lang="de-DE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𝑝𝑒𝑟𝑐𝑒𝑖𝑣𝑒𝑑</m:t>
                                  </m:r>
                                  <m:r>
                                    <a:rPr lang="de-DE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"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de-DE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𝑚𝑜𝑡𝑜𝑟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692A49-B06A-4C8F-AE14-33EFC12EAA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125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7286F-B306-4923-951A-B58D51007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177" y="260045"/>
            <a:ext cx="4055646" cy="851425"/>
          </a:xfrm>
        </p:spPr>
        <p:txBody>
          <a:bodyPr/>
          <a:lstStyle/>
          <a:p>
            <a:r>
              <a:rPr lang="de-DE" b="1" dirty="0"/>
              <a:t>Sources of error</a:t>
            </a:r>
            <a:endParaRPr lang="en-US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D7E8CDC-18DF-4F6D-83C1-769DAD21C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287442"/>
              </p:ext>
            </p:extLst>
          </p:nvPr>
        </p:nvGraphicFramePr>
        <p:xfrm>
          <a:off x="1106998" y="1157939"/>
          <a:ext cx="9818977" cy="4588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3273">
                  <a:extLst>
                    <a:ext uri="{9D8B030D-6E8A-4147-A177-3AD203B41FA5}">
                      <a16:colId xmlns:a16="http://schemas.microsoft.com/office/drawing/2014/main" val="1630201225"/>
                    </a:ext>
                  </a:extLst>
                </a:gridCol>
                <a:gridCol w="1693628">
                  <a:extLst>
                    <a:ext uri="{9D8B030D-6E8A-4147-A177-3AD203B41FA5}">
                      <a16:colId xmlns:a16="http://schemas.microsoft.com/office/drawing/2014/main" val="3526518118"/>
                    </a:ext>
                  </a:extLst>
                </a:gridCol>
                <a:gridCol w="2092076">
                  <a:extLst>
                    <a:ext uri="{9D8B030D-6E8A-4147-A177-3AD203B41FA5}">
                      <a16:colId xmlns:a16="http://schemas.microsoft.com/office/drawing/2014/main" val="2051580086"/>
                    </a:ext>
                  </a:extLst>
                </a:gridCol>
              </a:tblGrid>
              <a:tr h="4739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51339"/>
                  </a:ext>
                </a:extLst>
              </a:tr>
              <a:tr h="6580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Distance to be convered by the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Presented distance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Weber fraction of 5-7%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446430"/>
                  </a:ext>
                </a:extLst>
              </a:tr>
              <a:tr h="920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Tangential speed before disappearance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80% of presented 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Weber fraction of 5-10%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669173"/>
                  </a:ext>
                </a:extLst>
              </a:tr>
              <a:tr h="473944">
                <a:tc>
                  <a:txBody>
                    <a:bodyPr/>
                    <a:lstStyle/>
                    <a:p>
                      <a:r>
                        <a:rPr lang="de-DE" dirty="0"/>
                        <a:t>Angle between tangential speed vector and vertical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828754"/>
                  </a:ext>
                </a:extLst>
              </a:tr>
              <a:tr h="4739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Motor response: to be estimated from -1g/1g 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446087"/>
                  </a:ext>
                </a:extLst>
              </a:tr>
              <a:tr h="4739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                     Abitrary Accelerations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Presented acceleration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20% of presented acceleration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09804"/>
                  </a:ext>
                </a:extLst>
              </a:tr>
              <a:tr h="4739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                     Remaining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TBD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TBD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795471"/>
                  </a:ext>
                </a:extLst>
              </a:tr>
              <a:tr h="4739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Gravity prior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404683"/>
                  </a:ext>
                </a:extLst>
              </a:tr>
            </a:tbl>
          </a:graphicData>
        </a:graphic>
      </p:graphicFrame>
      <p:pic>
        <p:nvPicPr>
          <p:cNvPr id="26" name="Graphic 25" descr="Question Mark">
            <a:extLst>
              <a:ext uri="{FF2B5EF4-FFF2-40B4-BE49-F238E27FC236}">
                <a16:creationId xmlns:a16="http://schemas.microsoft.com/office/drawing/2014/main" id="{3DA9EAD7-010A-47DA-8C91-F8F545570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12570" y="5365441"/>
            <a:ext cx="334620" cy="334620"/>
          </a:xfrm>
          <a:prstGeom prst="rect">
            <a:avLst/>
          </a:prstGeom>
        </p:spPr>
      </p:pic>
      <p:pic>
        <p:nvPicPr>
          <p:cNvPr id="28" name="Graphic 27" descr="Question Mark">
            <a:extLst>
              <a:ext uri="{FF2B5EF4-FFF2-40B4-BE49-F238E27FC236}">
                <a16:creationId xmlns:a16="http://schemas.microsoft.com/office/drawing/2014/main" id="{E4208FE2-84BB-4EA6-9294-A141682E1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7515" y="5365442"/>
            <a:ext cx="334619" cy="33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12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A4B8-05E0-4143-8519-B610877D8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38182" cy="1325563"/>
          </a:xfrm>
        </p:spPr>
        <p:txBody>
          <a:bodyPr/>
          <a:lstStyle/>
          <a:p>
            <a:r>
              <a:rPr lang="de-DE" b="1" dirty="0"/>
              <a:t>Motor Error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934FA6-7573-4324-83B6-75D4850581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60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1/2</m:t>
                          </m:r>
                          <m:r>
                            <a:rPr lang="de-DE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de-DE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𝑝𝑒𝑟𝑐𝑒𝑖𝑣𝑒𝑑</m:t>
                          </m:r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</a:rPr>
                          </m:ctrlPr>
                        </m:fPr>
                        <m:num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𝑝𝑒𝑟𝑐𝑒𝑖𝑣𝑒𝑑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num>
                            <m:den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𝑝𝑒𝑟𝑐𝑒𝑖𝑣𝑒𝑑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−4∗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𝑒𝑎𝑟𝑡h</m:t>
                                          </m:r>
                                          <m:r>
                                            <a:rPr lang="de-DE" sz="1600" b="0" i="1" smtClean="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,"</m:t>
                                          </m:r>
                                          <m:r>
                                            <a:rPr lang="de-DE" sz="1600" b="0" i="1" smtClean="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𝑝𝑒𝑟𝑐𝑒𝑖𝑣𝑒𝑑</m:t>
                                          </m:r>
                                          <m:r>
                                            <a:rPr lang="de-DE" sz="1600" b="0" i="1" smtClean="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"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de-DE" sz="16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sz="16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𝑝𝑒𝑟𝑐𝑒𝑖𝑣𝑒𝑑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0.5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2∗</m:t>
                          </m:r>
                          <m:f>
                            <m:f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𝑒𝑎𝑟𝑡h</m:t>
                                  </m:r>
                                  <m:r>
                                    <a:rPr lang="de-DE" sz="16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,"</m:t>
                                  </m:r>
                                  <m:r>
                                    <a:rPr lang="de-DE" sz="16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𝑝𝑒𝑟𝑐𝑒𝑖𝑣𝑒𝑑</m:t>
                                  </m:r>
                                  <m:r>
                                    <a:rPr lang="de-DE" sz="16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"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𝑚𝑜𝑡𝑜𝑟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  <a:p>
                <a:r>
                  <a:rPr lang="en-US" sz="2200" dirty="0"/>
                  <a:t>For -1g trials, the earth gravity prior should not be activated</a:t>
                </a:r>
              </a:p>
              <a:p>
                <a:pPr marL="0" indent="0">
                  <a:buNone/>
                </a:pPr>
                <a:r>
                  <a:rPr lang="en-US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𝑒𝑎𝑟𝑡h</m:t>
                        </m:r>
                        <m:r>
                          <a:rPr lang="de-DE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,"</m:t>
                        </m:r>
                        <m:r>
                          <a:rPr lang="de-DE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𝑝𝑒𝑟𝑐𝑒𝑖𝑣𝑒𝑑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"</m:t>
                        </m:r>
                      </m:sub>
                    </m:sSub>
                  </m:oMath>
                </a14:m>
                <a:r>
                  <a:rPr lang="en-US" sz="2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𝑝𝑒𝑟𝑐𝑒𝑖𝑣𝑒𝑑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1/2</m:t>
                          </m:r>
                          <m:r>
                            <a:rPr lang="de-DE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de-DE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𝑝𝑒𝑟𝑐𝑒𝑖𝑣𝑒𝑑</m:t>
                          </m:r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</a:rPr>
                          </m:ctrlPr>
                        </m:fPr>
                        <m:num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𝑝𝑒𝑟𝑐𝑒𝑖𝑣𝑒𝑑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num>
                            <m:den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𝑝𝑒𝑟𝑐𝑒𝑖𝑣𝑒𝑑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−4∗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𝑝𝑒𝑟𝑐𝑒𝑖𝑣𝑒𝑑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de-DE" sz="16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sz="16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𝑝𝑒𝑟𝑐𝑒𝑖𝑣𝑒𝑑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0.5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2∗</m:t>
                          </m:r>
                          <m:f>
                            <m:f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𝑝𝑒𝑟𝑐𝑒𝑖𝑣𝑒𝑑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𝑚𝑜𝑡𝑜𝑟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934FA6-7573-4324-83B6-75D4850581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Right 6">
            <a:extLst>
              <a:ext uri="{FF2B5EF4-FFF2-40B4-BE49-F238E27FC236}">
                <a16:creationId xmlns:a16="http://schemas.microsoft.com/office/drawing/2014/main" id="{CF474D75-0373-4102-A99B-33678B2E456D}"/>
              </a:ext>
            </a:extLst>
          </p:cNvPr>
          <p:cNvSpPr/>
          <p:nvPr/>
        </p:nvSpPr>
        <p:spPr>
          <a:xfrm>
            <a:off x="1434419" y="3389721"/>
            <a:ext cx="302149" cy="37013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913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417</Words>
  <Application>Microsoft Office PowerPoint</Application>
  <PresentationFormat>Widescreen</PresentationFormat>
  <Paragraphs>66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Characterizing Mean and Standard Deviation of the Strong Earth Gravity Prior</vt:lpstr>
      <vt:lpstr>Background #1</vt:lpstr>
      <vt:lpstr>Background #2</vt:lpstr>
      <vt:lpstr>Research question</vt:lpstr>
      <vt:lpstr>PowerPoint Presentation</vt:lpstr>
      <vt:lpstr>The Experiment</vt:lpstr>
      <vt:lpstr>The Plan</vt:lpstr>
      <vt:lpstr>Sources of error</vt:lpstr>
      <vt:lpstr>Motor Error</vt:lpstr>
      <vt:lpstr>Standard Deviation vs. Weber Fraction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Characterizing Mean and Standard Deviation of Earh the Gravity Prior</dc:title>
  <dc:creator>Björn Jörges</dc:creator>
  <cp:lastModifiedBy>Björn Jörges</cp:lastModifiedBy>
  <cp:revision>36</cp:revision>
  <dcterms:created xsi:type="dcterms:W3CDTF">2020-07-20T15:20:08Z</dcterms:created>
  <dcterms:modified xsi:type="dcterms:W3CDTF">2020-07-21T19:37:31Z</dcterms:modified>
</cp:coreProperties>
</file>