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1474" y="-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36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2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1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96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3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83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7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90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87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74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4D-7DF4-4297-A68E-EE86BF1C1B3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C58-3184-46E1-929B-326A9918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17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2C4D-7DF4-4297-A68E-EE86BF1C1B37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CC58-3184-46E1-929B-326A9918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51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19">
            <a:extLst>
              <a:ext uri="{FF2B5EF4-FFF2-40B4-BE49-F238E27FC236}">
                <a16:creationId xmlns:a16="http://schemas.microsoft.com/office/drawing/2014/main" id="{522B6C0B-AF76-4543-A099-C9A8BE2D3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869" y="5823714"/>
            <a:ext cx="12973230" cy="768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4757" tIns="47376" rIns="94757" bIns="47376">
            <a:spAutoFit/>
          </a:bodyPr>
          <a:lstStyle>
            <a:defPPr>
              <a:defRPr kern="1200" smtId="4294967295"/>
            </a:defPPr>
            <a:lvl1pPr defTabSz="4389438" eaLnBrk="0" hangingPunct="0">
              <a:defRPr sz="3100">
                <a:solidFill>
                  <a:schemeClr val="tx1"/>
                </a:solidFill>
                <a:latin typeface="Arial"/>
              </a:defRPr>
            </a:lvl1pPr>
            <a:lvl2pPr marL="742950" indent="-28575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2pPr>
            <a:lvl3pPr marL="1143000" indent="-22860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3pPr>
            <a:lvl4pPr marL="1600200" indent="-22860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4pPr>
            <a:lvl5pPr marL="2057400" indent="-22860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9pPr>
          </a:lstStyle>
          <a:p>
            <a:pPr marL="742908" indent="-742908">
              <a:spcAft>
                <a:spcPts val="1800"/>
              </a:spcAft>
              <a:buAutoNum type="arabicParenBoth"/>
            </a:pPr>
            <a:r>
              <a:rPr lang="en-US" sz="3800" dirty="0"/>
              <a:t>Retinal motion elicited by an object is ambiguous and can be due to:</a:t>
            </a:r>
          </a:p>
          <a:p>
            <a:pPr marL="1485858" lvl="1" indent="-742908">
              <a:spcAft>
                <a:spcPts val="1800"/>
              </a:spcAft>
              <a:buAutoNum type="arabicParenBoth"/>
            </a:pPr>
            <a:r>
              <a:rPr lang="en-US" sz="3800" dirty="0"/>
              <a:t>Object-Motion</a:t>
            </a:r>
          </a:p>
          <a:p>
            <a:pPr marL="1485858" lvl="1" indent="-742908">
              <a:spcAft>
                <a:spcPts val="1800"/>
              </a:spcAft>
              <a:buAutoNum type="arabicParenBoth"/>
            </a:pPr>
            <a:r>
              <a:rPr lang="en-US" sz="3800" dirty="0"/>
              <a:t>Self-Motion</a:t>
            </a:r>
          </a:p>
          <a:p>
            <a:pPr marL="1485858" lvl="1" indent="-742908">
              <a:spcAft>
                <a:spcPts val="1800"/>
              </a:spcAft>
              <a:buAutoNum type="arabicParenBoth"/>
            </a:pPr>
            <a:r>
              <a:rPr lang="en-US" sz="3800" dirty="0"/>
              <a:t>Both</a:t>
            </a:r>
          </a:p>
          <a:p>
            <a:pPr>
              <a:spcAft>
                <a:spcPts val="1800"/>
              </a:spcAft>
            </a:pPr>
            <a:r>
              <a:rPr lang="en-US" sz="3800" b="1" dirty="0"/>
              <a:t>Do humans discount visually experienced self-motion successfully from object motion? Does this come at a price?</a:t>
            </a:r>
          </a:p>
          <a:p>
            <a:pPr>
              <a:spcAft>
                <a:spcPts val="1800"/>
              </a:spcAft>
            </a:pPr>
            <a:r>
              <a:rPr lang="en-US" sz="3800" i="1" dirty="0"/>
              <a:t>Hypotheses:</a:t>
            </a:r>
            <a:r>
              <a:rPr lang="en-US" sz="3800" dirty="0"/>
              <a:t> Congruent self-motion and object motion lead to an underestimation of target velocity and vice-versa. Self-Motion generally leads to noisier judgments.</a:t>
            </a:r>
          </a:p>
        </p:txBody>
      </p:sp>
      <p:sp>
        <p:nvSpPr>
          <p:cNvPr id="58" name="Rectangle 10">
            <a:extLst>
              <a:ext uri="{FF2B5EF4-FFF2-40B4-BE49-F238E27FC236}">
                <a16:creationId xmlns:a16="http://schemas.microsoft.com/office/drawing/2014/main" id="{F2DD9D12-3A88-4AB9-A2FA-97ED179E0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55" y="4796428"/>
            <a:ext cx="12984479" cy="685800"/>
          </a:xfrm>
          <a:prstGeom prst="rect">
            <a:avLst/>
          </a:prstGeom>
          <a:solidFill>
            <a:srgbClr val="07579C"/>
          </a:solidFill>
          <a:ln w="9525">
            <a:solidFill>
              <a:schemeClr val="tx1"/>
            </a:solidFill>
            <a:miter lim="800000"/>
          </a:ln>
        </p:spPr>
        <p:txBody>
          <a:bodyPr wrap="none" lIns="94757" tIns="47376" rIns="94757" bIns="47376" anchor="ctr"/>
          <a:lstStyle>
            <a:defPPr>
              <a:defRPr kern="1200" smtId="4294967295"/>
            </a:defPPr>
          </a:lstStyle>
          <a:p>
            <a:pPr algn="ctr" defTabSz="2598073"/>
            <a:r>
              <a:rPr lang="en-US" sz="4000" b="1" dirty="0">
                <a:solidFill>
                  <a:schemeClr val="bg1"/>
                </a:solidFill>
              </a:rPr>
              <a:t>Background &amp; Objective</a:t>
            </a:r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00FFB01-391D-4F65-8349-37C415357F94}"/>
              </a:ext>
            </a:extLst>
          </p:cNvPr>
          <p:cNvGrpSpPr/>
          <p:nvPr/>
        </p:nvGrpSpPr>
        <p:grpSpPr>
          <a:xfrm>
            <a:off x="15911927" y="34056340"/>
            <a:ext cx="12984479" cy="5308611"/>
            <a:chOff x="15917432" y="36228796"/>
            <a:chExt cx="13149072" cy="5308612"/>
          </a:xfrm>
        </p:grpSpPr>
        <p:sp>
          <p:nvSpPr>
            <p:cNvPr id="60" name="Rectangle 11">
              <a:extLst>
                <a:ext uri="{FF2B5EF4-FFF2-40B4-BE49-F238E27FC236}">
                  <a16:creationId xmlns:a16="http://schemas.microsoft.com/office/drawing/2014/main" id="{D42C239B-9ADB-48A9-8CBB-78DAC269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7432" y="36228796"/>
              <a:ext cx="13149072" cy="685800"/>
            </a:xfrm>
            <a:prstGeom prst="rect">
              <a:avLst/>
            </a:prstGeom>
            <a:solidFill>
              <a:srgbClr val="07579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4757" tIns="47376" rIns="94757" bIns="47376" anchor="ctr"/>
            <a:lstStyle>
              <a:defPPr>
                <a:defRPr kern="1200" smtId="4294967295"/>
              </a:defPPr>
            </a:lstStyle>
            <a:p>
              <a:pPr algn="ctr" defTabSz="2598073"/>
              <a:r>
                <a:rPr lang="en-US" sz="4000" b="1" dirty="0">
                  <a:solidFill>
                    <a:schemeClr val="bg1"/>
                  </a:solidFill>
                </a:rPr>
                <a:t>Conclusions</a:t>
              </a:r>
            </a:p>
          </p:txBody>
        </p:sp>
        <p:sp>
          <p:nvSpPr>
            <p:cNvPr id="61" name="Text Box 21">
              <a:extLst>
                <a:ext uri="{FF2B5EF4-FFF2-40B4-BE49-F238E27FC236}">
                  <a16:creationId xmlns:a16="http://schemas.microsoft.com/office/drawing/2014/main" id="{74E3BBC8-F174-4899-B8CA-386DA37C4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1168" y="37286746"/>
              <a:ext cx="12975336" cy="425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4757" tIns="47376" rIns="94757" bIns="47376">
              <a:spAutoFit/>
            </a:bodyPr>
            <a:lstStyle>
              <a:defPPr>
                <a:defRPr kern="1200" smtId="4294967295"/>
              </a:defPPr>
              <a:lvl1pPr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1pPr>
              <a:lvl2pPr marL="742950" indent="-28575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2pPr>
              <a:lvl3pPr marL="11430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3pPr>
              <a:lvl4pPr marL="16002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4pPr>
              <a:lvl5pPr marL="20574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304905" indent="-304905"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3600" dirty="0"/>
                <a:t>Everything is (still) a huge mess</a:t>
              </a:r>
            </a:p>
            <a:p>
              <a:pPr marL="304905" indent="-304905"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3600" dirty="0"/>
                <a:t>Hypotheses are partially confirmed:</a:t>
              </a:r>
            </a:p>
            <a:p>
              <a:pPr marL="1047855" lvl="1" indent="-304905"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3600" dirty="0"/>
                <a:t>Incongruent motion is perceived as faster than congruent motion/no motion</a:t>
              </a:r>
            </a:p>
            <a:p>
              <a:pPr marL="1047855" lvl="1" indent="-304905"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3600" dirty="0"/>
                <a:t>Both congruent and incongruent self-motion elicit lower sensitivity </a:t>
              </a:r>
            </a:p>
          </p:txBody>
        </p:sp>
      </p:grpSp>
      <p:sp>
        <p:nvSpPr>
          <p:cNvPr id="62" name="Rectangle 15">
            <a:extLst>
              <a:ext uri="{FF2B5EF4-FFF2-40B4-BE49-F238E27FC236}">
                <a16:creationId xmlns:a16="http://schemas.microsoft.com/office/drawing/2014/main" id="{86B79D4D-6BB1-4F4C-A696-75C5FC6A4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803" y="26464787"/>
            <a:ext cx="12984479" cy="685800"/>
          </a:xfrm>
          <a:prstGeom prst="rect">
            <a:avLst/>
          </a:prstGeom>
          <a:solidFill>
            <a:srgbClr val="07579C"/>
          </a:solidFill>
          <a:ln w="9525">
            <a:solidFill>
              <a:schemeClr val="tx1"/>
            </a:solidFill>
            <a:miter lim="800000"/>
          </a:ln>
        </p:spPr>
        <p:txBody>
          <a:bodyPr wrap="none" lIns="94757" tIns="47376" rIns="94757" bIns="47376" anchor="ctr"/>
          <a:lstStyle>
            <a:defPPr>
              <a:defRPr kern="1200" smtId="4294967295"/>
            </a:defPPr>
          </a:lstStyle>
          <a:p>
            <a:pPr algn="ctr" defTabSz="2598073"/>
            <a:r>
              <a:rPr lang="en-US" sz="4000" b="1" dirty="0">
                <a:solidFill>
                  <a:schemeClr val="bg1"/>
                </a:solidFill>
              </a:rPr>
              <a:t>What is a psychometric function?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3EDB7756-91C7-4148-A354-ECA984A22146}"/>
              </a:ext>
            </a:extLst>
          </p:cNvPr>
          <p:cNvGrpSpPr/>
          <p:nvPr/>
        </p:nvGrpSpPr>
        <p:grpSpPr>
          <a:xfrm>
            <a:off x="1010620" y="39380501"/>
            <a:ext cx="12984479" cy="2257468"/>
            <a:chOff x="29242266" y="27372800"/>
            <a:chExt cx="12984480" cy="2257468"/>
          </a:xfrm>
        </p:grpSpPr>
        <p:sp>
          <p:nvSpPr>
            <p:cNvPr id="64" name="Rectangle 11">
              <a:extLst>
                <a:ext uri="{FF2B5EF4-FFF2-40B4-BE49-F238E27FC236}">
                  <a16:creationId xmlns:a16="http://schemas.microsoft.com/office/drawing/2014/main" id="{CE8847EE-EB3D-4AC0-90AC-36EA6729C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2266" y="27372800"/>
              <a:ext cx="12984480" cy="714798"/>
            </a:xfrm>
            <a:prstGeom prst="rect">
              <a:avLst/>
            </a:prstGeom>
            <a:solidFill>
              <a:srgbClr val="07579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4757" tIns="47376" rIns="94757" bIns="47376" anchor="ctr"/>
            <a:lstStyle>
              <a:defPPr>
                <a:defRPr kern="1200" smtId="4294967295"/>
              </a:defPPr>
            </a:lstStyle>
            <a:p>
              <a:pPr algn="ctr" defTabSz="2598073"/>
              <a:r>
                <a:rPr lang="en-US" sz="4000" b="1" dirty="0">
                  <a:solidFill>
                    <a:schemeClr val="bg1"/>
                  </a:solidFill>
                </a:rPr>
                <a:t>References</a:t>
              </a:r>
            </a:p>
          </p:txBody>
        </p:sp>
        <p:sp>
          <p:nvSpPr>
            <p:cNvPr id="65" name="Text Box 21">
              <a:extLst>
                <a:ext uri="{FF2B5EF4-FFF2-40B4-BE49-F238E27FC236}">
                  <a16:creationId xmlns:a16="http://schemas.microsoft.com/office/drawing/2014/main" id="{39FE3297-DDCD-48F5-85C1-B7B7851F2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42266" y="28426595"/>
              <a:ext cx="12975335" cy="1203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4757" tIns="47376" rIns="94757" bIns="47376">
              <a:spAutoFit/>
            </a:bodyPr>
            <a:lstStyle>
              <a:defPPr>
                <a:defRPr kern="1200" smtId="4294967295"/>
              </a:defPPr>
              <a:lvl1pPr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1pPr>
              <a:lvl2pPr marL="742950" indent="-28575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2pPr>
              <a:lvl3pPr marL="11430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3pPr>
              <a:lvl4pPr marL="16002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4pPr>
              <a:lvl5pPr marL="20574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9pPr>
            </a:lstStyle>
            <a:p>
              <a:r>
                <a:rPr lang="en-US" sz="1800" dirty="0"/>
                <a:t>[1] </a:t>
              </a:r>
              <a:r>
                <a:rPr lang="en-US" sz="1800" dirty="0" err="1"/>
                <a:t>Dokka</a:t>
              </a:r>
              <a:r>
                <a:rPr lang="en-US" sz="1800" dirty="0"/>
                <a:t>, K., </a:t>
              </a:r>
              <a:r>
                <a:rPr lang="en-US" sz="1800" dirty="0" err="1"/>
                <a:t>MacNeilage</a:t>
              </a:r>
              <a:r>
                <a:rPr lang="en-US" sz="1800" dirty="0"/>
                <a:t>, P. R., DeAngelis, G. C., &amp; </a:t>
              </a:r>
              <a:r>
                <a:rPr lang="en-US" sz="1800" dirty="0" err="1"/>
                <a:t>Angelaki</a:t>
              </a:r>
              <a:r>
                <a:rPr lang="en-US" sz="1800" dirty="0"/>
                <a:t>, D. E. (2015). Multisensory self-motion compensation during object trajectory judgments. </a:t>
              </a:r>
              <a:r>
                <a:rPr lang="en-US" sz="1800" i="1" dirty="0"/>
                <a:t>Cerebral Cortex</a:t>
              </a:r>
              <a:r>
                <a:rPr lang="en-US" sz="1800" dirty="0"/>
                <a:t>, </a:t>
              </a:r>
              <a:r>
                <a:rPr lang="en-US" sz="1800" i="1" dirty="0"/>
                <a:t>25</a:t>
              </a:r>
              <a:r>
                <a:rPr lang="en-US" sz="1800" dirty="0"/>
                <a:t>(3), 619–630. https://doi.org/10.1093/cercor/bht247</a:t>
              </a:r>
            </a:p>
            <a:p>
              <a:r>
                <a:rPr lang="de-DE" sz="1800" dirty="0"/>
                <a:t>[2] </a:t>
              </a:r>
              <a:r>
                <a:rPr lang="en-US" sz="1800" dirty="0" err="1"/>
                <a:t>Dupin</a:t>
              </a:r>
              <a:r>
                <a:rPr lang="en-US" sz="1800" dirty="0"/>
                <a:t>, L., &amp; Wexler, M. (2013). Motion perception by a moving observer in a </a:t>
              </a:r>
              <a:r>
                <a:rPr lang="en-US" sz="1800" dirty="0" err="1"/>
                <a:t>threedimensional</a:t>
              </a:r>
              <a:r>
                <a:rPr lang="en-US" sz="1800" dirty="0"/>
                <a:t> environment. </a:t>
              </a:r>
              <a:r>
                <a:rPr lang="en-US" sz="1800" i="1" dirty="0"/>
                <a:t>Journal of Vision</a:t>
              </a:r>
              <a:r>
                <a:rPr lang="en-US" sz="1800" dirty="0"/>
                <a:t>, </a:t>
              </a:r>
              <a:r>
                <a:rPr lang="en-US" sz="1800" i="1" dirty="0"/>
                <a:t>13</a:t>
              </a:r>
              <a:r>
                <a:rPr lang="en-US" sz="1800" dirty="0"/>
                <a:t>(2), 1–14. https://doi.org/10.1167/13.2.15</a:t>
              </a:r>
            </a:p>
          </p:txBody>
        </p:sp>
      </p:grpSp>
      <p:sp>
        <p:nvSpPr>
          <p:cNvPr id="66" name="Rectangle 5">
            <a:extLst>
              <a:ext uri="{FF2B5EF4-FFF2-40B4-BE49-F238E27FC236}">
                <a16:creationId xmlns:a16="http://schemas.microsoft.com/office/drawing/2014/main" id="{CC47C282-EAB7-4D3F-9E8B-4F0ECD2D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0450" y="40737918"/>
            <a:ext cx="13321101" cy="685800"/>
          </a:xfrm>
          <a:prstGeom prst="rect">
            <a:avLst/>
          </a:prstGeom>
          <a:solidFill>
            <a:srgbClr val="07579C"/>
          </a:solidFill>
          <a:ln w="9525">
            <a:solidFill>
              <a:schemeClr val="tx1"/>
            </a:solidFill>
            <a:miter lim="800000"/>
          </a:ln>
        </p:spPr>
        <p:txBody>
          <a:bodyPr wrap="none" lIns="54147" tIns="27075" rIns="54147" bIns="27075" anchor="ctr"/>
          <a:lstStyle>
            <a:defPPr>
              <a:defRPr kern="1200" smtId="4294967295"/>
            </a:defPPr>
          </a:lstStyle>
          <a:p>
            <a:pPr algn="ctr"/>
            <a:r>
              <a:rPr lang="en-US" sz="3800" dirty="0">
                <a:solidFill>
                  <a:schemeClr val="bg1"/>
                </a:solidFill>
              </a:rPr>
              <a:t>Contact: bjoerges@yorku.ca, or Twitter: @b_jorges</a:t>
            </a:r>
          </a:p>
        </p:txBody>
      </p:sp>
      <p:sp>
        <p:nvSpPr>
          <p:cNvPr id="67" name="Text Box 19">
            <a:extLst>
              <a:ext uri="{FF2B5EF4-FFF2-40B4-BE49-F238E27FC236}">
                <a16:creationId xmlns:a16="http://schemas.microsoft.com/office/drawing/2014/main" id="{E7115621-385C-4692-8C8F-7078AB864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495" y="35469515"/>
            <a:ext cx="12973230" cy="266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4757" tIns="47376" rIns="94757" bIns="47376">
            <a:spAutoFit/>
          </a:bodyPr>
          <a:lstStyle>
            <a:defPPr>
              <a:defRPr kern="1200" smtId="4294967295"/>
            </a:defPPr>
            <a:lvl1pPr defTabSz="4389438" eaLnBrk="0" hangingPunct="0">
              <a:defRPr sz="3100">
                <a:solidFill>
                  <a:schemeClr val="tx1"/>
                </a:solidFill>
                <a:latin typeface="Arial"/>
              </a:defRPr>
            </a:lvl1pPr>
            <a:lvl2pPr marL="742950" indent="-28575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2pPr>
            <a:lvl3pPr marL="1143000" indent="-22860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3pPr>
            <a:lvl4pPr marL="1600200" indent="-22860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4pPr>
            <a:lvl5pPr marL="2057400" indent="-22860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Aft>
                <a:spcPts val="1800"/>
              </a:spcAft>
            </a:pPr>
            <a:r>
              <a:rPr lang="de-DE" sz="3800" dirty="0"/>
              <a:t>Mean of </a:t>
            </a:r>
            <a:r>
              <a:rPr lang="de-DE" sz="3800" dirty="0" err="1"/>
              <a:t>Cummulative</a:t>
            </a:r>
            <a:r>
              <a:rPr lang="de-DE" sz="3800" dirty="0"/>
              <a:t> </a:t>
            </a:r>
            <a:r>
              <a:rPr lang="de-DE" sz="3800" dirty="0" err="1"/>
              <a:t>Gaussian</a:t>
            </a:r>
            <a:r>
              <a:rPr lang="de-DE" sz="3800" dirty="0"/>
              <a:t> </a:t>
            </a:r>
            <a:r>
              <a:rPr lang="de-DE" sz="3800" dirty="0" err="1"/>
              <a:t>indicates</a:t>
            </a:r>
            <a:r>
              <a:rPr lang="de-DE" sz="3800" dirty="0"/>
              <a:t> </a:t>
            </a:r>
            <a:r>
              <a:rPr lang="de-DE" sz="3800" b="1" dirty="0" err="1"/>
              <a:t>biases</a:t>
            </a:r>
            <a:r>
              <a:rPr lang="de-DE" sz="3800" dirty="0"/>
              <a:t>: </a:t>
            </a:r>
            <a:r>
              <a:rPr lang="de-DE" sz="3800" dirty="0" err="1"/>
              <a:t>does</a:t>
            </a:r>
            <a:r>
              <a:rPr lang="de-DE" sz="3800" dirty="0"/>
              <a:t> </a:t>
            </a:r>
            <a:r>
              <a:rPr lang="de-DE" sz="3800" dirty="0" err="1"/>
              <a:t>the</a:t>
            </a:r>
            <a:r>
              <a:rPr lang="de-DE" sz="3800" dirty="0"/>
              <a:t> </a:t>
            </a:r>
            <a:r>
              <a:rPr lang="de-DE" sz="3800" dirty="0" err="1"/>
              <a:t>target</a:t>
            </a:r>
            <a:r>
              <a:rPr lang="de-DE" sz="3800" dirty="0"/>
              <a:t> </a:t>
            </a:r>
            <a:r>
              <a:rPr lang="de-DE" sz="3800" dirty="0" err="1"/>
              <a:t>look</a:t>
            </a:r>
            <a:r>
              <a:rPr lang="de-DE" sz="3800" dirty="0"/>
              <a:t> </a:t>
            </a:r>
            <a:r>
              <a:rPr lang="de-DE" sz="3800" dirty="0" err="1"/>
              <a:t>faster</a:t>
            </a:r>
            <a:r>
              <a:rPr lang="de-DE" sz="3800" dirty="0"/>
              <a:t> in </a:t>
            </a:r>
            <a:r>
              <a:rPr lang="de-DE" sz="3800" dirty="0" err="1"/>
              <a:t>one</a:t>
            </a:r>
            <a:r>
              <a:rPr lang="de-DE" sz="3800" dirty="0"/>
              <a:t> </a:t>
            </a:r>
            <a:r>
              <a:rPr lang="de-DE" sz="3800" dirty="0" err="1"/>
              <a:t>condition</a:t>
            </a:r>
            <a:r>
              <a:rPr lang="de-DE" sz="3800" dirty="0"/>
              <a:t> </a:t>
            </a:r>
            <a:r>
              <a:rPr lang="de-DE" sz="3800" dirty="0" err="1"/>
              <a:t>than</a:t>
            </a:r>
            <a:r>
              <a:rPr lang="de-DE" sz="3800" dirty="0"/>
              <a:t> in </a:t>
            </a:r>
            <a:r>
              <a:rPr lang="de-DE" sz="3800" dirty="0" err="1"/>
              <a:t>another</a:t>
            </a:r>
            <a:r>
              <a:rPr lang="de-DE" sz="3800" dirty="0"/>
              <a:t>?</a:t>
            </a:r>
          </a:p>
          <a:p>
            <a:pPr>
              <a:spcAft>
                <a:spcPts val="1800"/>
              </a:spcAft>
            </a:pPr>
            <a:r>
              <a:rPr lang="de-DE" sz="3800" dirty="0" err="1"/>
              <a:t>Slope</a:t>
            </a:r>
            <a:r>
              <a:rPr lang="de-DE" sz="3800" dirty="0"/>
              <a:t> of </a:t>
            </a:r>
            <a:r>
              <a:rPr lang="de-DE" sz="3800" dirty="0" err="1"/>
              <a:t>Cummulative</a:t>
            </a:r>
            <a:r>
              <a:rPr lang="de-DE" sz="3800" dirty="0"/>
              <a:t> </a:t>
            </a:r>
            <a:r>
              <a:rPr lang="de-DE" sz="3800" dirty="0" err="1"/>
              <a:t>Gaussian</a:t>
            </a:r>
            <a:r>
              <a:rPr lang="de-DE" sz="3800" dirty="0"/>
              <a:t> </a:t>
            </a:r>
            <a:r>
              <a:rPr lang="de-DE" sz="3800" dirty="0" err="1"/>
              <a:t>indicates</a:t>
            </a:r>
            <a:r>
              <a:rPr lang="de-DE" sz="3800" dirty="0"/>
              <a:t> </a:t>
            </a:r>
            <a:r>
              <a:rPr lang="de-DE" sz="3800" b="1" dirty="0" err="1"/>
              <a:t>sensitivity</a:t>
            </a:r>
            <a:r>
              <a:rPr lang="de-DE" sz="3800" dirty="0"/>
              <a:t>: </a:t>
            </a:r>
            <a:r>
              <a:rPr lang="de-DE" sz="3800" dirty="0" err="1"/>
              <a:t>how</a:t>
            </a:r>
            <a:r>
              <a:rPr lang="de-DE" sz="3800" dirty="0"/>
              <a:t> </a:t>
            </a:r>
            <a:r>
              <a:rPr lang="de-DE" sz="3800" dirty="0" err="1"/>
              <a:t>well</a:t>
            </a:r>
            <a:r>
              <a:rPr lang="de-DE" sz="3800" dirty="0"/>
              <a:t> do </a:t>
            </a:r>
            <a:r>
              <a:rPr lang="de-DE" sz="3800" dirty="0" err="1"/>
              <a:t>subjects</a:t>
            </a:r>
            <a:r>
              <a:rPr lang="de-DE" sz="3800" dirty="0"/>
              <a:t> do at </a:t>
            </a:r>
            <a:r>
              <a:rPr lang="de-DE" sz="3800" dirty="0" err="1"/>
              <a:t>discriminating</a:t>
            </a:r>
            <a:r>
              <a:rPr lang="de-DE" sz="3800" dirty="0"/>
              <a:t> different </a:t>
            </a:r>
            <a:r>
              <a:rPr lang="de-DE" sz="3800" dirty="0" err="1"/>
              <a:t>velocities</a:t>
            </a:r>
            <a:r>
              <a:rPr lang="de-DE" sz="3800" dirty="0"/>
              <a:t>?</a:t>
            </a:r>
            <a:endParaRPr lang="en-US" sz="3800" dirty="0"/>
          </a:p>
        </p:txBody>
      </p: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8801BD2C-D5BD-415C-9DDA-71C53690CBEB}"/>
              </a:ext>
            </a:extLst>
          </p:cNvPr>
          <p:cNvGrpSpPr/>
          <p:nvPr/>
        </p:nvGrpSpPr>
        <p:grpSpPr>
          <a:xfrm>
            <a:off x="15911926" y="4796428"/>
            <a:ext cx="12984480" cy="15795818"/>
            <a:chOff x="28488512" y="4750584"/>
            <a:chExt cx="12984481" cy="15795817"/>
          </a:xfrm>
        </p:grpSpPr>
        <p:sp>
          <p:nvSpPr>
            <p:cNvPr id="74" name="Rectangle 15">
              <a:extLst>
                <a:ext uri="{FF2B5EF4-FFF2-40B4-BE49-F238E27FC236}">
                  <a16:creationId xmlns:a16="http://schemas.microsoft.com/office/drawing/2014/main" id="{0C0109D4-19CF-438B-AC2F-49B1F30BC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8513" y="4750584"/>
              <a:ext cx="12984480" cy="685800"/>
            </a:xfrm>
            <a:prstGeom prst="rect">
              <a:avLst/>
            </a:prstGeom>
            <a:solidFill>
              <a:srgbClr val="07579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4757" tIns="47376" rIns="94757" bIns="47376" anchor="ctr"/>
            <a:lstStyle>
              <a:defPPr>
                <a:defRPr kern="1200" smtId="4294967295"/>
              </a:defPPr>
            </a:lstStyle>
            <a:p>
              <a:pPr algn="ctr" defTabSz="2598073"/>
              <a:r>
                <a:rPr lang="en-US" sz="4000" b="1" dirty="0">
                  <a:solidFill>
                    <a:schemeClr val="bg1"/>
                  </a:solidFill>
                </a:rPr>
                <a:t>Results</a:t>
              </a:r>
            </a:p>
          </p:txBody>
        </p:sp>
        <p:sp>
          <p:nvSpPr>
            <p:cNvPr id="76" name="Text Box 19">
              <a:extLst>
                <a:ext uri="{FF2B5EF4-FFF2-40B4-BE49-F238E27FC236}">
                  <a16:creationId xmlns:a16="http://schemas.microsoft.com/office/drawing/2014/main" id="{1471C985-35BF-4014-A900-6249BD1EB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88512" y="16018741"/>
              <a:ext cx="12973230" cy="4527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4757" tIns="47376" rIns="94757" bIns="47376">
              <a:spAutoFit/>
            </a:bodyPr>
            <a:lstStyle>
              <a:defPPr>
                <a:defRPr kern="1200" smtId="4294967295"/>
              </a:defPPr>
              <a:lvl1pPr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1pPr>
              <a:lvl2pPr marL="742950" indent="-28575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2pPr>
              <a:lvl3pPr marL="11430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3pPr>
              <a:lvl4pPr marL="16002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4pPr>
              <a:lvl5pPr marL="20574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Aft>
                  <a:spcPts val="1800"/>
                </a:spcAft>
              </a:pPr>
              <a:r>
                <a:rPr lang="de-DE" sz="3800" dirty="0" err="1"/>
                <a:t>Participant</a:t>
              </a:r>
              <a:r>
                <a:rPr lang="de-DE" sz="3800" dirty="0"/>
                <a:t> 06: Bias </a:t>
              </a:r>
              <a:r>
                <a:rPr lang="de-DE" sz="3800" dirty="0" err="1"/>
                <a:t>to</a:t>
              </a:r>
              <a:r>
                <a:rPr lang="de-DE" sz="3800" dirty="0"/>
                <a:t> </a:t>
              </a:r>
              <a:r>
                <a:rPr lang="de-DE" sz="3800" dirty="0" err="1"/>
                <a:t>perceive</a:t>
              </a:r>
              <a:r>
                <a:rPr lang="de-DE" sz="3800" dirty="0"/>
                <a:t> </a:t>
              </a:r>
              <a:r>
                <a:rPr lang="de-DE" sz="3800" dirty="0" err="1"/>
                <a:t>incongruent</a:t>
              </a:r>
              <a:r>
                <a:rPr lang="de-DE" sz="3800" dirty="0"/>
                <a:t> </a:t>
              </a:r>
              <a:r>
                <a:rPr lang="de-DE" sz="3800" dirty="0" err="1"/>
                <a:t>motion</a:t>
              </a:r>
              <a:r>
                <a:rPr lang="de-DE" sz="3800" dirty="0"/>
                <a:t> </a:t>
              </a:r>
              <a:r>
                <a:rPr lang="de-DE" sz="3800" dirty="0" err="1"/>
                <a:t>as</a:t>
              </a:r>
              <a:r>
                <a:rPr lang="de-DE" sz="3800" dirty="0"/>
                <a:t> </a:t>
              </a:r>
              <a:r>
                <a:rPr lang="de-DE" sz="3800" dirty="0" err="1"/>
                <a:t>faster</a:t>
              </a:r>
              <a:r>
                <a:rPr lang="de-DE" sz="3800" dirty="0"/>
                <a:t> </a:t>
              </a:r>
              <a:r>
                <a:rPr lang="de-DE" sz="3800" dirty="0" err="1"/>
                <a:t>than</a:t>
              </a:r>
              <a:r>
                <a:rPr lang="de-DE" sz="3800" dirty="0"/>
                <a:t> </a:t>
              </a:r>
              <a:r>
                <a:rPr lang="de-DE" sz="3800" dirty="0" err="1"/>
                <a:t>congruent</a:t>
              </a:r>
              <a:r>
                <a:rPr lang="de-DE" sz="3800" dirty="0"/>
                <a:t> </a:t>
              </a:r>
              <a:r>
                <a:rPr lang="de-DE" sz="3800" dirty="0" err="1"/>
                <a:t>motion</a:t>
              </a:r>
              <a:endParaRPr lang="de-DE" sz="3800" dirty="0"/>
            </a:p>
            <a:p>
              <a:pPr>
                <a:spcAft>
                  <a:spcPts val="1800"/>
                </a:spcAft>
              </a:pPr>
              <a:r>
                <a:rPr lang="de-DE" sz="3800" dirty="0" err="1"/>
                <a:t>Participant</a:t>
              </a:r>
              <a:r>
                <a:rPr lang="de-DE" sz="3800" dirty="0"/>
                <a:t> 03: </a:t>
              </a:r>
              <a:r>
                <a:rPr lang="de-DE" sz="3800" dirty="0" err="1"/>
                <a:t>Sensitivity</a:t>
              </a:r>
              <a:r>
                <a:rPr lang="de-DE" sz="3800" dirty="0"/>
                <a:t> </a:t>
              </a:r>
              <a:r>
                <a:rPr lang="de-DE" sz="3800" dirty="0" err="1"/>
                <a:t>higher</a:t>
              </a:r>
              <a:r>
                <a:rPr lang="de-DE" sz="3800" dirty="0"/>
                <a:t> </a:t>
              </a:r>
              <a:r>
                <a:rPr lang="de-DE" sz="3800" dirty="0" err="1"/>
                <a:t>without</a:t>
              </a:r>
              <a:r>
                <a:rPr lang="de-DE" sz="3800" dirty="0"/>
                <a:t> Self-Motion</a:t>
              </a:r>
            </a:p>
            <a:p>
              <a:pPr>
                <a:spcAft>
                  <a:spcPts val="1800"/>
                </a:spcAft>
              </a:pPr>
              <a:endParaRPr lang="de-DE" sz="3800" dirty="0"/>
            </a:p>
            <a:p>
              <a:pPr>
                <a:spcAft>
                  <a:spcPts val="1800"/>
                </a:spcAft>
              </a:pPr>
              <a:endParaRPr lang="de-DE" sz="3800" dirty="0"/>
            </a:p>
            <a:p>
              <a:pPr>
                <a:spcAft>
                  <a:spcPts val="1800"/>
                </a:spcAft>
              </a:pPr>
              <a:r>
                <a:rPr lang="de-DE" sz="3800" b="1" dirty="0"/>
                <a:t>All </a:t>
              </a:r>
              <a:r>
                <a:rPr lang="de-DE" sz="3800" b="1" dirty="0" err="1"/>
                <a:t>Participants</a:t>
              </a:r>
              <a:endParaRPr lang="en-US" sz="3800" b="1" dirty="0"/>
            </a:p>
          </p:txBody>
        </p:sp>
      </p:grpSp>
      <p:sp>
        <p:nvSpPr>
          <p:cNvPr id="80" name="Rectangle 4">
            <a:extLst>
              <a:ext uri="{FF2B5EF4-FFF2-40B4-BE49-F238E27FC236}">
                <a16:creationId xmlns:a16="http://schemas.microsoft.com/office/drawing/2014/main" id="{7D76C4B7-775F-441C-A200-A4FC95D5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30275213" cy="3958155"/>
          </a:xfrm>
          <a:prstGeom prst="rect">
            <a:avLst/>
          </a:prstGeom>
          <a:solidFill>
            <a:srgbClr val="07579C"/>
          </a:solidFill>
          <a:ln w="9525">
            <a:solidFill>
              <a:schemeClr val="tx1"/>
            </a:solidFill>
            <a:miter lim="800000"/>
          </a:ln>
        </p:spPr>
        <p:txBody>
          <a:bodyPr lIns="94757" tIns="47376" rIns="94757" bIns="47376" anchor="ctr"/>
          <a:lstStyle>
            <a:defPPr>
              <a:defRPr kern="1200" smtId="4294967295"/>
            </a:defPPr>
          </a:lstStyle>
          <a:p>
            <a:pPr algn="ctr" defTabSz="2598073"/>
            <a:r>
              <a:rPr lang="de-DE" sz="6870" b="1" dirty="0" err="1">
                <a:solidFill>
                  <a:schemeClr val="bg1"/>
                </a:solidFill>
              </a:rPr>
              <a:t>Accuracy</a:t>
            </a:r>
            <a:r>
              <a:rPr lang="de-DE" sz="6870" b="1" dirty="0">
                <a:solidFill>
                  <a:schemeClr val="bg1"/>
                </a:solidFill>
              </a:rPr>
              <a:t> and Precision in Velocity </a:t>
            </a:r>
            <a:r>
              <a:rPr lang="de-DE" sz="6870" b="1" dirty="0" err="1">
                <a:solidFill>
                  <a:schemeClr val="bg1"/>
                </a:solidFill>
              </a:rPr>
              <a:t>Estimation</a:t>
            </a:r>
            <a:r>
              <a:rPr lang="de-DE" sz="6870" b="1" dirty="0">
                <a:solidFill>
                  <a:schemeClr val="bg1"/>
                </a:solidFill>
              </a:rPr>
              <a:t> </a:t>
            </a:r>
            <a:r>
              <a:rPr lang="de-DE" sz="6870" b="1" dirty="0" err="1">
                <a:solidFill>
                  <a:schemeClr val="bg1"/>
                </a:solidFill>
              </a:rPr>
              <a:t>during</a:t>
            </a:r>
            <a:r>
              <a:rPr lang="de-DE" sz="6870" b="1" dirty="0">
                <a:solidFill>
                  <a:schemeClr val="bg1"/>
                </a:solidFill>
              </a:rPr>
              <a:t> Visual Self-Motion</a:t>
            </a:r>
            <a:r>
              <a:rPr lang="en-US" sz="6870" b="1" dirty="0">
                <a:solidFill>
                  <a:schemeClr val="bg1"/>
                </a:solidFill>
              </a:rPr>
              <a:t> </a:t>
            </a:r>
          </a:p>
          <a:p>
            <a:pPr algn="ctr" defTabSz="2598073"/>
            <a:r>
              <a:rPr lang="en-US" sz="2734" b="1" dirty="0">
                <a:solidFill>
                  <a:schemeClr val="bg1"/>
                </a:solidFill>
              </a:rPr>
              <a:t>Björn Jörges, Laurence Harris</a:t>
            </a:r>
          </a:p>
          <a:p>
            <a:pPr algn="ctr" defTabSz="2598073"/>
            <a:r>
              <a:rPr lang="en-US" sz="2734" b="1" dirty="0">
                <a:solidFill>
                  <a:schemeClr val="bg1"/>
                </a:solidFill>
              </a:rPr>
              <a:t>Center for Vision Research, York University</a:t>
            </a:r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3422810E-BBF4-41E7-A329-AA05ADDE0DF1}"/>
              </a:ext>
            </a:extLst>
          </p:cNvPr>
          <p:cNvGrpSpPr/>
          <p:nvPr/>
        </p:nvGrpSpPr>
        <p:grpSpPr>
          <a:xfrm>
            <a:off x="919352" y="13759568"/>
            <a:ext cx="12984479" cy="11976430"/>
            <a:chOff x="857227" y="20068601"/>
            <a:chExt cx="13299367" cy="3712309"/>
          </a:xfrm>
        </p:grpSpPr>
        <p:sp>
          <p:nvSpPr>
            <p:cNvPr id="82" name="Rectangle 15">
              <a:extLst>
                <a:ext uri="{FF2B5EF4-FFF2-40B4-BE49-F238E27FC236}">
                  <a16:creationId xmlns:a16="http://schemas.microsoft.com/office/drawing/2014/main" id="{2E7D79E5-D78D-4615-BCA1-F5672E748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27" y="20068601"/>
              <a:ext cx="13299367" cy="212576"/>
            </a:xfrm>
            <a:prstGeom prst="rect">
              <a:avLst/>
            </a:prstGeom>
            <a:solidFill>
              <a:srgbClr val="07579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4757" tIns="47376" rIns="94757" bIns="47376" anchor="ctr"/>
            <a:lstStyle>
              <a:defPPr>
                <a:defRPr kern="1200" smtId="4294967295"/>
              </a:defPPr>
            </a:lstStyle>
            <a:p>
              <a:pPr algn="ctr" defTabSz="2598073"/>
              <a:r>
                <a:rPr lang="en-US" sz="4000" b="1" dirty="0">
                  <a:solidFill>
                    <a:schemeClr val="bg1"/>
                  </a:solidFill>
                </a:rPr>
                <a:t>Methods</a:t>
              </a:r>
            </a:p>
          </p:txBody>
        </p:sp>
        <p:sp>
          <p:nvSpPr>
            <p:cNvPr id="83" name="Text Box 21">
              <a:extLst>
                <a:ext uri="{FF2B5EF4-FFF2-40B4-BE49-F238E27FC236}">
                  <a16:creationId xmlns:a16="http://schemas.microsoft.com/office/drawing/2014/main" id="{3F3A08DA-CAA3-4AD2-8A90-7322D8A47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545" y="20541014"/>
              <a:ext cx="12973230" cy="3239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4757" tIns="47376" rIns="94757" bIns="47376">
              <a:spAutoFit/>
            </a:bodyPr>
            <a:lstStyle>
              <a:defPPr>
                <a:defRPr kern="1200" smtId="4294967295"/>
              </a:defPPr>
              <a:lvl1pPr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1pPr>
              <a:lvl2pPr marL="742950" indent="-28575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2pPr>
              <a:lvl3pPr marL="11430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3pPr>
              <a:lvl4pPr marL="16002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4pPr>
              <a:lvl5pPr marL="2057400" indent="-228600" defTabSz="4389438" eaLnBrk="0" hangingPunct="0">
                <a:defRPr sz="3100">
                  <a:solidFill>
                    <a:schemeClr val="tx1"/>
                  </a:solidFill>
                  <a:latin typeface="Arial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Aft>
                  <a:spcPts val="1800"/>
                </a:spcAft>
              </a:pPr>
              <a:r>
                <a:rPr lang="en-US" sz="3600" b="1" dirty="0"/>
                <a:t>The tasks</a:t>
              </a:r>
            </a:p>
            <a:p>
              <a:pPr marL="571500" indent="-571500">
                <a:spcAft>
                  <a:spcPts val="4200"/>
                </a:spcAft>
                <a:buFont typeface="Arial" panose="020B0604020202020204" pitchFamily="34" charset="0"/>
                <a:buChar char="•"/>
              </a:pPr>
              <a:r>
                <a:rPr lang="en-US" sz="3600" dirty="0"/>
                <a:t>Which of two presented motions is faster?</a:t>
              </a:r>
            </a:p>
            <a:p>
              <a:pPr>
                <a:spcAft>
                  <a:spcPts val="1800"/>
                </a:spcAft>
              </a:pPr>
              <a:r>
                <a:rPr lang="en-US" sz="3600" b="1" dirty="0"/>
                <a:t>The stimuli</a:t>
              </a:r>
              <a:endParaRPr lang="en-US" sz="3600" dirty="0"/>
            </a:p>
            <a:p>
              <a:pPr marL="571467" indent="-571467">
                <a:spcAft>
                  <a:spcPts val="4200"/>
                </a:spcAft>
                <a:buFont typeface="Arial" panose="020B0604020202020204" pitchFamily="34" charset="0"/>
                <a:buChar char="•"/>
              </a:pPr>
              <a:r>
                <a:rPr lang="en-US" sz="3600" dirty="0"/>
                <a:t>Two intervals of left or rightwards motion presented at eye-height in 3D virtual environment</a:t>
              </a:r>
            </a:p>
            <a:p>
              <a:pPr marL="571467" indent="-571467">
                <a:spcAft>
                  <a:spcPts val="4200"/>
                </a:spcAft>
                <a:buFont typeface="Arial" panose="020B0604020202020204" pitchFamily="34" charset="0"/>
                <a:buChar char="•"/>
              </a:pPr>
              <a:r>
                <a:rPr lang="en-US" sz="3600" dirty="0"/>
                <a:t>One big target (moving at 6.6 m/s or 8 m/s), one ball cloud (velocity adjusted according to subject’s performance)</a:t>
              </a:r>
            </a:p>
            <a:p>
              <a:pPr marL="571467" indent="-571467">
                <a:spcAft>
                  <a:spcPts val="4200"/>
                </a:spcAft>
                <a:buFont typeface="Arial" panose="020B0604020202020204" pitchFamily="34" charset="0"/>
                <a:buChar char="•"/>
              </a:pPr>
              <a:r>
                <a:rPr lang="en-US" sz="3600" dirty="0"/>
                <a:t>Subject is moved visually in the same or opposite direction as the target, or could remain static during observation of the big target</a:t>
              </a:r>
            </a:p>
            <a:p>
              <a:pPr>
                <a:spcAft>
                  <a:spcPts val="4200"/>
                </a:spcAft>
              </a:pPr>
              <a:r>
                <a:rPr lang="en-US" sz="3600" b="1" dirty="0"/>
                <a:t>Dependent variables</a:t>
              </a:r>
            </a:p>
            <a:p>
              <a:pPr marL="571467" indent="-571467">
                <a:spcAft>
                  <a:spcPts val="4200"/>
                </a:spcAft>
                <a:buFont typeface="Arial" panose="020B0604020202020204" pitchFamily="34" charset="0"/>
                <a:buChar char="•"/>
              </a:pPr>
              <a:r>
                <a:rPr lang="en-US" sz="3600" dirty="0"/>
                <a:t>Mean (= accuracy) and slope (= precision) of psychometric function</a:t>
              </a:r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220B2699-23CF-4088-B5F1-27DCE4F7C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200" y="20866818"/>
            <a:ext cx="12984480" cy="97383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3B8A96C-9D84-4822-AA00-265D66B26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200" y="6152586"/>
            <a:ext cx="12984480" cy="9738360"/>
          </a:xfrm>
          <a:prstGeom prst="rect">
            <a:avLst/>
          </a:prstGeom>
        </p:spPr>
      </p:pic>
      <p:sp>
        <p:nvSpPr>
          <p:cNvPr id="38" name="Text Box 19">
            <a:extLst>
              <a:ext uri="{FF2B5EF4-FFF2-40B4-BE49-F238E27FC236}">
                <a16:creationId xmlns:a16="http://schemas.microsoft.com/office/drawing/2014/main" id="{C2589230-3FB9-464E-8927-BF0FCA94A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1925" y="30214471"/>
            <a:ext cx="12973229" cy="332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4757" tIns="47376" rIns="94757" bIns="47376">
            <a:spAutoFit/>
          </a:bodyPr>
          <a:lstStyle>
            <a:defPPr>
              <a:defRPr kern="1200" smtId="4294967295"/>
            </a:defPPr>
            <a:lvl1pPr defTabSz="4389438" eaLnBrk="0" hangingPunct="0">
              <a:defRPr sz="3100">
                <a:solidFill>
                  <a:schemeClr val="tx1"/>
                </a:solidFill>
                <a:latin typeface="Arial"/>
              </a:defRPr>
            </a:lvl1pPr>
            <a:lvl2pPr marL="742950" indent="-28575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2pPr>
            <a:lvl3pPr marL="1143000" indent="-22860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3pPr>
            <a:lvl4pPr marL="1600200" indent="-22860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4pPr>
            <a:lvl5pPr marL="2057400" indent="-22860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9pPr>
          </a:lstStyle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3600" dirty="0"/>
              <a:t>On </a:t>
            </a:r>
            <a:r>
              <a:rPr lang="de-DE" sz="3600" dirty="0" err="1"/>
              <a:t>average</a:t>
            </a:r>
            <a:r>
              <a:rPr lang="de-DE" sz="3600" dirty="0"/>
              <a:t>, </a:t>
            </a:r>
            <a:r>
              <a:rPr lang="de-DE" sz="3600" dirty="0" err="1"/>
              <a:t>incongruent</a:t>
            </a:r>
            <a:r>
              <a:rPr lang="de-DE" sz="3600" dirty="0"/>
              <a:t> </a:t>
            </a:r>
            <a:r>
              <a:rPr lang="de-DE" sz="3600" dirty="0" err="1"/>
              <a:t>motion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judged</a:t>
            </a:r>
            <a:r>
              <a:rPr lang="de-DE" sz="3600" dirty="0"/>
              <a:t> </a:t>
            </a:r>
            <a:r>
              <a:rPr lang="de-DE" sz="3600" dirty="0" err="1"/>
              <a:t>as</a:t>
            </a:r>
            <a:r>
              <a:rPr lang="de-DE" sz="3600" dirty="0"/>
              <a:t> </a:t>
            </a:r>
            <a:r>
              <a:rPr lang="de-DE" sz="3600" dirty="0" err="1"/>
              <a:t>too</a:t>
            </a:r>
            <a:r>
              <a:rPr lang="de-DE" sz="3600" dirty="0"/>
              <a:t> fast; </a:t>
            </a:r>
            <a:r>
              <a:rPr lang="de-DE" sz="3600" dirty="0" err="1"/>
              <a:t>no</a:t>
            </a:r>
            <a:r>
              <a:rPr lang="de-DE" sz="3600" dirty="0"/>
              <a:t> </a:t>
            </a:r>
            <a:r>
              <a:rPr lang="de-DE" sz="3600" dirty="0" err="1"/>
              <a:t>big</a:t>
            </a:r>
            <a:r>
              <a:rPr lang="de-DE" sz="3600" dirty="0"/>
              <a:t> </a:t>
            </a:r>
            <a:r>
              <a:rPr lang="de-DE" sz="3600" dirty="0" err="1"/>
              <a:t>difference</a:t>
            </a:r>
            <a:r>
              <a:rPr lang="de-DE" sz="3600" dirty="0"/>
              <a:t> </a:t>
            </a:r>
            <a:r>
              <a:rPr lang="de-DE" sz="3600" dirty="0" err="1"/>
              <a:t>between</a:t>
            </a:r>
            <a:r>
              <a:rPr lang="de-DE" sz="3600" dirty="0"/>
              <a:t> </a:t>
            </a:r>
            <a:r>
              <a:rPr lang="de-DE" sz="3600" dirty="0" err="1"/>
              <a:t>no</a:t>
            </a:r>
            <a:r>
              <a:rPr lang="de-DE" sz="3600" dirty="0"/>
              <a:t> </a:t>
            </a:r>
            <a:r>
              <a:rPr lang="de-DE" sz="3600" dirty="0" err="1"/>
              <a:t>motion</a:t>
            </a:r>
            <a:r>
              <a:rPr lang="de-DE" sz="3600" dirty="0"/>
              <a:t> and </a:t>
            </a:r>
            <a:r>
              <a:rPr lang="de-DE" sz="3600" dirty="0" err="1"/>
              <a:t>congruent</a:t>
            </a:r>
            <a:r>
              <a:rPr lang="de-DE" sz="3600" dirty="0"/>
              <a:t> </a:t>
            </a:r>
            <a:r>
              <a:rPr lang="de-DE" sz="3600" dirty="0" err="1"/>
              <a:t>motion</a:t>
            </a:r>
            <a:endParaRPr lang="de-DE" sz="3600" dirty="0"/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3600" dirty="0"/>
              <a:t>On </a:t>
            </a:r>
            <a:r>
              <a:rPr lang="de-DE" sz="3600" dirty="0" err="1"/>
              <a:t>average</a:t>
            </a:r>
            <a:r>
              <a:rPr lang="de-DE" sz="3600" dirty="0"/>
              <a:t>, </a:t>
            </a:r>
            <a:r>
              <a:rPr lang="de-DE" sz="3600" dirty="0" err="1"/>
              <a:t>subjects</a:t>
            </a:r>
            <a:r>
              <a:rPr lang="de-DE" sz="3600" dirty="0"/>
              <a:t> </a:t>
            </a:r>
            <a:r>
              <a:rPr lang="de-DE" sz="3600" dirty="0" err="1"/>
              <a:t>judge</a:t>
            </a:r>
            <a:r>
              <a:rPr lang="de-DE" sz="3600" dirty="0"/>
              <a:t> </a:t>
            </a:r>
            <a:r>
              <a:rPr lang="de-DE" sz="3600" dirty="0" err="1"/>
              <a:t>speed</a:t>
            </a:r>
            <a:r>
              <a:rPr lang="de-DE" sz="3600" dirty="0"/>
              <a:t> </a:t>
            </a:r>
            <a:r>
              <a:rPr lang="de-DE" sz="3600" dirty="0" err="1"/>
              <a:t>somewhat</a:t>
            </a:r>
            <a:r>
              <a:rPr lang="de-DE" sz="3600" dirty="0"/>
              <a:t> </a:t>
            </a:r>
            <a:r>
              <a:rPr lang="de-DE" sz="3600" dirty="0" err="1"/>
              <a:t>less</a:t>
            </a:r>
            <a:r>
              <a:rPr lang="de-DE" sz="3600" dirty="0"/>
              <a:t> </a:t>
            </a:r>
            <a:r>
              <a:rPr lang="de-DE" sz="3600" dirty="0" err="1"/>
              <a:t>precisely</a:t>
            </a:r>
            <a:r>
              <a:rPr lang="de-DE" sz="3600" dirty="0"/>
              <a:t> </a:t>
            </a:r>
            <a:r>
              <a:rPr lang="de-DE" sz="3600" dirty="0" err="1"/>
              <a:t>when</a:t>
            </a:r>
            <a:r>
              <a:rPr lang="de-DE" sz="3600" dirty="0"/>
              <a:t> </a:t>
            </a:r>
            <a:r>
              <a:rPr lang="de-DE" sz="3600" dirty="0" err="1"/>
              <a:t>self</a:t>
            </a:r>
            <a:r>
              <a:rPr lang="de-DE" sz="3600" dirty="0"/>
              <a:t>-motion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simulated</a:t>
            </a:r>
            <a:endParaRPr lang="de-DE" sz="3600" dirty="0"/>
          </a:p>
          <a:p>
            <a:pPr>
              <a:spcAft>
                <a:spcPts val="1800"/>
              </a:spcAft>
            </a:pPr>
            <a:endParaRPr lang="en-US" sz="3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3695ED0-7089-47E3-8D68-F1D791ABC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52" y="28074359"/>
            <a:ext cx="12984480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8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419</Words>
  <Application>Microsoft Office PowerPoint</Application>
  <PresentationFormat>Benutzerdefiniert</PresentationFormat>
  <Paragraphs>39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Björn Jörges</dc:creator>
  <cp:lastModifiedBy>Björn Jörges</cp:lastModifiedBy>
  <cp:revision>30</cp:revision>
  <dcterms:created xsi:type="dcterms:W3CDTF">2017-08-24T16:06:49Z</dcterms:created>
  <dcterms:modified xsi:type="dcterms:W3CDTF">2020-01-05T12:59:23Z</dcterms:modified>
</cp:coreProperties>
</file>