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130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62EB-1C7D-49AD-80D5-70CBB6045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2BC12-8F47-4F82-B821-CFEB5F22F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E3CE-C37C-416C-960E-9353046F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FC37-AB80-408F-B80D-E98B960F7A5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97503-5F84-4C74-AC08-0388C6A5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189EC-8893-4955-A6DA-0226926E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9193-5C2F-4ADF-AC72-D26569F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8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3CD4-AAB6-4859-BE55-F65C714A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104DE-1453-454F-A717-295674AED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C36B7-6B85-4154-BDE8-43E5355E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FC37-AB80-408F-B80D-E98B960F7A5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D6BAC-B397-45B3-9DB9-1D9ED6B3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BDA5F-1D87-40F9-BE9E-89EACABE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9193-5C2F-4ADF-AC72-D26569F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8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8912F-0D5B-4FDA-B549-42EFC2E81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31257-0A24-474C-87BD-17C63A2D8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C716-1DEC-4CF5-9AE0-84BAF05C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FC37-AB80-408F-B80D-E98B960F7A5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1614B-1BDD-439F-915A-2375D437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EF51E-2A0A-4FE8-9B67-248EBF69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9193-5C2F-4ADF-AC72-D26569F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05FC-81FE-4599-8A3C-B3A0B29F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DDE3-6266-4023-A4C1-96367EB7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0B09-13E0-4130-867A-1A820FD8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FC37-AB80-408F-B80D-E98B960F7A5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3A912-2E53-4D91-AAA2-191AA13F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3FC5C-4BAD-4B52-AA0B-F5F910C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9193-5C2F-4ADF-AC72-D26569F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3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A8EB-45C8-46F4-B43B-41EE54B3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5FFA8-110F-4979-80C9-6B3B3522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BD152-CA03-4622-93E8-C47778ED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FC37-AB80-408F-B80D-E98B960F7A5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ABB5-6895-438A-AEFB-AADD8746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6B995-ED31-4022-9544-072C1D0C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9193-5C2F-4ADF-AC72-D26569F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6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1056-FA4F-43D0-BB8D-7E1701DE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AB38F-10A9-4261-9852-F1BB27E94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71245-E412-4D6B-AAB2-EB6E803F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04511-047F-4466-8B98-E68EC6D2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FC37-AB80-408F-B80D-E98B960F7A5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E7975-78C3-4438-9EBA-62C7C160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7A81C-4992-4D1A-859D-56A52756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9193-5C2F-4ADF-AC72-D26569F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6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FD9F-EC89-46F2-8548-3DAAB2A4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8C8DE-FF52-44B6-8E2F-1576ED85E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99ED9-DA04-445D-8C6C-E05576AF1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76B5F-5C77-482B-8ACA-07C710213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91FC4-8A67-49BA-9CD8-A2E5FFC0F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4626D-59FD-477F-9EE8-6EC3B21F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FC37-AB80-408F-B80D-E98B960F7A5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1B663-E262-4965-A7AC-9979C6D1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E0DAC-4D0B-429A-B7BB-E5BDBCF5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9193-5C2F-4ADF-AC72-D26569F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7660-18AB-4712-AA78-210AC65C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BF0A8-4D60-452D-9D11-D567B3AC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FC37-AB80-408F-B80D-E98B960F7A5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E67CF-616F-4D56-841B-E3201133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1DAA9-C5C8-4E08-877E-D7501706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9193-5C2F-4ADF-AC72-D26569F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0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C8AC6-44A5-45DF-8EA8-1E93C6FB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FC37-AB80-408F-B80D-E98B960F7A5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9433F-D17A-4BCC-A977-601C7817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66F42-A9C2-46C8-811F-4740CA99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9193-5C2F-4ADF-AC72-D26569F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6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F8C5-5B05-42AE-8F4F-6A052445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D2A5-D3C1-48FA-B12F-9BB2B5DCD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0DC83-5C47-41B3-A972-25F9D81C5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841CF-89B8-43E2-852E-559DF988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FC37-AB80-408F-B80D-E98B960F7A5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4E4C0-D472-447B-9139-6E332703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3D57F-2423-44DD-968D-47F8422F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9193-5C2F-4ADF-AC72-D26569F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3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D767-3F21-4635-B2F2-1213294D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E3965-C92C-47AF-8B23-E8E1C4C55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110D4-D148-48B2-802A-1795B8EBD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14FA0-C267-4169-B8E5-54194E26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FC37-AB80-408F-B80D-E98B960F7A5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5AFC9-7262-471F-8759-E6BEB493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8C937-558F-4ACD-B597-3651767A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9193-5C2F-4ADF-AC72-D26569F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1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93089-80AA-4D9B-822D-2431191F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9C113-95CC-463D-811E-0AAAD8CB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1866-B404-4152-925A-7BFDE16F6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EFC37-AB80-408F-B80D-E98B960F7A5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38BC2-C654-4815-9C3F-3476C378C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15D61-3618-41FA-AB53-F55DFFFDF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9193-5C2F-4ADF-AC72-D26569F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8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66BA-265A-4A8A-9B17-5FFEB7ECF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38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Incomplete Compensation for Self-Motion in the Visual Perception of Object Velocity during a Visual-Vestibular Conflict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ACD85-AC6D-496F-85E9-C29945CA2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763202"/>
          </a:xfrm>
        </p:spPr>
        <p:txBody>
          <a:bodyPr>
            <a:normAutofit lnSpcReduction="10000"/>
          </a:bodyPr>
          <a:lstStyle/>
          <a:p>
            <a:r>
              <a:rPr lang="en-US" sz="5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Björn Jörges, Laurence R. Harris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1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AB83-376F-4862-8861-05126388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06138"/>
            <a:ext cx="6229351" cy="1325563"/>
          </a:xfrm>
        </p:spPr>
        <p:txBody>
          <a:bodyPr/>
          <a:lstStyle/>
          <a:p>
            <a:r>
              <a:rPr lang="de-DE" dirty="0"/>
              <a:t> Background &amp; Hypotheses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CEB7-1816-47C7-BEC5-EB57CC42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58975"/>
            <a:ext cx="6381750" cy="3584575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Estimating object motion requires estimating self-motion</a:t>
            </a:r>
          </a:p>
          <a:p>
            <a:r>
              <a:rPr lang="en-US" dirty="0"/>
              <a:t>Compensation for self-motion might be incomplete when self-motion is presented visually only</a:t>
            </a:r>
          </a:p>
          <a:p>
            <a:endParaRPr lang="en-US" dirty="0"/>
          </a:p>
          <a:p>
            <a:r>
              <a:rPr lang="en-US" dirty="0"/>
              <a:t>Object motion opposite to self-motion should be overestimated and vice-versa</a:t>
            </a:r>
          </a:p>
          <a:p>
            <a:r>
              <a:rPr lang="en-US" dirty="0"/>
              <a:t>Compensating for self-motion might incur precision cost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BFB22-3F72-4E2A-9608-F66C072C0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4750" y="-18317"/>
            <a:ext cx="4667250" cy="687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8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4AFB-DF4D-401D-B607-AB37254F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1250" cy="1325563"/>
          </a:xfrm>
        </p:spPr>
        <p:txBody>
          <a:bodyPr/>
          <a:lstStyle/>
          <a:p>
            <a:r>
              <a:rPr lang="de-DE" dirty="0"/>
              <a:t>Stimulus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F35A-E298-437E-97C6-9FD7FF2E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561"/>
            <a:ext cx="5867400" cy="4351338"/>
          </a:xfrm>
        </p:spPr>
        <p:txBody>
          <a:bodyPr/>
          <a:lstStyle/>
          <a:p>
            <a:r>
              <a:rPr lang="de-DE" dirty="0"/>
              <a:t>2 interval forced-choice task:</a:t>
            </a:r>
          </a:p>
          <a:p>
            <a:pPr marL="457200" lvl="1" indent="0">
              <a:buNone/>
            </a:pPr>
            <a:r>
              <a:rPr lang="de-DE" dirty="0"/>
              <a:t>„Which is faster?“</a:t>
            </a:r>
          </a:p>
          <a:p>
            <a:r>
              <a:rPr lang="de-DE" dirty="0"/>
              <a:t>Observer static, same direction as object, or opposite direction</a:t>
            </a:r>
          </a:p>
          <a:p>
            <a:r>
              <a:rPr lang="de-DE" dirty="0"/>
              <a:t>PEST staircase</a:t>
            </a:r>
          </a:p>
          <a:p>
            <a:endParaRPr lang="de-DE" dirty="0"/>
          </a:p>
          <a:p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2909ACF-DD0F-4803-8287-FB7737FADC9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7443"/>
            <a:ext cx="5486400" cy="5169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B86EBD-A86E-4639-B6EF-7FD5740C7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816" y="4136230"/>
            <a:ext cx="2655193" cy="247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D276-1713-47F0-B13A-FC290394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43150" cy="1325563"/>
          </a:xfrm>
        </p:spPr>
        <p:txBody>
          <a:bodyPr/>
          <a:lstStyle/>
          <a:p>
            <a:r>
              <a:rPr lang="de-DE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F4A2-6DCE-4752-9BA3-95505B10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40DA5-1D4D-4C19-B25C-657385162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274" y="1539875"/>
            <a:ext cx="5029200" cy="502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9F5E21-4E9D-4BFE-9F5A-73A96B273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1229" y="1539875"/>
            <a:ext cx="5029200" cy="5099924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89F5963F-C74E-4925-B085-B8CDA2B36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666" y="3760415"/>
            <a:ext cx="1527334" cy="58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4757" tIns="47376" rIns="94757" bIns="47376">
            <a:spAutoFit/>
          </a:bodyPr>
          <a:lstStyle>
            <a:defPPr>
              <a:defRPr kern="1200" smtId="4294967295"/>
            </a:defPPr>
            <a:lvl1pPr defTabSz="4389438" eaLnBrk="0" hangingPunct="0">
              <a:defRPr sz="3100">
                <a:solidFill>
                  <a:schemeClr val="tx1"/>
                </a:solidFill>
                <a:latin typeface="Arial"/>
              </a:defRPr>
            </a:lvl1pPr>
            <a:lvl2pPr marL="742950" indent="-285750" defTabSz="4389438" eaLnBrk="0" hangingPunct="0">
              <a:defRPr sz="3100">
                <a:solidFill>
                  <a:schemeClr val="tx1"/>
                </a:solidFill>
                <a:latin typeface="Arial"/>
              </a:defRPr>
            </a:lvl2pPr>
            <a:lvl3pPr marL="1143000" indent="-228600" defTabSz="4389438" eaLnBrk="0" hangingPunct="0">
              <a:defRPr sz="3100">
                <a:solidFill>
                  <a:schemeClr val="tx1"/>
                </a:solidFill>
                <a:latin typeface="Arial"/>
              </a:defRPr>
            </a:lvl3pPr>
            <a:lvl4pPr marL="1600200" indent="-228600" defTabSz="4389438" eaLnBrk="0" hangingPunct="0">
              <a:defRPr sz="3100">
                <a:solidFill>
                  <a:schemeClr val="tx1"/>
                </a:solidFill>
                <a:latin typeface="Arial"/>
              </a:defRPr>
            </a:lvl4pPr>
            <a:lvl5pPr marL="2057400" indent="-228600" defTabSz="4389438" eaLnBrk="0" hangingPunct="0">
              <a:defRPr sz="3100">
                <a:solidFill>
                  <a:schemeClr val="tx1"/>
                </a:solidFill>
                <a:latin typeface="Arial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/>
              </a:defRPr>
            </a:lvl9pPr>
          </a:lstStyle>
          <a:p>
            <a:pPr algn="ctr"/>
            <a:r>
              <a:rPr lang="de-DE" sz="1600" dirty="0"/>
              <a:t>0% compensation</a:t>
            </a:r>
            <a:endParaRPr lang="en-US" sz="1600" dirty="0"/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6BBB5D7E-944E-4B1A-BF97-5FEA961E4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266" y="4730005"/>
            <a:ext cx="1527334" cy="58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4757" tIns="47376" rIns="94757" bIns="47376">
            <a:spAutoFit/>
          </a:bodyPr>
          <a:lstStyle>
            <a:defPPr>
              <a:defRPr kern="1200" smtId="4294967295"/>
            </a:defPPr>
            <a:lvl1pPr defTabSz="4389438" eaLnBrk="0" hangingPunct="0">
              <a:defRPr sz="3100">
                <a:solidFill>
                  <a:schemeClr val="tx1"/>
                </a:solidFill>
                <a:latin typeface="Arial"/>
              </a:defRPr>
            </a:lvl1pPr>
            <a:lvl2pPr marL="742950" indent="-285750" defTabSz="4389438" eaLnBrk="0" hangingPunct="0">
              <a:defRPr sz="3100">
                <a:solidFill>
                  <a:schemeClr val="tx1"/>
                </a:solidFill>
                <a:latin typeface="Arial"/>
              </a:defRPr>
            </a:lvl2pPr>
            <a:lvl3pPr marL="1143000" indent="-228600" defTabSz="4389438" eaLnBrk="0" hangingPunct="0">
              <a:defRPr sz="3100">
                <a:solidFill>
                  <a:schemeClr val="tx1"/>
                </a:solidFill>
                <a:latin typeface="Arial"/>
              </a:defRPr>
            </a:lvl3pPr>
            <a:lvl4pPr marL="1600200" indent="-228600" defTabSz="4389438" eaLnBrk="0" hangingPunct="0">
              <a:defRPr sz="3100">
                <a:solidFill>
                  <a:schemeClr val="tx1"/>
                </a:solidFill>
                <a:latin typeface="Arial"/>
              </a:defRPr>
            </a:lvl4pPr>
            <a:lvl5pPr marL="2057400" indent="-228600" defTabSz="4389438" eaLnBrk="0" hangingPunct="0">
              <a:defRPr sz="3100">
                <a:solidFill>
                  <a:schemeClr val="tx1"/>
                </a:solidFill>
                <a:latin typeface="Arial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/>
              </a:defRPr>
            </a:lvl9pPr>
          </a:lstStyle>
          <a:p>
            <a:pPr algn="ctr"/>
            <a:r>
              <a:rPr lang="de-DE" sz="1600" dirty="0"/>
              <a:t>100% compensation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026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AECD-4B7C-4842-AFAE-800DD0EF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A933-50A4-4109-B471-1F7E980D5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 compensate for visual self-motion ... </a:t>
            </a:r>
          </a:p>
          <a:p>
            <a:pPr lvl="1"/>
            <a:r>
              <a:rPr lang="de-DE" dirty="0"/>
              <a:t>... nearly fully when it goes in the same direction as the target</a:t>
            </a:r>
          </a:p>
          <a:p>
            <a:pPr lvl="1"/>
            <a:r>
              <a:rPr lang="de-DE" dirty="0"/>
              <a:t>... About 70% when self-motion and object motion go in opposite directions</a:t>
            </a:r>
          </a:p>
          <a:p>
            <a:endParaRPr lang="en-US" dirty="0"/>
          </a:p>
          <a:p>
            <a:r>
              <a:rPr lang="en-US" dirty="0"/>
              <a:t>This may come at a precision cost, but more data necessary</a:t>
            </a:r>
          </a:p>
        </p:txBody>
      </p:sp>
    </p:spTree>
    <p:extLst>
      <p:ext uri="{BB962C8B-B14F-4D97-AF65-F5344CB8AC3E}">
        <p14:creationId xmlns:p14="http://schemas.microsoft.com/office/powerpoint/2010/main" val="408071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Incomplete Compensation for Self-Motion in the Visual Perception of Object Velocity during a Visual-Vestibular Conflict</vt:lpstr>
      <vt:lpstr> Background &amp; Hypotheses</vt:lpstr>
      <vt:lpstr>Stimulus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Incomplete Compensation for Self-Motion in the Visual Perception of Object Velocity during a Visual-Vestibular Conflict</dc:title>
  <dc:creator>Björn Jörges</dc:creator>
  <cp:lastModifiedBy>Björn Jörges</cp:lastModifiedBy>
  <cp:revision>5</cp:revision>
  <dcterms:created xsi:type="dcterms:W3CDTF">2020-06-01T19:04:50Z</dcterms:created>
  <dcterms:modified xsi:type="dcterms:W3CDTF">2020-06-01T20:03:06Z</dcterms:modified>
</cp:coreProperties>
</file>