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6" r:id="rId3"/>
    <p:sldId id="260" r:id="rId4"/>
    <p:sldId id="257" r:id="rId5"/>
    <p:sldId id="262" r:id="rId6"/>
    <p:sldId id="263" r:id="rId7"/>
    <p:sldId id="259" r:id="rId8"/>
    <p:sldId id="264" r:id="rId9"/>
    <p:sldId id="272" r:id="rId10"/>
    <p:sldId id="265" r:id="rId11"/>
    <p:sldId id="258" r:id="rId12"/>
    <p:sldId id="267" r:id="rId13"/>
    <p:sldId id="274" r:id="rId14"/>
    <p:sldId id="273" r:id="rId15"/>
    <p:sldId id="275" r:id="rId16"/>
    <p:sldId id="268" r:id="rId17"/>
    <p:sldId id="284" r:id="rId18"/>
    <p:sldId id="277" r:id="rId19"/>
    <p:sldId id="283" r:id="rId20"/>
    <p:sldId id="276" r:id="rId21"/>
    <p:sldId id="279" r:id="rId22"/>
    <p:sldId id="287" r:id="rId23"/>
    <p:sldId id="286" r:id="rId24"/>
    <p:sldId id="280" r:id="rId25"/>
    <p:sldId id="282" r:id="rId26"/>
    <p:sldId id="270" r:id="rId27"/>
    <p:sldId id="288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1T00:31:04.843"/>
    </inkml:context>
    <inkml:brush xml:id="br0">
      <inkml:brushProperty name="width" value="0.35" units="cm"/>
      <inkml:brushProperty name="height" value="0.35" units="cm"/>
      <inkml:brushProperty name="color" value="#C00000"/>
    </inkml:brush>
  </inkml:definitions>
  <inkml:trace contextRef="#ctx0" brushRef="#br0">1308 0 24575,'0'296'0,"0"-289"0,0-1 0,-1 1 0,0-1 0,0 1 0,0-1 0,0 0 0,-1 1 0,0-1 0,0 0 0,-1 0 0,0 0 0,0-1 0,-6 10 0,6-9 0,0-1 0,0 1 0,1-1 0,-1 1 0,1 0 0,0 0 0,1 0 0,-1 0 0,0 13 0,0-10 0,0 0 0,0 0 0,0 0 0,-4 8 0,-3 7 0,6-16 0,-1 1 0,1-1 0,-1 0 0,-6 8 0,8-11 0,-1-1 0,1 0 0,1 1 0,-1 0 0,0-1 0,1 1 0,0 0 0,-1 8 0,1-7 0,0 0 0,0 0 0,-1-1 0,0 1 0,1-1 0,-4 7 0,-51 91 0,54-97 0,-1 0 0,1 0 0,0 0 0,0 1 0,-1 8 0,2-10 0,1 0 0,-1 0 0,-1-1 0,1 1 0,-1 0 0,1-1 0,-1 1 0,0-1 0,0 0 0,-1 0 0,-3 5 0,-4 5 0,0 0 0,0 0 0,2 1 0,-12 24 0,1-1 0,-30 54 0,39-71 0,9-16 0,-1-1 0,0 0 0,0 0 0,0 0 0,0-1 0,-1 1 0,-3 4 0,-13 10 0,13-12 0,-1 1 0,1-1 0,0 1 0,-8 13 0,10-15 0,1 0 0,-2 0 0,1-1 0,0 0 0,-1 0 0,-8 6 0,-3 3 0,-15 7 0,26-17 0,0-1 0,1 1 0,-1 0 0,1 0 0,-1 1 0,1-1 0,0 1 0,1 0 0,-7 8 0,-6 17 0,12-22 0,0 1 0,0-1 0,-1 1 0,-6 7 0,-8 10 0,15-20 0,1 0 0,-1 0 0,0 0 0,-9 8 0,-21 22 0,28-30 0,0 1 0,-9 13 0,10-12 0,1-1 0,-1-1 0,0 1 0,-7 4 0,5-4 0,-1-1 0,-13 5 0,16-8 0,0 1 0,0-1 0,0 1 0,0 0 0,1 0 0,-1 1 0,1-1 0,0 1 0,-1 0 0,-3 6 0,-6 9 0,10-15 0,1 0 0,0 1 0,0-1 0,0 1 0,-3 7 0,0 0 0,-1 1 0,-1-1 0,0-1 0,-14 17 0,17-21 0,-3 1 0,-1 0 0,0 0 0,0-1 0,-17 10 0,9-6 0,12-8 0,-1 0 0,1 0 0,-1-1 0,-11 4 0,13-5 0,60 0 0,-2-3 0,93 4 0,-108 6 0,-29-5 0,1 0 0,11 0 0,187-1 0,-108-4 0,193 2 0,-288 0 0,1-2 0,0 1 0,0-1 0,0 0 0,-1-1 0,1 1 0,-1-2 0,0 1 0,0-1 0,11-8 0,-10 6 0,1 1 0,0 0 0,0 1 0,0-1 0,0 2 0,12-4 0,4 4 0,-1 0 0,1 3 0,29 2 0,0 0 0,143-2 0,-191 0 0,0 0 0,0 1 0,0 0 0,0 0 0,0 0 0,-1 1 0,1 0 0,0 0 0,-1 0 0,1 0 0,4 5 0,0-2 0,0 0 0,0-1 0,0 0 0,0 0 0,1-1 0,-1-1 0,16 3 0,4-3 0,36-2 0,-33-1 0,-27 1 0,0 1 0,0-1 0,0 1 0,-1 0 0,1 1 0,0-1 0,-1 1 0,1 0 0,-1 0 0,1 0 0,6 6 0,7 3 0,22 9 0,-20-11 0,-6-3 0,1 0 0,18 3 0,-18-6 0,-14-2 0,31 5 0,-30-6 0,-1 0 0,1 1 0,0-1 0,-1 0 0,1-1 0,0 1 0,-1 0 0,1 0 0,0-1 0,-1 1 0,1-1 0,0 0 0,-1 1 0,1-1 0,-1 0 0,3-2 0,-4 3 0,0 0 0,0-1 0,1 1 0,-1-1 0,0 1 0,0-1 0,0 1 0,1-1 0,-1 1 0,0-1 0,0 1 0,0-1 0,0 0 0,0 1 0,0-1 0,0 1 0,0-1 0,0 1 0,0-1 0,0 1 0,0-1 0,-1 1 0,1-1 0,0 1 0,0-1 0,0 1 0,-1-1 0,1 1 0,0-1 0,-1 0 0,-11-15 0,9 13 0,-3-3 0,1 1 0,-1 0 0,-6-5 0,7 7 0,0-1 0,0 0 0,0 0 0,1-1 0,-7-7 0,-20-26 0,27 33 0,0 0 0,0 0 0,-8-6 0,7 7 0,1 0 0,0 0 0,0 0 0,-5-8 0,-22-26 0,26 31 0,0 1 0,-1 0 0,-5-5 0,5 6 0,1 0 0,0 0 0,0-1 0,-5-7 0,7 7 0,-2-2 0,0 0 0,0-1 0,1 1 0,-3-11 0,2 8 0,1 1 0,-1-1 0,-1 2 0,-9-15 0,7 11 0,-12-23 0,13 22 0,-17-25 0,18 30 0,0 0 0,0-1 0,1 0 0,0-1 0,-4-12 0,7 18 0,0 0 0,-1 0 0,1 0 0,-6-7 0,-6-14 0,5 9 0,1 1 0,-20-27 0,14 21 0,7 11 0,1-1 0,0 0 0,1 0 0,0 0 0,1-1 0,-4-16 0,-10-43 0,16 61 0,-1 1 0,-1 0 0,1 0 0,-1 0 0,-1 0 0,-10-17 0,3-2 0,9 22 0,0 1 0,-6-14 0,-14-23 0,17 30 0,-14-23 0,17 30 0,0 0 0,0 0 0,-5-13 0,6 11 0,-1 1 0,0 0 0,-5-7 0,5 7 0,0 1 0,0-2 0,1 1 0,-1 0 0,1-1 0,1 1 0,-1-1 0,1 1 0,0-1 0,1 0 0,0-10 0,-1 4 0,-3-26 0,3 35 0,0 0 0,-1 0 0,1 0 0,-1 0 0,0 1 0,0-1 0,0 1 0,-6-9 0,-2-3 0,9 13 0,-1 1 0,1-1 0,-1 0 0,0 0 0,1 1 0,-1-1 0,0 1 0,-1 0 0,1-1 0,0 1 0,-1 0 0,1 1 0,0-1 0,-5-2 0,7 4 0,-1 0 0,1 0 0,-1 1 0,1-1 0,0 0 0,-1 0 0,1 0 0,-1 0 0,1 1 0,0-1 0,-1 0 0,1 0 0,0 1 0,-1-1 0,1 0 0,0 1 0,-1-1 0,1 0 0,0 1 0,0-1 0,-1 1 0,1-1 0,0 0 0,0 1 0,0-1 0,0 1 0,-1-1 0,1 1 0,0-1 0,0 1 0,0-1 0,0 1 0,0-1 0,0 1 0,0-1 0,-1 22 0,1-19 0,1 73 0,1-41 0,-4 42 0,-6-33 0,5-33 0,1 0 0,-1 15 0,2 27 0,1-34 0,0 1 0,-6 35 0,1-17 0,1 1 0,2-1 0,3 49 0,-1-32 0,0-47 0,1-1 0,-1 1 0,1 0 0,1-1 0,-1 0 0,1 1 0,4 10 0,-4-18 0,-1-4 0,0-7 0,-1-110 0,-1 55 0,1 57 0,-1 0 0,-1-1 0,1 1 0,-1 0 0,-1 0 0,0 0 0,-7-17 0,7 18 0,3 7 0,-1 1 0,1-1 0,0 0 0,0 0 0,-1 1 0,1-1 0,0 1 0,-1-1 0,1 0 0,0 1 0,-1-1 0,1 1 0,-1-1 0,1 1 0,-1-1 0,1 1 0,-1-1 0,0 1 0,1 0 0,-1-1 0,1 1 0,-2-1 0,1 2 0,1-1 0,-1 0 0,1 0 0,-1 0 0,0 0 0,1 1 0,-1-1 0,1 0 0,-1 1 0,1-1 0,-1 0 0,1 1 0,-1-1 0,1 1 0,-1-1 0,1 1 0,-1-1 0,0 2 0,-1 2 0,-1 0 0,1 0 0,0 0 0,0 1 0,-2 5 0,-2 5 0,0 0 0,-2-1 0,0 0 0,0 0 0,-12 15 0,3-5 0,-33 47 0,42-61-98,0-1-1,0 0 1,-1 0-1,-14 10 1,-2 2-325,3 0-159,12-11 569,-1 0 1,0 0 0,-1-1 0,-20 12-1,-65 32-1453,-53 26-394,115-61 1609,21-10 34,-29 11-1,32-15 218,0 1 0,0 1 0,-12 8 0,-3 2 0,-4 5-49,21-14 352,1-1 0,-12 5 0,-22 16 2933,41-27-3221,1 1-1,0-1 1,-1 0-1,1 0 1,-1 1 0,1-1-1,-1 0 1,1 0-1,0 0 1,-1 0 0,1 0-1,-1 0 1,1 0-1,-1 0 1,1 0 0,-1 0-1,1 0 1,-1 0-1,1 0 1,-1 0 0,1 0-1,-1-1 1,1 1-1,0 0 1,-1 0 0,1-1-1,-1 1 1,1 0-1,-1-1 1,1 0 25,-1 0 1,0 0-1,0 0 0,1-1 1,-1 1-1,1 0 0,-1 0 1,1-1-1,0 1 0,-1 0 1,1-2-1,-1-4 98,1 0 1,0 0-1,0-10 0,2 7-138,-1-1 0,2 1 0,-1 1 0,1-1 0,1 0 0,-1 1 0,1-1 0,1 1 0,0 1 0,0-1 0,0 1 0,1 0 0,0 0 0,0 1 0,1 0 0,0 0 0,9-7 0,-11 10 0,0 0 0,0-1 0,-1 0 0,0 0 0,7-9 0,-7 8 0,0 0 0,1 0 0,0 1 0,9-8 0,-12 11 0,2-1 0,-1 1 0,1-1 0,0 1 0,0 0 0,5-3 0,-8 5 0,0 0 0,0 0 0,0-1 0,-1 1 0,1 0 0,0 0 0,0 0 0,0 0 0,-1 0 0,1 0 0,0 1 0,0-1 0,-1 0 0,1 0 0,0 1 0,0-1 0,0 0 0,-1 1 0,1-1 0,0 1 0,-1-1 0,1 1 0,0-1 0,-1 1 0,1 0 0,-1-1 0,1 1 0,-1 0 0,1-1 0,-1 1 0,1 0 0,-1 0 0,0 0 0,1-1 0,-1 1 0,0 1 0,2 4 0,0 1 0,-1 0 0,0-1 0,0 1 0,-1 0 0,1-1 0,-1 1 0,0 0 0,-2 8 0,-1 3 0,0 1 0,-6 18 0,6-29 0,1-1 0,-1 0 0,-5 9 0,5-11 0,0 0 0,1 0 0,-1 0 0,1 1 0,1-1 0,-1 1 0,-1 8 0,2-9 0,1-1 0,-1 1 0,1-1 0,0 1 0,0-1 0,1 1 0,-1-1 0,2 6 0,-1-9 0,-1 1 0,1-1 0,0 1 0,-1-1 0,1 1 0,0-1 0,0 1 0,0-1 0,0 0 0,0 1 0,0-1 0,0 0 0,1 0 0,-1 0 0,0 0 0,0 0 0,1-1 0,-1 1 0,1 0 0,-1-1 0,1 1 0,-1-1 0,1 1 0,1-1 0,4 1 0,1-1 0,-1 0 0,0 0 0,1-1 0,-1 0 0,1 0 0,-1-1 0,0 0 0,13-6 0,-15 5 0,1-1 0,0 1 0,-1-1 0,1-1 0,-1 1 0,8-9 0,-2 2 0,37-41 0,-35 37 0,0 0 0,2 0 0,15-11 0,-5 6 0,-41 41 0,10-13 0,0-1 0,-8 14 0,10-14 0,0-1 0,0 0 0,0-1 0,0 1 0,-1-1 0,-9 8 0,11-11 0,0 1 0,1-1 0,-1 0 0,1 1 0,-1-1 0,1 1 0,0 0 0,0 0 0,0 0 0,0 0 0,1 0 0,-2 5 0,2-7 0,1 1 0,-1 0 0,1-1 0,0 1 0,0-1 0,0 1 0,0 0 0,0-1 0,0 1 0,0 0 0,0-1 0,0 1 0,1-1 0,-1 1 0,1-1 0,-1 1 0,1-1 0,-1 1 0,1-1 0,0 1 0,0-1 0,-1 0 0,1 1 0,0-1 0,0 0 0,0 0 0,0 0 0,1 0 0,1 2 0,7 4 0,0 0 0,1-1 0,0 0 0,0-1 0,0 0 0,0-1 0,22 4 0,-21-6 0,0 0 0,0-1 0,1 0 0,-1-1 0,0-1 0,23-4 0,-30 3 0,0 0 0,0-1 0,0 0 0,0 0 0,0 0 0,-1-1 0,1 0 0,-1 0 0,0 0 0,0 0 0,6-10 0,3-5 0,18-34 0,-25 39 0,0 0 0,-1-1 0,4-18 0,0 1 0,-5 10 0,-4 22 0,0-1 0,0 1 0,0-1 0,0 1 0,0-1 0,0 1 0,0-1 0,0 1 0,0-1 0,0 1 0,0-1 0,0 1 0,0-1 0,-1 1 0,1-1 0,0 1 0,0-1 0,0 1 0,-1-1 0,1 1 0,0 0 0,-1-1 0,1 1 0,0 0 0,-1-1 0,1 1 0,0 0 0,-1-1 0,1 1 0,-1 0 0,1 0 0,0-1 0,-1 1 0,1 0 0,-1 0 0,1 0 0,-1 0 0,1 0 0,0 0 0,-1 0 0,0 0 0,0 0 0,1 0 0,-1 1 0,0-1 0,1 0 0,-1 1 0,0-1 0,1 1 0,-1-1 0,1 1 0,-1-1 0,1 1 0,-1 0 0,1-1 0,0 1 0,-1 0 0,1-1 0,-1 1 0,1 0 0,0-1 0,0 1 0,-1 1 0,-5 21 0,4-15 0,1-3 0,-1 1 0,1 0 0,0 0 0,0 0 0,0 0 0,1 0 0,0 1 0,1 8 0,-1-14 0,1 1 0,-1 0 0,0-1 0,1 1 0,0 0 0,-1-1 0,1 1 0,0 0 0,0-1 0,-1 0 0,1 1 0,0-1 0,0 1 0,1-1 0,-1 0 0,0 0 0,0 0 0,0 0 0,1 0 0,-1 0 0,1 0 0,-1 0 0,0-1 0,1 1 0,-1 0 0,1-1 0,0 0 0,-1 1 0,1-1 0,-1 0 0,1 0 0,-1 0 0,3 0 0,2 0 0,0-1 0,-1 0 0,1 0 0,11-5 0,11-2 0,-3 5 0,-20 3 0,1 0 0,0-1 0,-1 0 0,1 0 0,0 0 0,-1-1 0,1 0 0,-1-1 0,0 1 0,10-7 0,-8 3 0,-2 3 0,-1 0 0,1-1 0,-1 0 0,0 0 0,4-5 0,-7 9 0,0-1 0,-1 0 0,1 0 0,-1 0 0,1 0 0,-1 0 0,1 0 0,-1 0 0,0 0 0,1 0 0,-1 0 0,0 0 0,0 0 0,0 0 0,0 0 0,0 0 0,0 0 0,0 0 0,0 0 0,0-1 0,0 1 0,0 0 0,0 0 0,-1 0 0,1 0 0,0 0 0,-1 0 0,1 0 0,-1 0 0,1 0 0,-1 1 0,1-1 0,-1 0 0,0 0 0,0-1 0,-14-12 0,-3-2 0,18 16 0,0-1 0,0 1 0,0 0 0,0 0 0,0 0 0,0 0 0,0 0 0,0 0 0,0 0 0,0 0 0,0 0 0,-1 0 0,1-1 0,0 1 0,0 0 0,0 0 0,0 0 0,0 0 0,0 0 0,0 0 0,0 0 0,0-1 0,0 1 0,0 0 0,0 0 0,0 0 0,0 0 0,0 0 0,0 0 0,0 0 0,0-1 0,0 1 0,0 0 0,0 0 0,0 0 0,0 0 0,1 0 0,-1 0 0,0 0 0,0-1 0,0 1 0,0 0 0,0 0 0,0 0 0,0 0 0,0 0 0,0 0 0,7 0 0,7 4 0,-5 2 0,0 1 0,-1 0 0,1 0 0,-2 1 0,1 0 0,8 13 0,-9-12 0,0-1 0,1 1 0,-1-1 0,1-1 0,1 0 0,14 11 0,-18-16 0,0 2 0,-1-1 0,0 0 0,0 1 0,0 0 0,6 7 0,8 9 0,-13-15 0,0 0 0,0 1 0,7 9 0,-9-11 0,1-1 0,-1 0 0,0-1 0,1 1 0,-1-1 0,1 1 0,-1-1 0,1-1 0,0 1 0,8 2 0,12 7 0,-12-5 0,1 0 0,-1 0 0,1-2 0,-1 0 0,1 0 0,0-1 0,1-1 0,-1-1 0,20 0 0,-28 0 0,0-1 0,0 0 0,0 1 0,0 0 0,0 1 0,0-1 0,0 1 0,0 0 0,-1 0 0,1 1 0,4 3 0,28 12 0,-29-14 0,0 0 0,1 0 0,-1 1 0,10 8 0,-14-10 0,0 0 0,1 0 0,-1-1 0,1 0 0,-1 0 0,1 0 0,0-1 0,0 1 0,6 0 0,-5-1 0,-1 0 0,1 1 0,0-1 0,-1 1 0,1 1 0,5 3 0,-7-3 0,0-1 0,0 0 0,0 0 0,0 0 0,0 0 0,0-1 0,0 1 0,1-1 0,4 0 0,-7-1 0,-1 0 0,0 0 0,1 0 0,-1 0 0,0-1 0,1 1 0,-1 0 0,0-1 0,0 1 0,0-1 0,1 0 0,-1 1 0,0-1 0,0 0 0,0 0 0,0 0 0,0 0 0,0 0 0,0 0 0,0 0 0,0 0 0,0 0 0,-1 0 0,1-1 0,0 1 0,-1 0 0,1-1 0,-1 1 0,1-1 0,-1 1 0,0 0 0,1-1 0,-1 1 0,0-3 0,1-1 0,0-1 0,-1 0 0,0 0 0,0 0 0,0 0 0,-1 0 0,0 0 0,0 0 0,0 0 0,0 0 0,-1 1 0,0-1 0,0 1 0,0-1 0,-1 1 0,1 0 0,-6-6 0,3 2 0,-1 2 0,-1-1 0,1 1 0,-1 0 0,0 1 0,-1 0 0,1 0 0,-1 1 0,-11-6 0,9 6 0,-1 0 0,0 1 0,-17-5 0,17 7 0,1-1 0,0 0 0,-1-1 0,1 0 0,0 0 0,0-2 0,1 1 0,0-1 0,-15-13 0,20 15 0,1-1 0,0 0 0,0 0 0,0 0 0,0-1 0,1 1 0,0-1 0,0 0 0,-2-7 0,2 7 0,1 0 0,-1 0 0,-1 0 0,1 0 0,-1 1 0,0-1 0,0 1 0,-6-8 0,0 3 0,5 7 0,1-1 0,0 1 0,0-1 0,0 1 0,0-1 0,1 0 0,0 0 0,-3-7 0,-10-21 0,-4-9 0,15 31 0,0 0 0,-1 0 0,0 1 0,-10-13 0,-3-6 0,-24-34 0,12 21 0,8 16 0,3 4 0,-39-60 0,40 57 0,12 17 0,1-1 0,-1 1 0,1-1 0,1 0 0,-7-15 0,5 10 0,0 0 0,0 1 0,-1 0 0,-11-15 0,-11-18 0,16 17 0,10 19 0,0 1 0,-8-12 0,2 7 0,-17-17 0,17 20 0,1 0 0,-14-21 0,1 4 0,4 5 0,6 6 0,-4-6 0,-18-33 0,29 47 0,1 0 0,0 0 0,0 0 0,0 0 0,1 0 0,0 0 0,0-1 0,-1-15 0,3 18 0,0 1 0,-1-1 0,0 1 0,-1-7 0,2 12 0,-1-1 0,1 1 0,0-1 0,0 1 0,0-1 0,0 1 0,-1-1 0,1 1 0,0-1 0,0 1 0,-1-1 0,1 1 0,0 0 0,-1-1 0,1 1 0,-1 0 0,1-1 0,0 1 0,-1 0 0,1 0 0,-1-1 0,0 1 0,0 0 0,1 0 0,-1 1 0,0-1 0,1 0 0,-1 0 0,0 1 0,1-1 0,-1 1 0,1-1 0,-1 0 0,1 1 0,-1-1 0,1 1 0,-1 0 0,1-1 0,-1 1 0,1-1 0,-1 1 0,1 0 0,-1 0 0,-5 10 0,1 1 0,-1 0 0,2 0 0,-6 20 0,6-20 0,1-1 0,-1 1 0,-1-1 0,0-1 0,0 1 0,-7 10 0,6-12 0,1 1 0,0 0 0,0 0 0,1 0 0,-3 14 0,1-8 0,-8 20 0,-22 33 0,33-63 0,1-1 0,-1 1 0,1-1 0,-2 13 0,3-12 0,-1 0 0,0 1 0,0-1 0,-4 9 0,-1-2 0,0 0 0,0-1 0,-1 0 0,-10 14 0,15-22 0,0 1 0,0-1 0,0 1 0,1 0 0,0 0 0,-3 7 0,-9 19 0,0-7 0,7-11 0,0-1 0,-12 15 0,16-23 0,0 1 0,0 0 0,0-1 0,1 1 0,0 1 0,-2 5 0,-10 20 0,-38 59 0,49-85 0,1 0 0,-1 1 0,1-1 0,0 0 0,0 1 0,1 0 0,-1 0 0,1-1 0,-1 8 0,2-13 0,1 1 0,-1 0 0,0-1 0,0 1 0,0 0 0,1-1 0,-1 1 0,0-1 0,0 1 0,1 0 0,-1-1 0,1 1 0,-1-1 0,0 1 0,1-1 0,-1 0 0,1 1 0,-1-1 0,1 1 0,-1-1 0,1 0 0,-1 1 0,1-1 0,-1 0 0,1 0 0,0 1 0,-1-1 0,1 0 0,-1 0 0,1 0 0,0 0 0,-1 0 0,1 0 0,-1 0 0,1 0 0,0 0 0,-1 0 0,2-1 0,23-5 0,4-3 0,-23 9 0,0-2 0,0 1 0,-1-1 0,1 0 0,0 0 0,-1-1 0,0 0 0,1 0 0,-1 0 0,0-1 0,5-4 0,-3 1 0,1 0 0,-1 1 0,1 0 0,15-8 0,-7 4 0,6-7 0,0-1 0,-2-1 0,0-1 0,29-37 0,-11 13 0,-31 37 0,0 0 0,13-8 0,11-11 0,-25 20 0,-3 2 0,0 1 0,0 0 0,0 0 0,1 0 0,-1 0 0,1 1 0,4-3 0,-7 5 0,0 0 0,0 0 0,0-1 0,0 1 0,0 0 0,0 0 0,0 0 0,0 0 0,0 0 0,0 1 0,0-1 0,0 0 0,0 1 0,0-1 0,0 0 0,0 1 0,0-1 0,0 1 0,0 0 0,0-1 0,0 1 0,0 0 0,0 0 0,-1-1 0,1 1 0,0 0 0,-1 0 0,1 0 0,0 0 0,-1 0 0,1 0 0,-1 0 0,1 2 0,38 88 0,-15-33 0,-20-48 0,-1 0 0,0 0 0,2 11 0,-3-11 0,1 0 0,-1 0 0,5 10 0,0-5 0,1 0 0,0-1 0,17 25 0,-20-33 0,0 0 0,0 0 0,0-1 0,0 0 0,1 0 0,0-1 0,0 0 0,0 0 0,0 0 0,11 4 0,66 27 0,-74-32 0,0-1 0,17 1 0,-16-2 0,20 6 0,-17-4 0,27 3 0,-21-4 0,-17-2 0,-1 0 0,1 1 0,-1-1 0,1 1 0,-1-1 0,1 1 0,-1-1 0,0 1 0,1 0 0,-1 0 0,0-1 0,0 1 0,1 0 0,-1 1 0,0-1 0,0 0 0,0 0 0,0 0 0,0 1 0,0-1 0,0 1 0,-1-1 0,2 2 0,0 3 0,-1 0 0,1 0 0,-1 0 0,0 0 0,0 8 0,-1-9 0,0 1 0,1-1 0,0 1 0,0-1 0,1 1 0,2 7 0,4 1 0,-6-11 0,0 0 0,0 1 0,0-1 0,0 1 0,-1 0 0,1 0 0,-1-1 0,0 1 0,1 5 0,-2-8 0,0-1 0,0 1 0,0-1 0,0 0 0,0 1 0,0-1 0,0 1 0,-1-1 0,1 0 0,0 1 0,0-1 0,0 1 0,0-1 0,-1 0 0,1 1 0,0-1 0,0 0 0,-1 0 0,1 1 0,0-1 0,-1 0 0,1 0 0,0 1 0,-1-1 0,1 0 0,0 0 0,-1 0 0,1 0 0,0 1 0,-1-1 0,1 0 0,0 0 0,-1 0 0,1 0 0,0 0 0,-1 0 0,1 0 0,-1 0 0,1 0 0,0 0 0,-1 0 0,1-1 0,0 1 0,-1 0 0,1 0 0,0 0 0,-1 0 0,1-1 0,0 1 0,-1 0 0,1-1 0,-19-11 0,-11-13 0,21 18 0,0 0 0,1 0 0,0-1 0,0-1 0,-12-15 0,16 16 0,0 1 0,1-1 0,0 0 0,-3-10 0,4 10 0,-1 1 0,0-1 0,0 0 0,-8-12 0,6 10 0,0 0 0,0 0 0,1-1 0,-4-13 0,-5-9 0,4 7 0,6 19 0,1-1 0,-1 1 0,-1-1 0,1 1 0,-1 0 0,-8-10 0,5 8 0,1-1 0,1 1 0,0-1 0,0 0 0,0-1 0,-4-16 0,-10-21 0,2 22 0,14 22 0,1 1 0,-1-1 0,1 0 0,0 0 0,0 0 0,0 0 0,0 0 0,-1-6 0,0-2 0,-1 0 0,1 1 0,-10-20 0,10 24 0,0 0 0,1-1 0,0 1 0,0-1 0,0-10 0,-5-15 0,3 13 0,-3-30 0,-1-5 0,6 43 0,0 1 0,-1 0 0,-1 0 0,1 1 0,-8-16 0,-21-49 0,12 34 0,17 35 0,-1 0 0,1-1 0,0 0 0,0 1 0,1-1 0,-1 0 0,1-1 0,-1-11 0,1 7 0,0 1 0,-1-1 0,-7-22 0,0 4 0,10 29 0,-1-1 0,1 0 0,-1 0 0,1-1 0,0 1 0,-1 0 0,1 0 0,0 0 0,0 0 0,1 0 0,-1 0 0,0 0 0,0 0 0,1 0 0,-1 0 0,1 0 0,0 0 0,-1 0 0,1 0 0,0 0 0,0 1 0,0-1 0,0 0 0,0 1 0,1-1 0,1-1 0,-2 2 0,1-1 0,0 2 0,-1-1 0,1 0 0,-1 0 0,1 0 0,0 1 0,0-1 0,-1 1 0,1-1 0,0 1 0,0 0 0,0 0 0,-1 0 0,1 0 0,0 0 0,0 1 0,0-1 0,-1 1 0,1-1 0,0 1 0,0-1 0,-1 1 0,1 0 0,-1 0 0,4 2 0,6 7 0,0 0 0,0 1 0,-1 0 0,12 17 0,6 6 0,-20-25 0,1 1 0,-1 0 0,-1 1 0,0 0 0,0 0 0,9 22 0,-14-26 0,-1 0 0,1 0 0,0 9 0,-1-10 0,-1-1 0,1 0 0,0 1 0,1-1 0,-1 0 0,1 0 0,3 8 0,-1-4 0,0 0 0,0 1 0,-1-1 0,2 13 0,-2-11 0,1 1 0,5 13 0,-3-8 0,0 0 0,-1 0 0,0 1 0,-1 0 0,-1-1 0,1 25 0,-2-29 0,1-1 0,-1-1 0,2 1 0,0 0 0,5 11 0,-3-7 0,6 22 0,-7-23 0,1 1 0,0-2 0,13 25 0,-11-24 0,-1 1 0,11 30 0,-15-38 0,0-1 0,1 0 0,-1 0 0,1-1 0,0 1 0,1-1 0,0 0 0,9 10 0,6 7 0,-7-8 0,0 0 0,1-1 0,24 19 0,-20-12 0,-4-4 0,27 29 0,-33-40 0,0 2 0,0-1 0,-1 1 0,0 1 0,0-1 0,-1 1 0,0 1 0,0-1 0,6 16 0,-2-2 0,-1-2 0,8 24 0,-15-41 0,0 1 0,0 0 0,0 0 0,1-1 0,2 5 0,10 16 0,-7-8 0,0-1 0,21 29 0,-15-25 0,5 10 0,-1 0 0,15 34 0,-31-59 0,1-1 0,-1 0 0,1 1 0,4 3 0,-4-4 0,0 1 0,0-1 0,0 0 0,2 6 0,-2-5 0,0 0 0,0-1 0,1 1 0,0-1 0,-1 0 0,1 0 0,0-1 0,7 6 0,1 1 0,-4-3 0,0 2 0,-1-1 0,9 14 0,-10-13 0,1-1 0,0 1 0,14 13 0,-17-19 0,1-1 0,-1 0 0,1 0 0,-1 0 0,1 0 0,0-1 0,0 1 0,0-1 0,5 0 0,16 4 0,9 3 0,-92-6 0,-323-3 0,367 2 0,1 0 0,-22 6 0,21-3 0,0-2 0,-16 2 0,-119-4 0,67-1 0,64 3 0,0 0 0,0 2 0,0 0 0,-26 10 0,21-6 0,12-5 0,-2 2 0,-1-1 0,1-1 0,-1 0 0,-22 1 0,28-4 0,-11 0 0,0 1 0,-1 1 0,-24 6 0,29-4 0,-8 2 0,0 0 0,0-2 0,-38 2 0,-332-7 0,382 1 0,-1-1 0,1-1 0,-12-4 0,10 3 0,-21-2 0,-79 3 0,61 3 0,38 0 0,1 0 0,-22 6 0,21-3 0,0-2 0,-16 2 0,10-3 0,-1-2 0,1 0 0,0-1 0,-25-7 0,-24-6 0,-10-8 0,60 20 0,1 0 0,-1 2 0,0 0 0,-25 2 0,-33-1 0,75 0 0,0 0 0,0 0 0,0 0 0,0 0 0,0 0 0,0 0 0,0 0 0,0-1 0,0 1 0,0-1 0,0 1 0,0 0 0,0-1 0,0 0 0,1 1 0,-3-2 0,5-4 0,8-1 0,1 2-1365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1T00:36:02.659"/>
    </inkml:context>
    <inkml:brush xml:id="br0">
      <inkml:brushProperty name="width" value="0.35" units="cm"/>
      <inkml:brushProperty name="height" value="0.35" units="cm"/>
      <inkml:brushProperty name="color" value="#C00000"/>
    </inkml:brush>
  </inkml:definitions>
  <inkml:trace contextRef="#ctx0" brushRef="#br0">640 0 24575,'-2'0'0,"1"1"0,0-1 0,0 1 0,-1-1 0,1 1 0,0 0 0,0-1 0,0 1 0,0 0 0,0 0 0,0 0 0,0 0 0,0 0 0,0 0 0,0 0 0,0 1 0,-1 1 0,-11 23 0,-4 23 0,4-12 0,7-18 0,5-15 0,-1 0 0,1 0 0,-1 0 0,1 0 0,-1 0 0,0-1 0,0 1 0,0 0 0,-1-1 0,1 0 0,-1 0 0,0 0 0,-4 4 0,-3 1 0,0-1 0,-1 0 0,-15 6 0,16-7 0,1 0 0,-1 1 0,1 0 0,0 0 0,1 2 0,-9 8 0,4-3 0,-18 15 0,24-25 0,0 0 0,0 0 0,-11 5 0,12-7 0,0 1 0,0 0 0,0 0 0,0 1 0,0-1 0,-6 8 0,-10 12 0,15-14 0,-1-1 0,-17 15 0,3-5 0,19-14 0,0-1 0,-1 0 0,0 0 0,1 0 0,-1 0 0,0-1 0,0 1 0,-1-1 0,1-1 0,0 1 0,-6 1 0,3-3 0,1 1 0,-1 1 0,0-1 0,1 1 0,0 1 0,-1-1 0,1 1 0,0 1 0,0-1 0,-6 6 0,0 0 0,8-6 0,1 0 0,-1 0 0,1 0 0,-4 5 0,4-6 0,1 1 0,0-1 0,-1 1 0,0-1 0,1 0 0,-1 0 0,0 0 0,-4 1 0,3-1 0,11-1 0,5-2 0,3-4 0,0 1 0,1 1 0,29-2 0,48 5 0,-36 2 0,-41-2 0,1-1 0,-1 0 0,29-8 0,-29 6 0,0 1 0,1 0 0,-1 2 0,20 1 0,32-2 0,-32-6 0,-27 4 0,0 1 0,11-1 0,80 2 0,-54 1 0,-36 1 0,-1 0 0,1 1 0,-1 0 0,1 1 0,11 5 0,-11-4 0,0 0 0,0-1 0,1-1 0,11 2 0,-20-4 0,17 1 0,0 1 0,20 5 0,-27-5 0,1 0 0,0-1 0,13-1 0,-15 0 0,1 0 0,-1 1 0,0 1 0,15 3 0,-13-1 0,1-1 0,-1-1 0,1-1 0,19 0 0,-37-2 0,-1 0 0,1-1 0,0 1 0,0-1 0,0 0 0,-4-4 0,-27-12 0,25 15 0,0-1 0,0 0 0,0 0 0,1-1 0,0-1 0,-15-10 0,-11-19 0,24 23 0,-22-18 0,25 23 0,0 0 0,0-1 0,1 0 0,-7-11 0,10 13 0,0 0 0,1 0 0,-5-11 0,5 10 0,0 1 0,0-1 0,-8-10 0,0 1 0,-4-6 0,-12-10 0,23 25 0,-2 0 0,1 1 0,0 0 0,-1 0 0,-7-5 0,-1-1 0,0-1 0,0-1 0,-12-16 0,18 20 0,7 9 0,1 1 0,0-1 0,-1 1 0,1-1 0,-1 1 0,1-1 0,0 1 0,-1 0 0,1-1 0,-1 1 0,1 0 0,-1-1 0,1 1 0,-1 0 0,0 0 0,1-1 0,-1 1 0,1 0 0,-1 0 0,1 0 0,-1 0 0,0 0 0,1 0 0,-1 0 0,0 0 0,0 1 0,1-1 0,-1 1 0,0-1 0,1 1 0,-1-1 0,1 1 0,-1 0 0,1-1 0,0 1 0,-1 0 0,1-1 0,-1 1 0,1 0 0,0 0 0,0 0 0,-1 1 0,0 4 0,0 0 0,0 1 0,-1 11 0,2 1 0,0-12 0,0 0 0,0 0 0,-2 12 0,1-16 0,0 0 0,0-1 0,0 1 0,0 0 0,0-1 0,0 1 0,-1-1 0,1 1 0,-1-1 0,1 0 0,-1 0 0,-3 4 0,-17 13 0,16-14 0,0 0 0,0 1 0,-10 12 0,5-1 0,9-13 0,0 0 0,-1-1 0,1 0 0,-1 1 0,1-1 0,-1 0 0,0-1 0,0 1 0,-5 3 0,6-4 0,-1 0 0,0 1 0,1-1 0,-1 1 0,1-1 0,-3 4 0,-10 11 0,15-17 0,0 0 0,-1 0 0,1 0 0,0 0 0,0 0 0,0 0 0,0 0 0,0 0 0,0 0 0,0 0 0,0 0 0,-1 0 0,1 0 0,0 0 0,0 0 0,0 0 0,0 0 0,0 0 0,0 0 0,0 0 0,0 0 0,-1 0 0,1 0 0,0 0 0,0 0 0,0-1 0,0 1 0,0 0 0,0 0 0,0 0 0,0 0 0,0 0 0,0 0 0,0 0 0,-1 0 0,1 0 0,0-1 0,0 1 0,0 0 0,0 0 0,0 0 0,0 0 0,-2-9 0,2-10 0,0 19 0,0-8 0,1 1 0,0-1 0,1 1 0,0-1 0,0 1 0,0 0 0,1 0 0,5-12 0,-3 10 0,-2 0 0,1 0 0,-1 0 0,4-18 0,-6 16 0,2 0 0,-1 0 0,2 0 0,-1 0 0,1 0 0,0 1 0,1 0 0,0 0 0,1 0 0,-1 1 0,10-11 0,1-4 0,-13 20 0,-1 0 0,1-1 0,0 1 0,0 1 0,6-6 0,-8 7 0,1 1 0,-1 0 0,1 0 0,0 1 0,-1-1 0,1 0 0,0 0 0,0 1 0,-1 0 0,1-1 0,0 1 0,0 0 0,0 0 0,-1 0 0,1 0 0,0 0 0,0 0 0,2 1 0,-3 0 0,1-1 0,0 1 0,0 0 0,0 0 0,0 0 0,-1 0 0,1 0 0,-1 0 0,1 0 0,0 1 0,-1-1 0,0 0 0,3 4 0,12 23 0,-14-22 0,1-2 0,-1 1 0,1 0 0,0-1 0,6 8 0,-1-3 0,13 19 0,-17-22 0,0 0 0,0 0 0,1 0 0,0-1 0,-1 0 0,2 0 0,-1-1 0,10 7 0,66 44 0,-25-15 0,-41-31 0,-1 1 0,0 1 0,0 1 0,14 16 0,-2 9 0,-17-27 0,13 19 0,-18-22 0,0 0 0,1-1 0,0 0 0,1 0 0,-1 0 0,1-1 0,0 0 0,11 7 0,-2-3 0,21 7 0,-28-12 0,0 1 0,-1 0 0,0 0 0,0 1 0,0 0 0,-1 0 0,7 9 0,-8-10 0,24 21 0,-29-26 0,0 0 0,1 0 0,-1 0 0,0 1 0,0-1 0,0 0 0,0 0 0,0 0 0,0 0 0,0 0 0,0 0 0,0 0 0,0 1 0,0-1 0,0 0 0,0 0 0,0 0 0,0 0 0,0 0 0,0 0 0,0 0 0,0 1 0,0-1 0,0 0 0,-1 0 0,1 0 0,0 0 0,0 0 0,0 0 0,0 0 0,0 0 0,0 1 0,0-1 0,0 0 0,0 0 0,0 0 0,0 0 0,0 0 0,-1 0 0,1 0 0,0 0 0,0 0 0,0 0 0,0 0 0,0 0 0,0 0 0,0 0 0,0 0 0,-1 0 0,1 0 0,0 0 0,0 0 0,0 0 0,0 0 0,0 0 0,0 0 0,0 0 0,0 0 0,-1 0 0,1 0 0,0 0 0,0 0 0,-8 0 0,-359-1 0,357 0 0,1 0 0,-1-1 0,1 0 0,0-1 0,-13-5 0,12 4 0,0 0 0,0 1 0,-1 1 0,-11-2 0,-172 3 0,95 2 0,69 0 0,16 0 0,1 0 0,-1-2 0,1 0 0,0 0 0,-16-5 0,16 2 0,-1 0 0,0 2 0,-22-1 0,-45 4 0,28 0 0,-63-1-1365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31T00:36:45.364"/>
    </inkml:context>
    <inkml:brush xml:id="br0">
      <inkml:brushProperty name="width" value="0.2" units="cm"/>
      <inkml:brushProperty name="height" value="0.2" units="cm"/>
      <inkml:brushProperty name="color" value="#C00000"/>
    </inkml:brush>
  </inkml:definitions>
  <inkml:trace contextRef="#ctx0" brushRef="#br0">276 57 24261,'-151'-57'0,"134"62"0,-75 47 0,352-52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F42121-7063-4C5D-8082-647FEEFBDEBC}" type="datetimeFigureOut">
              <a:rPr lang="en-CA" smtClean="0"/>
              <a:t>2025-08-12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51C91-1063-416B-AE95-2785F03389A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95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E5E8F-58ED-EBCB-D3F6-C3B2803B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DC4EDE-6E80-2B84-4130-A2AE4661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18290-FA6F-F7A9-D8D6-C2B26F58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EFC1-8938-4F52-A403-CAE190E81607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1385-D6A4-D3BB-656A-262F2E9C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A0E21-1860-F8FB-FAB0-7943E274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99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28D5D-6004-6F6D-E5C2-2794969D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671F0-9173-800E-2007-1C0CE9FD6A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964D4-AD16-8BBD-A93C-35CD3E3A1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601E1-D125-4230-9B53-A297601DA1EE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FD0E3-3B02-43DA-6647-AFE628A16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A8856-ADC9-DD63-38A5-6023FF94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769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5B3D8-B092-4A37-7009-62EE08F7E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3B4F-162C-E820-9A37-A17166D6C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248AC-B27F-516C-BFE1-2074DB02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6CEE7-86B9-4997-A16D-FE67D60ED3AD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AB4C2-3B3B-DB8C-BC52-6BE8F4502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C6E4-F669-EAF4-9C05-A850B2BE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4114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3844-2238-7EB5-0C06-CF1842E2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04BF-3E28-5778-98B3-3527F428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40FDB-ACE3-30D1-48C6-9381C8FC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23714-7BED-4386-8CD0-DC42EA4C1AAA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D3403-BEEF-72AC-97F7-CA60B9F6D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295B2-B185-24F0-8088-C50C3A71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94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7C53-8821-F997-6DFD-9018C1B51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37489-05DA-3095-E7D0-F43126A18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2026-E413-0847-9B7F-F3F691C3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615-4E90-4771-8128-DFC2EE140659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76F7-DE97-852F-58A6-3939CC82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F6012-42D3-29D7-B671-861BC3E87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0866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FDA94-CA7B-642A-9320-B4BE477E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6F4C-8C3E-F9D8-C0E7-9B8BC8493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451C0E-0324-C5DE-D3A8-438C41440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A23B2-C50A-8F2F-0FB3-C6268451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540A7-0CF3-4951-9FA2-5AAE24313CCE}" type="datetime1">
              <a:rPr lang="en-CA" smtClean="0"/>
              <a:t>2025-08-12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F38C5-C067-5499-591C-D687976EB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57A8A-4D9A-E128-C923-35F9BB48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262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1211-ED6B-E4E4-E909-A82B93C9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41B3-5523-A1D3-1D8C-2A424D1BE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FD0A2-AF31-E327-41DD-E603E0C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9F41B-2513-7CEB-5026-460BB7E7C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16C45-4489-C2B6-2669-9715910AF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FBA1D-EC95-5ED7-E5B8-C930DC254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9AC15-D77F-4B4A-93A0-0FC92CF63665}" type="datetime1">
              <a:rPr lang="en-CA" smtClean="0"/>
              <a:t>2025-08-12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143BF-F582-E1E5-EF0D-6C40074C3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79F455-F895-18F7-AB8B-A094DAF6B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592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CC40-482F-B39F-FFAF-8A351A16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4F23D-78B1-14E4-71F9-A8874477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D32C2-3A32-4E15-8673-856100E32E08}" type="datetime1">
              <a:rPr lang="en-CA" smtClean="0"/>
              <a:t>2025-08-12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CEB73-C454-5C91-9A82-6AC9454E3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85205-79E5-30D9-5A5D-66BCAB7C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4680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F7B5BA-90DA-0939-ECFF-BBAB5A27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0EFD2-817D-4FAE-B230-104D47115001}" type="datetime1">
              <a:rPr lang="en-CA" smtClean="0"/>
              <a:t>2025-08-12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41EC7C-722A-2DDF-6352-9AE9F3A7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567A1-BDBE-EDBF-C9B5-9D3BA5469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258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871E1-8B0D-BBE8-9B1E-F8E14110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5A23C-749F-9BB1-5D2F-FFB993D9A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22E38F-88C0-A3BA-5E92-BCE5809D5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667677-31F5-B9A7-B4B8-DEA29160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0395D-1E76-40D0-8B7C-A7D70249ACA2}" type="datetime1">
              <a:rPr lang="en-CA" smtClean="0"/>
              <a:t>2025-08-12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A5030-B2AF-ADFD-FCB2-A5B4070C2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373A1-CA44-5400-C881-4F30ED456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91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72F7-FC74-F3FB-8F7D-E79BEFAFE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E673F2-42CF-419F-8061-AD69D061F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678FE-6E07-E2F3-45F7-BF2F66FE9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B4898-1506-C5A9-0222-282142CB7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A605-0C41-42DF-9A1A-3BFA368CF766}" type="datetime1">
              <a:rPr lang="en-CA" smtClean="0"/>
              <a:t>2025-08-12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CF626-3203-AFAE-84A4-C0B63514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DBEF0-BA18-C7B8-36A2-3010B795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871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A952CC-9DCA-1881-D296-0DEF0679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27E29-6F3B-CCBF-36B8-F8B186D04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6B7FF-8587-4128-4C60-8045AB47C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473405-052F-4ED4-8927-392CC22010FA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DDB00-933E-B366-71FE-724F6F925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F7DB-1252-32A0-C4C0-76A48F21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B49AC-741C-4BC9-8094-B7E4F84429D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935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371/journal.pone.0059202" TargetMode="External"/><Relationship Id="rId3" Type="http://schemas.openxmlformats.org/officeDocument/2006/relationships/hyperlink" Target="https://doi.org/10.2174/1874297101003010016" TargetMode="External"/><Relationship Id="rId7" Type="http://schemas.openxmlformats.org/officeDocument/2006/relationships/hyperlink" Target="https://doi.org/10.1167/12.11.26" TargetMode="External"/><Relationship Id="rId2" Type="http://schemas.openxmlformats.org/officeDocument/2006/relationships/hyperlink" Target="https://doi.org/10.5334/joc.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7/1082-989X.9.2.147" TargetMode="External"/><Relationship Id="rId5" Type="http://schemas.openxmlformats.org/officeDocument/2006/relationships/hyperlink" Target="https://doi.org/10.1016/j.jml.2017.01.001" TargetMode="External"/><Relationship Id="rId4" Type="http://schemas.openxmlformats.org/officeDocument/2006/relationships/hyperlink" Target="https://doi.org/10.1177/251524592096511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customXml" Target="../ink/ink1.xml"/><Relationship Id="rId7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jp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43E1-8318-F049-A778-8DDA8E6DE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35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Power Analysis by Simulation: Annoying and Time-Consuming, but Probably our Only Real Shot. Anyway, Here’s How You Do It!</a:t>
            </a:r>
            <a:endParaRPr lang="en-CA" sz="3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8281D6-ACDF-7B03-C01D-BAE49D1DE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6864"/>
            <a:ext cx="9144000" cy="1655762"/>
          </a:xfrm>
        </p:spPr>
        <p:txBody>
          <a:bodyPr/>
          <a:lstStyle/>
          <a:p>
            <a:r>
              <a:rPr lang="de-DE" dirty="0"/>
              <a:t>Björn Jörges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717F6-B444-8851-E63A-0AA44478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317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8AC7DB-697D-7362-3413-FB742B9EA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9B499-7A38-FA77-C795-67EED3B7D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044" y="2766218"/>
            <a:ext cx="6515911" cy="1325563"/>
          </a:xfrm>
        </p:spPr>
        <p:txBody>
          <a:bodyPr>
            <a:noAutofit/>
          </a:bodyPr>
          <a:lstStyle/>
          <a:p>
            <a:r>
              <a:rPr lang="de-DE" sz="6000" b="1" dirty="0"/>
              <a:t>POWER ANALYSES VIA SIMULATIONS</a:t>
            </a:r>
            <a:endParaRPr lang="en-CA" sz="6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46DE2-89F9-8FDE-66E4-F652B986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10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8671A-24CC-7177-DFD2-8C994DFC053F}"/>
              </a:ext>
            </a:extLst>
          </p:cNvPr>
          <p:cNvSpPr txBox="1"/>
          <p:nvPr/>
        </p:nvSpPr>
        <p:spPr>
          <a:xfrm>
            <a:off x="99708" y="561259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(Debruine &amp; Barr, 2021; </a:t>
            </a:r>
            <a:r>
              <a:rPr lang="en-US" dirty="0" err="1">
                <a:effectLst/>
              </a:rPr>
              <a:t>Brysbaert</a:t>
            </a:r>
            <a:r>
              <a:rPr lang="en-US" dirty="0">
                <a:effectLst/>
              </a:rPr>
              <a:t> &amp; Stevens, 2018)</a:t>
            </a:r>
          </a:p>
        </p:txBody>
      </p:sp>
    </p:spTree>
    <p:extLst>
      <p:ext uri="{BB962C8B-B14F-4D97-AF65-F5344CB8AC3E}">
        <p14:creationId xmlns:p14="http://schemas.microsoft.com/office/powerpoint/2010/main" val="426080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2C66-A135-4D79-8F9D-F1A92F297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The general process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2E32-6E66-23F4-9077-F79A21952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SIMULATING: We simulate 1000 verisimilar datasets for different numbers of trials and participants</a:t>
            </a:r>
          </a:p>
          <a:p>
            <a:r>
              <a:rPr lang="de-DE" dirty="0"/>
              <a:t>ANALYZING: We analyze each of these simulated datasets</a:t>
            </a:r>
          </a:p>
          <a:p>
            <a:r>
              <a:rPr lang="de-DE" dirty="0"/>
              <a:t>SUCCESS!: The fraction of signficant tests is the statistical power, given the number of trials and participants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6DA8A-A4EC-A990-A180-3A58954B4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3159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EEE48-11D9-791B-4502-D0B71BFB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12</a:t>
            </a:fld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D274832-5FC3-D888-1147-C24617854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103" y="2766218"/>
            <a:ext cx="4525794" cy="1325563"/>
          </a:xfrm>
        </p:spPr>
        <p:txBody>
          <a:bodyPr>
            <a:noAutofit/>
          </a:bodyPr>
          <a:lstStyle/>
          <a:p>
            <a:r>
              <a:rPr lang="de-DE" sz="6000" b="1" dirty="0"/>
              <a:t>SIMULATING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2037929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A2A0-CDD8-37C8-421A-60A287CD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A34DD-EAFC-3A71-8F82-4F21102C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Option 1</a:t>
            </a:r>
            <a:r>
              <a:rPr lang="de-DE" dirty="0"/>
              <a:t>: </a:t>
            </a:r>
            <a:r>
              <a:rPr lang="en-CA" dirty="0"/>
              <a:t>&lt;Insert </a:t>
            </a:r>
            <a:r>
              <a:rPr lang="de-DE" dirty="0"/>
              <a:t>your mechanistic model</a:t>
            </a:r>
            <a:r>
              <a:rPr lang="en-CA" dirty="0"/>
              <a:t>&gt;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Option 2: Simulate verisimilar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D4B53-3F0E-EFC5-C965-00A63EAE5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13</a:t>
            </a:fld>
            <a:endParaRPr lang="en-CA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BE2B7-28C4-70FE-49EE-DEEFB6909F0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dirty="0"/>
              <a:t>Option 1</a:t>
            </a:r>
            <a:r>
              <a:rPr lang="de-DE" dirty="0"/>
              <a:t>: </a:t>
            </a:r>
            <a:r>
              <a:rPr lang="en-CA" dirty="0"/>
              <a:t>&lt;Insert </a:t>
            </a:r>
            <a:r>
              <a:rPr lang="de-DE" dirty="0"/>
              <a:t>your mechanistic model</a:t>
            </a:r>
            <a:r>
              <a:rPr lang="en-CA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b="1" dirty="0"/>
              <a:t>Option 2: Simulate verisimilar data</a:t>
            </a:r>
          </a:p>
        </p:txBody>
      </p:sp>
    </p:spTree>
    <p:extLst>
      <p:ext uri="{BB962C8B-B14F-4D97-AF65-F5344CB8AC3E}">
        <p14:creationId xmlns:p14="http://schemas.microsoft.com/office/powerpoint/2010/main" val="404797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C234-9397-7366-E5EB-4A706219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do you expect your data to look like?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7DC35-93EA-1E23-7744-2B9F3BBA9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Reuse a mechanistic model to generate the data</a:t>
            </a:r>
          </a:p>
          <a:p>
            <a:r>
              <a:rPr lang="de-DE" dirty="0"/>
              <a:t>Rely on stuff reported in the literature</a:t>
            </a:r>
          </a:p>
          <a:p>
            <a:r>
              <a:rPr lang="de-DE" dirty="0"/>
              <a:t>Pilot data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8787A-AB7A-CD14-6DCA-D387803E3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805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55A8-0672-FB99-2554-015C026E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goes into simulating 2AFC data?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BE90-6FC0-E92C-9058-1B08484E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DE" dirty="0"/>
              <a:t>Baseline accuracy</a:t>
            </a:r>
          </a:p>
          <a:p>
            <a:pPr lvl="1"/>
            <a:r>
              <a:rPr lang="de-DE" dirty="0"/>
              <a:t>Between-participant variability</a:t>
            </a:r>
          </a:p>
          <a:p>
            <a:r>
              <a:rPr lang="de-DE" dirty="0"/>
              <a:t>Baseline precision</a:t>
            </a:r>
          </a:p>
          <a:p>
            <a:pPr lvl="1"/>
            <a:r>
              <a:rPr lang="de-DE" dirty="0"/>
              <a:t>Between-participant variability</a:t>
            </a:r>
          </a:p>
          <a:p>
            <a:r>
              <a:rPr lang="en-CA" dirty="0"/>
              <a:t>Changes in accuracy due to the manipulation</a:t>
            </a:r>
          </a:p>
          <a:p>
            <a:pPr lvl="1"/>
            <a:r>
              <a:rPr lang="en-CA" dirty="0"/>
              <a:t>Between-participant variability?</a:t>
            </a:r>
          </a:p>
          <a:p>
            <a:r>
              <a:rPr lang="en-CA" dirty="0"/>
              <a:t>Changes in precision due to the manipulation</a:t>
            </a:r>
          </a:p>
          <a:p>
            <a:pPr lvl="1"/>
            <a:r>
              <a:rPr lang="en-CA" dirty="0"/>
              <a:t>Between-participant variability?</a:t>
            </a:r>
          </a:p>
          <a:p>
            <a:r>
              <a:rPr lang="en-CA" dirty="0"/>
              <a:t>Distribution of presented stimuli</a:t>
            </a:r>
          </a:p>
          <a:p>
            <a:pPr lvl="1"/>
            <a:r>
              <a:rPr lang="en-CA" dirty="0"/>
              <a:t>Staircase?</a:t>
            </a:r>
          </a:p>
          <a:p>
            <a:pPr lvl="1"/>
            <a:r>
              <a:rPr lang="en-CA" dirty="0"/>
              <a:t>Constant stimuli?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65DB4-1E6E-23AF-4F80-19AE6114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85151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>
            <a:alpha val="2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9D673-7FA8-5FE6-CED6-57EC09637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0B63C-F247-D2F2-DE0C-65B15731E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16</a:t>
            </a:fld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8EDDDE-280D-3CD3-EB33-A31AB9775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3103" y="2766218"/>
            <a:ext cx="4525794" cy="1325563"/>
          </a:xfrm>
        </p:spPr>
        <p:txBody>
          <a:bodyPr>
            <a:noAutofit/>
          </a:bodyPr>
          <a:lstStyle/>
          <a:p>
            <a:r>
              <a:rPr lang="de-DE" sz="6000" b="1" dirty="0"/>
              <a:t>ANALYZING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222962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36AE4-037F-7EAA-A0B5-5F4B295E4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5FA0-D311-D12F-F3C1-6900CB4C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Analyzing Psychophysical Data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6453-D24D-B1D1-65CF-86BF2ACE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28200" cy="4351338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Two-step approach:</a:t>
            </a:r>
          </a:p>
          <a:p>
            <a:pPr lvl="1"/>
            <a:r>
              <a:rPr lang="de-DE" dirty="0"/>
              <a:t>Fit psychometric functions</a:t>
            </a:r>
          </a:p>
          <a:p>
            <a:pPr lvl="1"/>
            <a:r>
              <a:rPr lang="de-DE" dirty="0"/>
              <a:t>Use fitted PSEs/JNDs as dependent variables to assess statistical significance</a:t>
            </a:r>
          </a:p>
          <a:p>
            <a:pPr lvl="1"/>
            <a:endParaRPr lang="de-DE" dirty="0"/>
          </a:p>
          <a:p>
            <a:r>
              <a:rPr lang="de-DE" dirty="0"/>
              <a:t>One-step approach (Moscatelli et al., 2012):</a:t>
            </a:r>
          </a:p>
          <a:p>
            <a:pPr lvl="1"/>
            <a:r>
              <a:rPr lang="de-DE" dirty="0"/>
              <a:t>Assess statistical significance directly based on raw data (i.e., individual responses)</a:t>
            </a:r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33BDE-D5B3-B856-2D7E-9AF05D16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7948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7CA40-052D-8A82-5209-52B14BD2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42840" cy="1325563"/>
          </a:xfrm>
        </p:spPr>
        <p:txBody>
          <a:bodyPr/>
          <a:lstStyle/>
          <a:p>
            <a:pPr algn="ctr"/>
            <a:r>
              <a:rPr lang="de-DE" b="1" dirty="0"/>
              <a:t>Two-Step Approach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CA9C6-8ED2-4EEB-5080-D0325E65F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564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(1) Fit psychometric functions and extract PSEs and JNDs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D8430-1DED-0731-60C7-6BFF2DBC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18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1047A6-B6CF-1EB5-5AEF-030B01BC8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2"/>
          <a:stretch>
            <a:fillRect/>
          </a:stretch>
        </p:blipFill>
        <p:spPr>
          <a:xfrm>
            <a:off x="5979160" y="596900"/>
            <a:ext cx="4808814" cy="5664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7BA27C-74D8-F6AC-93CE-925860FA5F85}"/>
              </a:ext>
            </a:extLst>
          </p:cNvPr>
          <p:cNvSpPr txBox="1">
            <a:spLocks/>
          </p:cNvSpPr>
          <p:nvPr/>
        </p:nvSpPr>
        <p:spPr>
          <a:xfrm>
            <a:off x="8519160" y="163194"/>
            <a:ext cx="807720" cy="433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PSE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6DC2C2-3DED-F05F-73B3-4319D2A7B564}"/>
              </a:ext>
            </a:extLst>
          </p:cNvPr>
          <p:cNvCxnSpPr>
            <a:cxnSpLocks/>
          </p:cNvCxnSpPr>
          <p:nvPr/>
        </p:nvCxnSpPr>
        <p:spPr>
          <a:xfrm>
            <a:off x="8840443" y="596900"/>
            <a:ext cx="0" cy="5317517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AE54DB-EB22-84BA-7497-DBDEC45EFFDB}"/>
              </a:ext>
            </a:extLst>
          </p:cNvPr>
          <p:cNvSpPr txBox="1">
            <a:spLocks/>
          </p:cNvSpPr>
          <p:nvPr/>
        </p:nvSpPr>
        <p:spPr>
          <a:xfrm>
            <a:off x="8206740" y="4395973"/>
            <a:ext cx="807720" cy="433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JND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7A4B20-0A67-9B1A-88F5-9D31BAD69313}"/>
              </a:ext>
            </a:extLst>
          </p:cNvPr>
          <p:cNvCxnSpPr>
            <a:cxnSpLocks/>
          </p:cNvCxnSpPr>
          <p:nvPr/>
        </p:nvCxnSpPr>
        <p:spPr>
          <a:xfrm>
            <a:off x="8409801" y="4300722"/>
            <a:ext cx="459826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2B3236-5A21-02D6-8241-A0A56EE11FF5}"/>
              </a:ext>
            </a:extLst>
          </p:cNvPr>
          <p:cNvSpPr txBox="1">
            <a:spLocks/>
          </p:cNvSpPr>
          <p:nvPr/>
        </p:nvSpPr>
        <p:spPr>
          <a:xfrm>
            <a:off x="8791804" y="1608772"/>
            <a:ext cx="807720" cy="433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JND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83E467-64F0-4A09-7E2B-219F55152E85}"/>
              </a:ext>
            </a:extLst>
          </p:cNvPr>
          <p:cNvCxnSpPr>
            <a:cxnSpLocks/>
          </p:cNvCxnSpPr>
          <p:nvPr/>
        </p:nvCxnSpPr>
        <p:spPr>
          <a:xfrm>
            <a:off x="8874252" y="2042478"/>
            <a:ext cx="321412" cy="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43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61E79-8C0D-750D-33EA-FAE6B7C2C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5D3-56BB-E574-56CD-0F63322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42840" cy="1325563"/>
          </a:xfrm>
        </p:spPr>
        <p:txBody>
          <a:bodyPr/>
          <a:lstStyle/>
          <a:p>
            <a:pPr algn="ctr"/>
            <a:r>
              <a:rPr lang="de-DE" b="1" dirty="0"/>
              <a:t>Two-Step Approach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87BE2-57F2-CDCD-F539-A592054EB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15640" cy="4351338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(1) Fit psychometric functions and extract PSEs and JNDs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(2) Use PSEs and JNDs as dependent variable in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B310-F043-92BD-3A77-C2BF8E7A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19</a:t>
            </a:fld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F32933-2A09-95FF-0E2C-E0CBF22DC0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77" r="48643"/>
          <a:stretch>
            <a:fillRect/>
          </a:stretch>
        </p:blipFill>
        <p:spPr>
          <a:xfrm>
            <a:off x="6410962" y="365125"/>
            <a:ext cx="4108315" cy="590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7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1F977-62CE-50FF-A978-58FE9F47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Introduction</a:t>
            </a:r>
          </a:p>
          <a:p>
            <a:pPr lvl="1"/>
            <a:r>
              <a:rPr lang="de-DE" dirty="0"/>
              <a:t>What are power analyses? Why are power analyses?</a:t>
            </a:r>
          </a:p>
          <a:p>
            <a:r>
              <a:rPr lang="en-CA" dirty="0"/>
              <a:t>Power analyses via simulations</a:t>
            </a:r>
          </a:p>
          <a:p>
            <a:pPr lvl="1"/>
            <a:r>
              <a:rPr lang="en-CA" dirty="0"/>
              <a:t>What is the general idea behind this approach?</a:t>
            </a:r>
          </a:p>
          <a:p>
            <a:r>
              <a:rPr lang="en-CA" dirty="0"/>
              <a:t>The examples:</a:t>
            </a:r>
          </a:p>
          <a:p>
            <a:pPr lvl="1"/>
            <a:r>
              <a:rPr lang="en-CA" dirty="0"/>
              <a:t>Two-Alternative Forced-Choice Task</a:t>
            </a:r>
          </a:p>
          <a:p>
            <a:pPr lvl="1"/>
            <a:r>
              <a:rPr lang="en-CA" dirty="0"/>
              <a:t>Reaction Time Task</a:t>
            </a:r>
          </a:p>
          <a:p>
            <a:r>
              <a:rPr lang="en-CA" dirty="0"/>
              <a:t>Hands-on part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4C32B-6C0F-050B-2AB1-3D67032A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483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655E2-5949-9AA2-8C4C-B9692DE9D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6F2A-4841-BF95-2D21-F80D78067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 little foray into linear mixed models, ... (sorry)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D89F-6644-FC3A-39ED-E7D5C912A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28200" cy="4351338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Attribute otherwise random variability to sources, e.g.:</a:t>
            </a:r>
          </a:p>
          <a:p>
            <a:pPr lvl="1"/>
            <a:r>
              <a:rPr lang="de-DE" dirty="0"/>
              <a:t>Baseline differences between participants</a:t>
            </a:r>
          </a:p>
          <a:p>
            <a:pPr marL="914400" lvl="2" indent="0">
              <a:buNone/>
            </a:pPr>
            <a:r>
              <a:rPr lang="de-DE" dirty="0"/>
              <a:t>Dependent Variable ~ Experimental Manipulation + (1 </a:t>
            </a:r>
            <a:r>
              <a:rPr lang="en-CA" dirty="0"/>
              <a:t>| Participant</a:t>
            </a:r>
            <a:r>
              <a:rPr lang="en-US" dirty="0"/>
              <a:t>)</a:t>
            </a:r>
          </a:p>
          <a:p>
            <a:pPr lvl="1"/>
            <a:r>
              <a:rPr lang="de-DE" dirty="0"/>
              <a:t>Individual differences in how participants react to the manipulation</a:t>
            </a:r>
          </a:p>
          <a:p>
            <a:pPr marL="914400" lvl="2" indent="0">
              <a:buNone/>
            </a:pPr>
            <a:r>
              <a:rPr lang="de-DE" dirty="0"/>
              <a:t>Dependent Variable ~ Experimental Manipulation + (Experimental Manipulation </a:t>
            </a:r>
            <a:r>
              <a:rPr lang="en-CA" dirty="0"/>
              <a:t>| Participant</a:t>
            </a:r>
            <a:r>
              <a:rPr lang="en-US" dirty="0"/>
              <a:t>)</a:t>
            </a:r>
            <a:endParaRPr lang="de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5F149-15FC-A28B-24A0-52129325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20</a:t>
            </a:fld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712C5-248D-708E-F4C2-329100FC25FC}"/>
              </a:ext>
            </a:extLst>
          </p:cNvPr>
          <p:cNvSpPr txBox="1"/>
          <p:nvPr/>
        </p:nvSpPr>
        <p:spPr>
          <a:xfrm>
            <a:off x="0" y="648866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(Matuschek et al., 2017; Brown, 2017)</a:t>
            </a:r>
          </a:p>
        </p:txBody>
      </p:sp>
    </p:spTree>
    <p:extLst>
      <p:ext uri="{BB962C8B-B14F-4D97-AF65-F5344CB8AC3E}">
        <p14:creationId xmlns:p14="http://schemas.microsoft.com/office/powerpoint/2010/main" val="524785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323C4-4F79-38AA-1198-B65C864E2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24" y="530716"/>
            <a:ext cx="5711975" cy="3525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000" dirty="0"/>
              <a:t>Dependent Variable ~ Experimental Manipulation</a:t>
            </a:r>
          </a:p>
          <a:p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806C2-A2DC-090E-867B-623EF02B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21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EE8DAF-06CC-BB46-6C2D-998880D9C8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357" t="5344"/>
          <a:stretch>
            <a:fillRect/>
          </a:stretch>
        </p:blipFill>
        <p:spPr>
          <a:xfrm>
            <a:off x="7084548" y="1177047"/>
            <a:ext cx="3440780" cy="5203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C3F1EF-06DE-6C05-473C-2F50039C3C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77" r="48643"/>
          <a:stretch>
            <a:fillRect/>
          </a:stretch>
        </p:blipFill>
        <p:spPr>
          <a:xfrm>
            <a:off x="1112953" y="1223422"/>
            <a:ext cx="3700497" cy="53154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79AB76-BC3C-C8E5-4327-EF6048BDDEB3}"/>
              </a:ext>
            </a:extLst>
          </p:cNvPr>
          <p:cNvSpPr txBox="1"/>
          <p:nvPr/>
        </p:nvSpPr>
        <p:spPr>
          <a:xfrm>
            <a:off x="5372100" y="236978"/>
            <a:ext cx="65828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de-DE" sz="2000" dirty="0"/>
              <a:t>Dependent Variable ~ Experimental Manipulation + (1 </a:t>
            </a:r>
            <a:r>
              <a:rPr lang="en-CA" sz="2000" dirty="0"/>
              <a:t>| Participant</a:t>
            </a:r>
            <a:r>
              <a:rPr lang="en-US" sz="2000" dirty="0"/>
              <a:t>)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74129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0119A-3677-5F0C-97ED-87360BF22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71F8-5C91-6E9D-FA35-6E8B53F0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One big downside of the two-step approach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C6718-3C03-B347-CF8D-E1F82F0C9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28200" cy="4351338"/>
          </a:xfrm>
        </p:spPr>
        <p:txBody>
          <a:bodyPr/>
          <a:lstStyle/>
          <a:p>
            <a:r>
              <a:rPr lang="de-DE" dirty="0"/>
              <a:t>A sizeable loss in power!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1027F-5E8F-F579-113F-164AF441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22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11A56-E298-1350-D544-333AED522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102"/>
          <a:stretch>
            <a:fillRect/>
          </a:stretch>
        </p:blipFill>
        <p:spPr>
          <a:xfrm>
            <a:off x="6253480" y="1491785"/>
            <a:ext cx="3977640" cy="468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0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CF388-7A5D-9D86-93B3-CBE2E8C68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5E7C-42CD-56E6-CDF3-D8A0BD0A5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42840" cy="1325563"/>
          </a:xfrm>
        </p:spPr>
        <p:txBody>
          <a:bodyPr/>
          <a:lstStyle/>
          <a:p>
            <a:pPr algn="ctr"/>
            <a:r>
              <a:rPr lang="de-DE" b="1" dirty="0"/>
              <a:t>One-Step Approach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53282-4B69-3170-B171-CBD48B39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69596" cy="286310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(1) Assess statistical significance directly based on raw data (i.e., individual responses)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46BD6-9CA2-0636-3711-4EE4E967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23</a:t>
            </a:fld>
            <a:endParaRPr lang="en-CA"/>
          </a:p>
        </p:txBody>
      </p:sp>
      <p:pic>
        <p:nvPicPr>
          <p:cNvPr id="12" name="Picture 11" descr="A diagram of a normal strength&#10;&#10;AI-generated content may be incorrect.">
            <a:extLst>
              <a:ext uri="{FF2B5EF4-FFF2-40B4-BE49-F238E27FC236}">
                <a16:creationId xmlns:a16="http://schemas.microsoft.com/office/drawing/2014/main" id="{63478F0C-9AEC-8D9C-377B-D277EDF9E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44" y="768485"/>
            <a:ext cx="7833233" cy="5595167"/>
          </a:xfrm>
          <a:prstGeom prst="rect">
            <a:avLst/>
          </a:prstGeom>
        </p:spPr>
      </p:pic>
      <p:pic>
        <p:nvPicPr>
          <p:cNvPr id="6" name="Picture 5" descr="A diagram of a number of black dots&#10;&#10;AI-generated content may be incorrect.">
            <a:extLst>
              <a:ext uri="{FF2B5EF4-FFF2-40B4-BE49-F238E27FC236}">
                <a16:creationId xmlns:a16="http://schemas.microsoft.com/office/drawing/2014/main" id="{42E92DF8-C455-7CF9-BB9D-C3CBC63E6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959" y="544512"/>
            <a:ext cx="6176963" cy="6176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1D8117-E5EB-9330-4580-282C7C4E2C03}"/>
              </a:ext>
            </a:extLst>
          </p:cNvPr>
          <p:cNvSpPr txBox="1"/>
          <p:nvPr/>
        </p:nvSpPr>
        <p:spPr>
          <a:xfrm>
            <a:off x="603550" y="4937208"/>
            <a:ext cx="316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Response ~ Stimulus Strength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49B443-309A-BF50-DE7F-9FD16A2DDFCC}"/>
              </a:ext>
            </a:extLst>
          </p:cNvPr>
          <p:cNvSpPr txBox="1"/>
          <p:nvPr/>
        </p:nvSpPr>
        <p:spPr>
          <a:xfrm>
            <a:off x="603549" y="5555016"/>
            <a:ext cx="372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Response ~ Stimulus Strength + CoI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0882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E725-78D3-31B5-4A42-83F3D95F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372" y="136525"/>
            <a:ext cx="10611255" cy="1325563"/>
          </a:xfrm>
        </p:spPr>
        <p:txBody>
          <a:bodyPr/>
          <a:lstStyle/>
          <a:p>
            <a:pPr algn="ctr"/>
            <a:r>
              <a:rPr lang="de-DE" b="1" dirty="0"/>
              <a:t>GLMMs and 2AFC data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5BEE2-572F-87E0-8250-EEA8637A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24</a:t>
            </a:fld>
            <a:endParaRPr lang="en-CA"/>
          </a:p>
        </p:txBody>
      </p:sp>
      <p:pic>
        <p:nvPicPr>
          <p:cNvPr id="10" name="Picture 9" descr="A diagram of a normal strength&#10;&#10;AI-generated content may be incorrect.">
            <a:extLst>
              <a:ext uri="{FF2B5EF4-FFF2-40B4-BE49-F238E27FC236}">
                <a16:creationId xmlns:a16="http://schemas.microsoft.com/office/drawing/2014/main" id="{AC968FDF-0198-5247-90C9-028958C05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576" y="1187846"/>
            <a:ext cx="7054499" cy="5038928"/>
          </a:xfrm>
          <a:prstGeom prst="rect">
            <a:avLst/>
          </a:prstGeom>
        </p:spPr>
      </p:pic>
      <p:pic>
        <p:nvPicPr>
          <p:cNvPr id="11" name="Picture 10" descr="A diagram of a normal strength&#10;&#10;AI-generated content may be incorrect.">
            <a:extLst>
              <a:ext uri="{FF2B5EF4-FFF2-40B4-BE49-F238E27FC236}">
                <a16:creationId xmlns:a16="http://schemas.microsoft.com/office/drawing/2014/main" id="{6FFCFD0F-3AD2-6546-EFF5-3A19D23E0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713" y="1187846"/>
            <a:ext cx="7055999" cy="504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F37FB9-46FC-C7F7-17ED-EE90724BC8FF}"/>
              </a:ext>
            </a:extLst>
          </p:cNvPr>
          <p:cNvSpPr txBox="1"/>
          <p:nvPr/>
        </p:nvSpPr>
        <p:spPr>
          <a:xfrm>
            <a:off x="282536" y="1586131"/>
            <a:ext cx="3773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Response ~ Stimulus Strength + CoI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9A1B70-8324-2653-6A4C-D27939A54690}"/>
              </a:ext>
            </a:extLst>
          </p:cNvPr>
          <p:cNvSpPr txBox="1"/>
          <p:nvPr/>
        </p:nvSpPr>
        <p:spPr>
          <a:xfrm>
            <a:off x="282536" y="2263825"/>
            <a:ext cx="425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Response ~ Stimulus Strength + CoI +</a:t>
            </a:r>
          </a:p>
          <a:p>
            <a:r>
              <a:rPr lang="de-DE" dirty="0"/>
              <a:t>	(Stimulus Strength </a:t>
            </a:r>
            <a:r>
              <a:rPr lang="en-CA" dirty="0"/>
              <a:t>| Participant)</a:t>
            </a:r>
          </a:p>
        </p:txBody>
      </p:sp>
    </p:spTree>
    <p:extLst>
      <p:ext uri="{BB962C8B-B14F-4D97-AF65-F5344CB8AC3E}">
        <p14:creationId xmlns:p14="http://schemas.microsoft.com/office/powerpoint/2010/main" val="268636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5A0EC-24ED-DE32-4B89-0E5517B1B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EE4D-2CCB-D1A4-159D-03D78C2E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The inner working of a GLMM</a:t>
            </a:r>
            <a:endParaRPr lang="en-CA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0AF30-3EED-DE01-CB4F-C0E41152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25</a:t>
            </a:fld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F0A84C-5B45-2D91-8877-A062832EA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637" y="1379679"/>
            <a:ext cx="6912864" cy="4937760"/>
          </a:xfrm>
          <a:prstGeom prst="rect">
            <a:avLst/>
          </a:prstGeom>
        </p:spPr>
      </p:pic>
      <p:pic>
        <p:nvPicPr>
          <p:cNvPr id="18" name="Picture 17" descr="A diagram of a normal strength&#10;&#10;AI-generated content may be incorrect.">
            <a:extLst>
              <a:ext uri="{FF2B5EF4-FFF2-40B4-BE49-F238E27FC236}">
                <a16:creationId xmlns:a16="http://schemas.microsoft.com/office/drawing/2014/main" id="{D812491F-97D1-8FEB-66CC-6210F5188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183" y="1317422"/>
            <a:ext cx="7054499" cy="50389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8EF58E-AE19-B96D-FDC3-80980A652CA0}"/>
              </a:ext>
            </a:extLst>
          </p:cNvPr>
          <p:cNvSpPr txBox="1"/>
          <p:nvPr/>
        </p:nvSpPr>
        <p:spPr>
          <a:xfrm>
            <a:off x="51109" y="4017235"/>
            <a:ext cx="4258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Response ~ Stimulus Strength + CoI +</a:t>
            </a:r>
          </a:p>
          <a:p>
            <a:r>
              <a:rPr lang="de-DE" dirty="0"/>
              <a:t>	(Stimulus Strength </a:t>
            </a:r>
            <a:r>
              <a:rPr lang="en-CA" dirty="0"/>
              <a:t>| Participant)</a:t>
            </a:r>
          </a:p>
          <a:p>
            <a:r>
              <a:rPr lang="en-CA" dirty="0"/>
              <a:t>link = “logit”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FCEA03-680F-7702-778E-833AF5F90486}"/>
              </a:ext>
            </a:extLst>
          </p:cNvPr>
          <p:cNvSpPr txBox="1"/>
          <p:nvPr/>
        </p:nvSpPr>
        <p:spPr>
          <a:xfrm>
            <a:off x="51109" y="2142203"/>
            <a:ext cx="425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Response ~ Stimulus Strength + CoI +</a:t>
            </a:r>
          </a:p>
          <a:p>
            <a:r>
              <a:rPr lang="de-DE" dirty="0"/>
              <a:t>	(Stimulus Strength </a:t>
            </a:r>
            <a:r>
              <a:rPr lang="en-CA" dirty="0"/>
              <a:t>| Participant)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782C60-AE31-AFDF-1E34-EFDD63BF2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041" y="5167039"/>
            <a:ext cx="2841367" cy="133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84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>
            <a:alpha val="2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2183B-7F84-843C-27F1-5484AC227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D25A6-2484-FB23-C0FA-EB5E0437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26</a:t>
            </a:fld>
            <a:endParaRPr lang="en-CA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7CC463B-01B3-4320-B582-86D47E4F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679" y="2766218"/>
            <a:ext cx="3660641" cy="1325563"/>
          </a:xfrm>
        </p:spPr>
        <p:txBody>
          <a:bodyPr>
            <a:noAutofit/>
          </a:bodyPr>
          <a:lstStyle/>
          <a:p>
            <a:r>
              <a:rPr lang="de-DE" sz="6000" b="1" dirty="0"/>
              <a:t>SUCCESS!</a:t>
            </a:r>
            <a:endParaRPr lang="en-CA" sz="6000" b="1" dirty="0"/>
          </a:p>
        </p:txBody>
      </p:sp>
    </p:spTree>
    <p:extLst>
      <p:ext uri="{BB962C8B-B14F-4D97-AF65-F5344CB8AC3E}">
        <p14:creationId xmlns:p14="http://schemas.microsoft.com/office/powerpoint/2010/main" val="1884578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2B459-D717-7BEB-68E2-1935D8663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8C283-02AD-9BC0-6FA8-1C54AA98A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DDBF5-D7CE-C332-0C7A-8D94325AE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8610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5F8E-640D-CC17-B106-7B3D2D8E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658E7-5185-BDB7-E780-D7646BB71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Brown, V. A. (2021). An Introduction to Linear Mixed-Effects Modeling in R. </a:t>
            </a:r>
            <a:r>
              <a:rPr lang="en-US" i="1" dirty="0"/>
              <a:t>Advances in Methods and Practices in Psychological Science</a:t>
            </a:r>
            <a:r>
              <a:rPr lang="en-US" dirty="0"/>
              <a:t>, </a:t>
            </a:r>
            <a:r>
              <a:rPr lang="en-US" i="1" dirty="0"/>
              <a:t>4</a:t>
            </a:r>
            <a:r>
              <a:rPr lang="en-US" dirty="0"/>
              <a:t>(1), 1–19.</a:t>
            </a:r>
          </a:p>
          <a:p>
            <a:r>
              <a:rPr lang="en-US" dirty="0" err="1"/>
              <a:t>Brysbaert</a:t>
            </a:r>
            <a:r>
              <a:rPr lang="en-US" dirty="0"/>
              <a:t>, M., &amp; Stevens, M. (2018). Power Analysis and Effect Size in Mixed Effects Models: A Tutorial. </a:t>
            </a:r>
            <a:r>
              <a:rPr lang="en-US" i="1" dirty="0"/>
              <a:t>Journal of Cognition</a:t>
            </a:r>
            <a:r>
              <a:rPr lang="en-US" dirty="0"/>
              <a:t>, </a:t>
            </a:r>
            <a:r>
              <a:rPr lang="en-US" i="1" dirty="0"/>
              <a:t>1</a:t>
            </a:r>
            <a:r>
              <a:rPr lang="en-US" dirty="0"/>
              <a:t>(1), 1–20. </a:t>
            </a:r>
            <a:r>
              <a:rPr lang="en-US" dirty="0">
                <a:hlinkClick r:id="rId2"/>
              </a:rPr>
              <a:t>https://doi.org/10.5334/joc.10</a:t>
            </a:r>
            <a:endParaRPr lang="en-US" dirty="0"/>
          </a:p>
          <a:p>
            <a:r>
              <a:rPr lang="en-US" dirty="0"/>
              <a:t>Christley, R. M. (2010). Power and error: Increased risk of false positive results in underpowered studies. </a:t>
            </a:r>
            <a:r>
              <a:rPr lang="en-US" i="1" dirty="0"/>
              <a:t>Open Epidemiology Journal</a:t>
            </a:r>
            <a:r>
              <a:rPr lang="en-US" dirty="0"/>
              <a:t>, </a:t>
            </a:r>
            <a:r>
              <a:rPr lang="en-US" i="1" dirty="0"/>
              <a:t>3</a:t>
            </a:r>
            <a:r>
              <a:rPr lang="en-US" dirty="0"/>
              <a:t>, 16–19. </a:t>
            </a:r>
            <a:r>
              <a:rPr lang="en-US" dirty="0">
                <a:hlinkClick r:id="rId3"/>
              </a:rPr>
              <a:t>https://doi.org/10.2174/1874297101003010016</a:t>
            </a:r>
            <a:endParaRPr lang="en-US" dirty="0"/>
          </a:p>
          <a:p>
            <a:r>
              <a:rPr lang="en-US" dirty="0"/>
              <a:t>Debruine, L. M., &amp; Barr, D. J. (2021). Understanding Mixed-Effects Models Through Data Simulation. </a:t>
            </a:r>
            <a:r>
              <a:rPr lang="en-US" i="1" dirty="0"/>
              <a:t>Advances in Methods and Practices in Psychological Science</a:t>
            </a:r>
            <a:r>
              <a:rPr lang="en-US" dirty="0"/>
              <a:t>, </a:t>
            </a:r>
            <a:r>
              <a:rPr lang="en-US" i="1" dirty="0"/>
              <a:t>4</a:t>
            </a:r>
            <a:r>
              <a:rPr lang="en-US" dirty="0"/>
              <a:t>(1), 1–15. </a:t>
            </a:r>
            <a:r>
              <a:rPr lang="en-US" dirty="0">
                <a:hlinkClick r:id="rId4"/>
              </a:rPr>
              <a:t>https://doi.org/10.1177/2515245920965119</a:t>
            </a:r>
            <a:endParaRPr lang="en-US" dirty="0"/>
          </a:p>
          <a:p>
            <a:r>
              <a:rPr lang="en-US" dirty="0"/>
              <a:t>Matuschek, H., Kliegl, R., </a:t>
            </a:r>
            <a:r>
              <a:rPr lang="en-US" dirty="0" err="1"/>
              <a:t>Vasishth</a:t>
            </a:r>
            <a:r>
              <a:rPr lang="en-US" dirty="0"/>
              <a:t>, S., </a:t>
            </a:r>
            <a:r>
              <a:rPr lang="en-US" dirty="0" err="1"/>
              <a:t>Baayen</a:t>
            </a:r>
            <a:r>
              <a:rPr lang="en-US" dirty="0"/>
              <a:t>, H., &amp; Bates, D. (2017). Balancing Type I error and power in linear mixed models. </a:t>
            </a:r>
            <a:r>
              <a:rPr lang="en-US" i="1" dirty="0"/>
              <a:t>Journal of Memory and Language</a:t>
            </a:r>
            <a:r>
              <a:rPr lang="en-US" dirty="0"/>
              <a:t>, </a:t>
            </a:r>
            <a:r>
              <a:rPr lang="en-US" i="1" dirty="0"/>
              <a:t>94</a:t>
            </a:r>
            <a:r>
              <a:rPr lang="en-US" dirty="0"/>
              <a:t>, 305–315. </a:t>
            </a:r>
            <a:r>
              <a:rPr lang="en-US" dirty="0">
                <a:hlinkClick r:id="rId5"/>
              </a:rPr>
              <a:t>https://doi.org/10.1016/j.jml.2017.01.001</a:t>
            </a:r>
            <a:endParaRPr lang="en-US" dirty="0"/>
          </a:p>
          <a:p>
            <a:r>
              <a:rPr lang="en-US" dirty="0"/>
              <a:t>Maxwell, S. E. (2004). The persistence of underpowered studies in psychological research: Causes, consequences, and remedies. </a:t>
            </a:r>
            <a:r>
              <a:rPr lang="en-US" i="1" dirty="0"/>
              <a:t>Psychological Methods</a:t>
            </a:r>
            <a:r>
              <a:rPr lang="en-US" dirty="0"/>
              <a:t>, </a:t>
            </a:r>
            <a:r>
              <a:rPr lang="en-US" i="1" dirty="0"/>
              <a:t>9</a:t>
            </a:r>
            <a:r>
              <a:rPr lang="en-US" dirty="0"/>
              <a:t>(2), 147–163. </a:t>
            </a:r>
            <a:r>
              <a:rPr lang="en-US" dirty="0">
                <a:hlinkClick r:id="rId6"/>
              </a:rPr>
              <a:t>https://doi.org/10.1037/1082-989X.9.2.147</a:t>
            </a:r>
            <a:endParaRPr lang="en-US" dirty="0"/>
          </a:p>
          <a:p>
            <a:r>
              <a:rPr lang="en-US" dirty="0"/>
              <a:t>Moscatelli, A., Mezzetti, M., &amp; </a:t>
            </a:r>
            <a:r>
              <a:rPr lang="en-US" dirty="0" err="1"/>
              <a:t>Lacquaniti</a:t>
            </a:r>
            <a:r>
              <a:rPr lang="en-US" dirty="0"/>
              <a:t>, F. (2012). Modeling psychophysical data at the population-level: The generalized linear mixed model. </a:t>
            </a:r>
            <a:r>
              <a:rPr lang="en-US" i="1" dirty="0"/>
              <a:t>Journal of Vision</a:t>
            </a:r>
            <a:r>
              <a:rPr lang="en-US" dirty="0"/>
              <a:t>, </a:t>
            </a:r>
            <a:r>
              <a:rPr lang="en-US" i="1" dirty="0"/>
              <a:t>12</a:t>
            </a:r>
            <a:r>
              <a:rPr lang="en-US" dirty="0"/>
              <a:t>(11), 1–17. </a:t>
            </a:r>
            <a:r>
              <a:rPr lang="en-US" dirty="0">
                <a:hlinkClick r:id="rId7"/>
              </a:rPr>
              <a:t>https://doi.org/10.1167/12.11.26</a:t>
            </a:r>
            <a:endParaRPr lang="en-US" dirty="0"/>
          </a:p>
          <a:p>
            <a:r>
              <a:rPr lang="en-US" dirty="0"/>
              <a:t>Turner, R. M., Bird, S. M., &amp; Higgins, J. P. T. (2013). The Impact of Study Size on Meta-analyses: Examination of Underpowered Studies in Cochrane Reviews. </a:t>
            </a:r>
            <a:r>
              <a:rPr lang="en-US" i="1" dirty="0" err="1"/>
              <a:t>PLoS</a:t>
            </a:r>
            <a:r>
              <a:rPr lang="en-US" i="1" dirty="0"/>
              <a:t> ONE</a:t>
            </a:r>
            <a:r>
              <a:rPr lang="en-US" dirty="0"/>
              <a:t>, </a:t>
            </a:r>
            <a:r>
              <a:rPr lang="en-US" i="1" dirty="0"/>
              <a:t>8</a:t>
            </a:r>
            <a:r>
              <a:rPr lang="en-US" dirty="0"/>
              <a:t>(3), 1–8. </a:t>
            </a:r>
            <a:r>
              <a:rPr lang="en-US" dirty="0">
                <a:hlinkClick r:id="rId8"/>
              </a:rPr>
              <a:t>https://doi.org/10.1371/journal.pone.0059202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23C16-344D-68BC-C029-74658BA3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597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40EC-91A1-6308-EA91-891390D28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622" y="2766218"/>
            <a:ext cx="5726756" cy="1325563"/>
          </a:xfrm>
        </p:spPr>
        <p:txBody>
          <a:bodyPr>
            <a:noAutofit/>
          </a:bodyPr>
          <a:lstStyle/>
          <a:p>
            <a:r>
              <a:rPr lang="de-DE" sz="6000" b="1" dirty="0"/>
              <a:t>INTRODUCTION</a:t>
            </a:r>
            <a:endParaRPr lang="en-CA" sz="6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A33D83-5BEF-629A-C971-747CC807B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93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2928-58DE-A772-591E-268AF7FB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Why bother? The Replication Crisis in Psychology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74E7-FF8E-6A92-D574-CC1AA4030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255"/>
            <a:ext cx="10515600" cy="4351338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31730F7-4BC6-6AAD-B962-DA28AF96DAB2}"/>
              </a:ext>
            </a:extLst>
          </p:cNvPr>
          <p:cNvSpPr txBox="1">
            <a:spLocks/>
          </p:cNvSpPr>
          <p:nvPr/>
        </p:nvSpPr>
        <p:spPr>
          <a:xfrm>
            <a:off x="8202203" y="1740241"/>
            <a:ext cx="3024162" cy="3319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Only 30-70% of published results can be reproduced, most with vastly reduced effect sizes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b="1" dirty="0"/>
              <a:t>Can we trust the findings that are reported in the literature?!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300" dirty="0">
              <a:solidFill>
                <a:srgbClr val="222222"/>
              </a:solidFill>
              <a:latin typeface="ArialMT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FC36EDA3-CB76-637D-1469-E1435A7A7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35" y="2074951"/>
            <a:ext cx="6936170" cy="4019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4E019-2E48-4AD3-C30D-A9508E83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4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610DA1-6EC5-1D8E-52DA-18F77B68D0CD}"/>
              </a:ext>
            </a:extLst>
          </p:cNvPr>
          <p:cNvSpPr txBox="1"/>
          <p:nvPr/>
        </p:nvSpPr>
        <p:spPr>
          <a:xfrm>
            <a:off x="447473" y="6194029"/>
            <a:ext cx="1155888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A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Nosek, B. A., Hardwicke, T. E., </a:t>
            </a:r>
            <a:r>
              <a:rPr lang="en-CA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Moshontz</a:t>
            </a:r>
            <a:r>
              <a:rPr lang="en-CA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H., Allard, A., Corker, K. S., </a:t>
            </a:r>
            <a:r>
              <a:rPr lang="en-CA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Dreber</a:t>
            </a:r>
            <a:r>
              <a:rPr lang="en-CA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... &amp; </a:t>
            </a:r>
            <a:r>
              <a:rPr lang="en-CA" sz="12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Vazire</a:t>
            </a:r>
            <a:r>
              <a:rPr lang="en-CA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(2022). Replicability, robustness, and reproducibility in psychological science. </a:t>
            </a:r>
            <a:r>
              <a:rPr lang="en-CA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Annual review of psychology</a:t>
            </a:r>
            <a:r>
              <a:rPr lang="en-CA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CA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73</a:t>
            </a:r>
            <a:r>
              <a:rPr lang="en-CA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719-748.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3061132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7CF55-5760-3E22-0AE2-651CBE21F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D572-EBC6-D70B-55D0-EF70653B7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826" y="365125"/>
            <a:ext cx="11060348" cy="1325563"/>
          </a:xfrm>
        </p:spPr>
        <p:txBody>
          <a:bodyPr/>
          <a:lstStyle/>
          <a:p>
            <a:pPr algn="ctr"/>
            <a:r>
              <a:rPr lang="de-DE" b="1" dirty="0"/>
              <a:t>Replication Crisis – in Cognitive Psychology?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07557-01D7-EC72-DAB6-13A92CFE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7687"/>
            <a:ext cx="10515600" cy="35965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457200" lvl="1" indent="0" algn="ctr">
              <a:buNone/>
            </a:pPr>
            <a:r>
              <a:rPr lang="de-DE" b="1" dirty="0"/>
              <a:t>50% replication rate in Cognitive Psychology</a:t>
            </a:r>
          </a:p>
          <a:p>
            <a:pPr marL="457200" lvl="1" indent="0" algn="ctr">
              <a:buNone/>
            </a:pPr>
            <a:r>
              <a:rPr lang="de-DE" dirty="0"/>
              <a:t>versus</a:t>
            </a:r>
          </a:p>
          <a:p>
            <a:pPr marL="457200" lvl="1" indent="0" algn="ctr">
              <a:buNone/>
            </a:pPr>
            <a:r>
              <a:rPr lang="de-DE" b="1" dirty="0"/>
              <a:t>25% replication rate in Social Psychology </a:t>
            </a:r>
          </a:p>
          <a:p>
            <a:pPr marL="457200" lvl="1" indent="0" algn="ctr">
              <a:buNone/>
            </a:pPr>
            <a:r>
              <a:rPr lang="de-DE" dirty="0"/>
              <a:t>(</a:t>
            </a:r>
            <a:r>
              <a:rPr lang="en-CA" dirty="0"/>
              <a:t>Open Science Collaboration, 2015)</a:t>
            </a:r>
          </a:p>
          <a:p>
            <a:pPr marL="457200" lvl="1" indent="0" algn="ctr">
              <a:buNone/>
            </a:pPr>
            <a:endParaRPr lang="en-CA" dirty="0"/>
          </a:p>
          <a:p>
            <a:pPr marL="457200" lvl="1" indent="0" algn="ctr">
              <a:buNone/>
            </a:pPr>
            <a:endParaRPr lang="en-CA" dirty="0"/>
          </a:p>
          <a:p>
            <a:pPr marL="457200" lvl="1" indent="0" algn="ctr">
              <a:buNone/>
            </a:pPr>
            <a:r>
              <a:rPr lang="en-CA" b="1" dirty="0"/>
              <a:t>Why?</a:t>
            </a:r>
            <a:endParaRPr lang="de-DE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8935F-7536-A5FA-3423-605FCB6770D2}"/>
              </a:ext>
            </a:extLst>
          </p:cNvPr>
          <p:cNvSpPr txBox="1"/>
          <p:nvPr/>
        </p:nvSpPr>
        <p:spPr>
          <a:xfrm>
            <a:off x="565826" y="6079351"/>
            <a:ext cx="110603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Open Science Collaboration. (2015). Estimating the reproducibility of psychological science.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349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(6251), aac4716.</a:t>
            </a:r>
            <a:endParaRPr lang="en-CA" sz="1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44604-1200-8FF9-B94F-7BCD989B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5268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B9BCF-856F-F353-1492-5FC868591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Distinguishing Statistical Features of Cognitive Psychology?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7BE9-B131-8901-0BCA-6FC887F94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Fairly universal effects: low between-participant variability, high generalizability</a:t>
            </a:r>
          </a:p>
          <a:p>
            <a:endParaRPr lang="de-DE" dirty="0"/>
          </a:p>
          <a:p>
            <a:r>
              <a:rPr lang="de-DE" dirty="0"/>
              <a:t>Small n, but many trials: high effective statistical power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C98F5-4B1A-1416-69E4-F7A5AD76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7110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13E6-23B4-6D68-F40B-7D8DDEA4F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/>
              <a:t>Statistical Power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9073-5369-77FE-CB78-199C4DF3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9332" cy="4351338"/>
          </a:xfrm>
        </p:spPr>
        <p:txBody>
          <a:bodyPr>
            <a:normAutofit/>
          </a:bodyPr>
          <a:lstStyle/>
          <a:p>
            <a:r>
              <a:rPr lang="en-CA" dirty="0"/>
              <a:t>Null Hypothesis Significance Testing</a:t>
            </a:r>
          </a:p>
          <a:p>
            <a:r>
              <a:rPr lang="de-DE" dirty="0"/>
              <a:t>Determined by</a:t>
            </a:r>
          </a:p>
          <a:p>
            <a:pPr lvl="1"/>
            <a:r>
              <a:rPr lang="en-CA" dirty="0"/>
              <a:t>Statistical test</a:t>
            </a:r>
            <a:endParaRPr lang="de-DE" dirty="0"/>
          </a:p>
          <a:p>
            <a:pPr lvl="1"/>
            <a:r>
              <a:rPr lang="de-DE" dirty="0"/>
              <a:t>Significance level (p = 0.05?)</a:t>
            </a:r>
          </a:p>
          <a:p>
            <a:pPr lvl="1"/>
            <a:r>
              <a:rPr lang="de-DE" dirty="0"/>
              <a:t>Effect size:</a:t>
            </a:r>
          </a:p>
          <a:p>
            <a:pPr lvl="2"/>
            <a:r>
              <a:rPr lang="de-DE" dirty="0"/>
              <a:t>Mean difference between conditions</a:t>
            </a:r>
          </a:p>
          <a:p>
            <a:pPr lvl="2"/>
            <a:r>
              <a:rPr lang="de-DE" dirty="0"/>
              <a:t>Variability in performance</a:t>
            </a:r>
          </a:p>
          <a:p>
            <a:pPr lvl="1"/>
            <a:r>
              <a:rPr lang="de-DE" dirty="0"/>
              <a:t>Sample size:</a:t>
            </a:r>
          </a:p>
          <a:p>
            <a:pPr lvl="2"/>
            <a:r>
              <a:rPr lang="de-DE" dirty="0"/>
              <a:t>Number of participants</a:t>
            </a:r>
          </a:p>
          <a:p>
            <a:pPr lvl="2"/>
            <a:r>
              <a:rPr lang="de-DE" dirty="0"/>
              <a:t>Number of repeat trials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F9B58-3AFC-B739-8A16-D91D1FA1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7</a:t>
            </a:fld>
            <a:endParaRPr lang="en-CA"/>
          </a:p>
        </p:txBody>
      </p:sp>
      <p:pic>
        <p:nvPicPr>
          <p:cNvPr id="16" name="Picture 15" descr="A diagram of a performance&#10;&#10;AI-generated content may be incorrect.">
            <a:extLst>
              <a:ext uri="{FF2B5EF4-FFF2-40B4-BE49-F238E27FC236}">
                <a16:creationId xmlns:a16="http://schemas.microsoft.com/office/drawing/2014/main" id="{7852EBE6-2E0D-2A73-D665-D7DDF83F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536" y="2305454"/>
            <a:ext cx="5114364" cy="288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8F4999-E7FD-1FA1-3ED1-662481F81736}"/>
                  </a:ext>
                </a:extLst>
              </p14:cNvPr>
              <p14:cNvContentPartPr/>
              <p14:nvPr/>
            </p14:nvContentPartPr>
            <p14:xfrm>
              <a:off x="8398090" y="3982079"/>
              <a:ext cx="898039" cy="76841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8F4999-E7FD-1FA1-3ED1-662481F817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5101" y="3919094"/>
                <a:ext cx="1023656" cy="894026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3E4E9D9B-B9AD-B361-D1A7-741C0F7028A0}"/>
              </a:ext>
            </a:extLst>
          </p:cNvPr>
          <p:cNvGrpSpPr/>
          <p:nvPr/>
        </p:nvGrpSpPr>
        <p:grpSpPr>
          <a:xfrm>
            <a:off x="6698900" y="2305454"/>
            <a:ext cx="5040000" cy="2880000"/>
            <a:chOff x="99455" y="-2576540"/>
            <a:chExt cx="9302400" cy="4651200"/>
          </a:xfrm>
        </p:grpSpPr>
        <p:pic>
          <p:nvPicPr>
            <p:cNvPr id="35" name="Picture 34" descr="A diagram of performance and performance&#10;&#10;AI-generated content may be incorrect.">
              <a:extLst>
                <a:ext uri="{FF2B5EF4-FFF2-40B4-BE49-F238E27FC236}">
                  <a16:creationId xmlns:a16="http://schemas.microsoft.com/office/drawing/2014/main" id="{8C6B8FE7-60AC-C08E-424D-BE6C08055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455" y="-2576540"/>
              <a:ext cx="9302400" cy="46512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97D6A6B-E053-FEDF-D96E-6229E2BD9AB4}"/>
                    </a:ext>
                  </a:extLst>
                </p14:cNvPr>
                <p14:cNvContentPartPr/>
                <p14:nvPr/>
              </p14:nvContentPartPr>
              <p14:xfrm>
                <a:off x="3650561" y="1053822"/>
                <a:ext cx="871200" cy="37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97D6A6B-E053-FEDF-D96E-6229E2BD9A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34357" y="952114"/>
                  <a:ext cx="1102945" cy="57363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46AF0BF-80F4-2B0B-F7B6-41A078A8A750}"/>
              </a:ext>
            </a:extLst>
          </p:cNvPr>
          <p:cNvGrpSpPr/>
          <p:nvPr/>
        </p:nvGrpSpPr>
        <p:grpSpPr>
          <a:xfrm>
            <a:off x="6624536" y="2305454"/>
            <a:ext cx="5040000" cy="2880000"/>
            <a:chOff x="-122140" y="2394625"/>
            <a:chExt cx="9302400" cy="4651200"/>
          </a:xfrm>
        </p:grpSpPr>
        <p:pic>
          <p:nvPicPr>
            <p:cNvPr id="38" name="Picture 37" descr="A diagram of performance and performance&#10;&#10;AI-generated content may be incorrect.">
              <a:extLst>
                <a:ext uri="{FF2B5EF4-FFF2-40B4-BE49-F238E27FC236}">
                  <a16:creationId xmlns:a16="http://schemas.microsoft.com/office/drawing/2014/main" id="{808159AC-688E-2E7C-D379-AC9EF04C5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2140" y="2394625"/>
              <a:ext cx="9302400" cy="4651200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AB70FD-C14B-BBAC-88E4-22F6C379CD4B}"/>
                    </a:ext>
                  </a:extLst>
                </p14:cNvPr>
                <p14:cNvContentPartPr/>
                <p14:nvPr/>
              </p14:nvContentPartPr>
              <p14:xfrm>
                <a:off x="3813752" y="6361956"/>
                <a:ext cx="173160" cy="3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AB70FD-C14B-BBAC-88E4-22F6C379CD4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7407" y="6304232"/>
                  <a:ext cx="305186" cy="148351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25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5FA2-49F8-5DC9-AD13-7F4712F7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Power analyses are great, ...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654DE-E5FB-F59B-A124-9E8DF9D2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5826" cy="2088490"/>
          </a:xfrm>
        </p:spPr>
        <p:txBody>
          <a:bodyPr>
            <a:normAutofit lnSpcReduction="10000"/>
          </a:bodyPr>
          <a:lstStyle/>
          <a:p>
            <a:r>
              <a:rPr lang="de-DE" dirty="0"/>
              <a:t>Good for science</a:t>
            </a:r>
          </a:p>
          <a:p>
            <a:pPr lvl="1"/>
            <a:r>
              <a:rPr lang="de-DE" dirty="0"/>
              <a:t>More power = more reliable results in the literature = faster progress towards a better future or whatever</a:t>
            </a:r>
          </a:p>
          <a:p>
            <a:pPr lvl="1"/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2FF3A-C278-ADC7-FFBD-94D66E1BA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8</a:t>
            </a:fld>
            <a:endParaRPr lang="en-CA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BEE093-A435-6D73-EFAB-079EBE8CA37E}"/>
              </a:ext>
            </a:extLst>
          </p:cNvPr>
          <p:cNvSpPr txBox="1">
            <a:spLocks/>
          </p:cNvSpPr>
          <p:nvPr/>
        </p:nvSpPr>
        <p:spPr>
          <a:xfrm>
            <a:off x="6317972" y="1825625"/>
            <a:ext cx="492720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Good for you</a:t>
            </a:r>
          </a:p>
          <a:p>
            <a:pPr lvl="1"/>
            <a:r>
              <a:rPr lang="de-DE" dirty="0"/>
              <a:t>No waste of resources (by underpowering or vastly overpowering your study)</a:t>
            </a:r>
          </a:p>
          <a:p>
            <a:pPr lvl="1"/>
            <a:r>
              <a:rPr lang="de-DE" dirty="0"/>
              <a:t>Correctly reject the alternative hypothesis if necessary</a:t>
            </a:r>
          </a:p>
          <a:p>
            <a:pPr lvl="1"/>
            <a:r>
              <a:rPr lang="de-DE" dirty="0"/>
              <a:t>Makes you think more thoroughly about your design and data</a:t>
            </a:r>
          </a:p>
          <a:p>
            <a:pPr lvl="1"/>
            <a:r>
              <a:rPr lang="de-DE" dirty="0"/>
              <a:t>Makes you look cool (people are more likely to believe you)</a:t>
            </a:r>
          </a:p>
          <a:p>
            <a:pPr lvl="1"/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F97C79-6D90-53B9-6BCE-A465A99DC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18" y="3972481"/>
            <a:ext cx="4070380" cy="2272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384A1C-6144-301B-CC72-6C433AD2E16B}"/>
              </a:ext>
            </a:extLst>
          </p:cNvPr>
          <p:cNvSpPr txBox="1"/>
          <p:nvPr/>
        </p:nvSpPr>
        <p:spPr>
          <a:xfrm>
            <a:off x="1622" y="643968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effectLst/>
              </a:rPr>
              <a:t>(Christley, 2010; Turner et al., 2013)</a:t>
            </a:r>
          </a:p>
        </p:txBody>
      </p:sp>
    </p:spTree>
    <p:extLst>
      <p:ext uri="{BB962C8B-B14F-4D97-AF65-F5344CB8AC3E}">
        <p14:creationId xmlns:p14="http://schemas.microsoft.com/office/powerpoint/2010/main" val="4123192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1B12-E25D-3DBB-ECEC-CAAB3526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840821" cy="1325563"/>
          </a:xfrm>
        </p:spPr>
        <p:txBody>
          <a:bodyPr/>
          <a:lstStyle/>
          <a:p>
            <a:r>
              <a:rPr lang="de-DE" dirty="0"/>
              <a:t>... but you gotta DO them! That‘s work!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67CD-E8D4-EF9B-A144-96E93619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Easy for simple statistical designs</a:t>
            </a:r>
          </a:p>
          <a:p>
            <a:pPr lvl="1"/>
            <a:r>
              <a:rPr lang="de-DE" dirty="0"/>
              <a:t>t tests</a:t>
            </a:r>
          </a:p>
          <a:p>
            <a:pPr lvl="1"/>
            <a:r>
              <a:rPr lang="de-DE" dirty="0"/>
              <a:t>ANOVAs, maybe</a:t>
            </a:r>
          </a:p>
          <a:p>
            <a:pPr marL="457200" lvl="1" indent="0">
              <a:buNone/>
            </a:pPr>
            <a:r>
              <a:rPr lang="de-DE" dirty="0"/>
              <a:t>... with tools like G power </a:t>
            </a:r>
            <a:r>
              <a:rPr lang="de-DE" sz="1000" dirty="0"/>
              <a:t>(https://www.psychologie.hhu.de/arbeitsgruppen/allgemeine-psychologie-und-arbeitspsychologie/gpower)</a:t>
            </a:r>
          </a:p>
          <a:p>
            <a:r>
              <a:rPr lang="en-CA" dirty="0"/>
              <a:t>But even a repeated measures ANOVA is already a challenge for these tools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6F4C9-5D22-2A82-EEB8-049D3A31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B49AC-741C-4BC9-8094-B7E4F84429D6}" type="slidenum">
              <a:rPr lang="en-CA" smtClean="0"/>
              <a:t>9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9BDF6-F99C-AA4A-4900-F903D7477CB8}"/>
              </a:ext>
            </a:extLst>
          </p:cNvPr>
          <p:cNvSpPr txBox="1"/>
          <p:nvPr/>
        </p:nvSpPr>
        <p:spPr>
          <a:xfrm>
            <a:off x="9557003" y="264057"/>
            <a:ext cx="2234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(And we‘re all TIRED)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7F1EA2-B62B-940A-DCA2-DD2831C5F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876" y="355427"/>
            <a:ext cx="5128301" cy="613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0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3107</TotalTime>
  <Words>1257</Words>
  <Application>Microsoft Office PowerPoint</Application>
  <PresentationFormat>Widescreen</PresentationFormat>
  <Paragraphs>172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ArialMT</vt:lpstr>
      <vt:lpstr>Office Theme</vt:lpstr>
      <vt:lpstr>Power Analysis by Simulation: Annoying and Time-Consuming, but Probably our Only Real Shot. Anyway, Here’s How You Do It!</vt:lpstr>
      <vt:lpstr>PowerPoint Presentation</vt:lpstr>
      <vt:lpstr>INTRODUCTION</vt:lpstr>
      <vt:lpstr>Why bother? The Replication Crisis in Psychology</vt:lpstr>
      <vt:lpstr>Replication Crisis – in Cognitive Psychology?</vt:lpstr>
      <vt:lpstr>Distinguishing Statistical Features of Cognitive Psychology?</vt:lpstr>
      <vt:lpstr>Statistical Power</vt:lpstr>
      <vt:lpstr>Power analyses are great, ...</vt:lpstr>
      <vt:lpstr>... but you gotta DO them! That‘s work!</vt:lpstr>
      <vt:lpstr>POWER ANALYSES VIA SIMULATIONS</vt:lpstr>
      <vt:lpstr>The general process</vt:lpstr>
      <vt:lpstr>SIMULATING</vt:lpstr>
      <vt:lpstr>PowerPoint Presentation</vt:lpstr>
      <vt:lpstr>What do you expect your data to look like?</vt:lpstr>
      <vt:lpstr>What goes into simulating 2AFC data?</vt:lpstr>
      <vt:lpstr>ANALYZING</vt:lpstr>
      <vt:lpstr>Analyzing Psychophysical Data</vt:lpstr>
      <vt:lpstr>Two-Step Approach</vt:lpstr>
      <vt:lpstr>Two-Step Approach</vt:lpstr>
      <vt:lpstr>A little foray into linear mixed models, ... (sorry)</vt:lpstr>
      <vt:lpstr>PowerPoint Presentation</vt:lpstr>
      <vt:lpstr>One big downside of the two-step approach</vt:lpstr>
      <vt:lpstr>One-Step Approach</vt:lpstr>
      <vt:lpstr>GLMMs and 2AFC data</vt:lpstr>
      <vt:lpstr>The inner working of a GLMM</vt:lpstr>
      <vt:lpstr>SUCCESS!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Bjoern Jan Joerges</dc:creator>
  <cp:lastModifiedBy>Bjoern Jan Joerges</cp:lastModifiedBy>
  <cp:revision>57</cp:revision>
  <dcterms:created xsi:type="dcterms:W3CDTF">2025-05-27T17:33:08Z</dcterms:created>
  <dcterms:modified xsi:type="dcterms:W3CDTF">2025-08-12T21:53:44Z</dcterms:modified>
</cp:coreProperties>
</file>