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1" r:id="rId8"/>
    <p:sldId id="266" r:id="rId9"/>
    <p:sldId id="262" r:id="rId10"/>
    <p:sldId id="267" r:id="rId11"/>
    <p:sldId id="268" r:id="rId12"/>
    <p:sldId id="269" r:id="rId13"/>
    <p:sldId id="270" r:id="rId14"/>
    <p:sldId id="25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51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699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4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8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D87C-A7A6-4590-8C37-39DB5067C0A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FE9F43-7754-45B3-AE8E-2CEED11E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F206-70FC-45CF-9DC0-E766369E6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Elucidation of Coherent Gene Groups in Autism Spectrum Disorder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CA023-398F-4CAF-98DA-4979067AC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Pham</a:t>
            </a:r>
          </a:p>
          <a:p>
            <a:r>
              <a:rPr lang="en-US" dirty="0"/>
              <a:t>CHEM280</a:t>
            </a:r>
          </a:p>
        </p:txBody>
      </p:sp>
    </p:spTree>
    <p:extLst>
      <p:ext uri="{BB962C8B-B14F-4D97-AF65-F5344CB8AC3E}">
        <p14:creationId xmlns:p14="http://schemas.microsoft.com/office/powerpoint/2010/main" val="248399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ACEB-2CFA-4EEF-A366-4E42667F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6439"/>
            <a:ext cx="8596668" cy="1320800"/>
          </a:xfrm>
        </p:spPr>
        <p:txBody>
          <a:bodyPr/>
          <a:lstStyle/>
          <a:p>
            <a:r>
              <a:rPr lang="en-US" dirty="0"/>
              <a:t>Results – Purple Cluster Pathway Analysis and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69F5-1BE0-4069-87F9-32D45018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A5A6D-6AA4-48FC-81A7-2A7425FE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5" y="1424187"/>
            <a:ext cx="3476625" cy="2486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861A9-010E-414E-980B-70E8051B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63" y="1507239"/>
            <a:ext cx="4449206" cy="2558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34B13-8665-4F5F-B87B-3402F674CE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168"/>
          <a:stretch/>
        </p:blipFill>
        <p:spPr>
          <a:xfrm>
            <a:off x="2450970" y="4127954"/>
            <a:ext cx="7885226" cy="24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8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F7AC-6582-4CC9-A241-691E8E97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65" y="208098"/>
            <a:ext cx="9468151" cy="1320800"/>
          </a:xfrm>
        </p:spPr>
        <p:txBody>
          <a:bodyPr/>
          <a:lstStyle/>
          <a:p>
            <a:r>
              <a:rPr lang="en-US" dirty="0"/>
              <a:t>Results – Promoter Sequence of Hub Genes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C9EB9-BCEF-44A2-944C-11071F19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09" y="1495969"/>
            <a:ext cx="627697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094DC-0857-48FC-B839-C568F6EC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09" y="3429000"/>
            <a:ext cx="6486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E90B-565A-4648-8BC3-665CF71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41445"/>
            <a:ext cx="8596668" cy="1320800"/>
          </a:xfrm>
        </p:spPr>
        <p:txBody>
          <a:bodyPr/>
          <a:lstStyle/>
          <a:p>
            <a:r>
              <a:rPr lang="en-US" dirty="0"/>
              <a:t>Results - MEME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14A5C-3670-4111-B2F2-F9450252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49" y="968056"/>
            <a:ext cx="5846014" cy="3185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4A3DB-E6D0-440B-9578-A3A6AF0E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988" y="4880416"/>
            <a:ext cx="12192000" cy="141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3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8D51-15EC-4ED6-8896-B60F3015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6833"/>
            <a:ext cx="8596668" cy="1320800"/>
          </a:xfrm>
        </p:spPr>
        <p:txBody>
          <a:bodyPr/>
          <a:lstStyle/>
          <a:p>
            <a:r>
              <a:rPr lang="en-US" dirty="0"/>
              <a:t>Results - TOMTOM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1F69-70AA-461D-8CC9-00F4E0DD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71245-8F40-4737-B7A1-87B61CE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974" y="4287955"/>
            <a:ext cx="10939520" cy="2385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316F5-5224-437F-8A3F-F1047203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1913" y="1354676"/>
            <a:ext cx="12192000" cy="27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34CB-B52C-46F0-8843-4B3941D9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51F4-1A85-41BA-9976-89BD6890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Examined clusters were marginally related to ASD or brain</a:t>
            </a:r>
          </a:p>
          <a:p>
            <a:endParaRPr lang="en-US" dirty="0"/>
          </a:p>
          <a:p>
            <a:r>
              <a:rPr lang="en-US" dirty="0"/>
              <a:t>At best, these genes could be novel, at worst – there’s too little genes in these analysis</a:t>
            </a:r>
          </a:p>
          <a:p>
            <a:endParaRPr lang="en-US" dirty="0"/>
          </a:p>
          <a:p>
            <a:r>
              <a:rPr lang="en-US" dirty="0"/>
              <a:t>Too many genes were removed from the cluster due to annotation or perhaps too many clusters</a:t>
            </a:r>
          </a:p>
          <a:p>
            <a:endParaRPr lang="en-US" dirty="0"/>
          </a:p>
          <a:p>
            <a:r>
              <a:rPr lang="en-US" dirty="0"/>
              <a:t>Need to determine incidence of known ASD risk genes in clusters (</a:t>
            </a:r>
            <a:r>
              <a:rPr lang="en-US" dirty="0" err="1"/>
              <a:t>ie</a:t>
            </a:r>
            <a:r>
              <a:rPr lang="en-US" dirty="0"/>
              <a:t>: SFARI)</a:t>
            </a:r>
          </a:p>
          <a:p>
            <a:endParaRPr lang="en-US" dirty="0"/>
          </a:p>
          <a:p>
            <a:r>
              <a:rPr lang="en-US" dirty="0"/>
              <a:t>ASD Samples are hard to access! But if more are found, can be used to determine differences between development stages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1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D435-7628-4736-89F4-233A54C1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4888-AEEF-41DA-BF78-FC8638CF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show somewhat that the co-expressed genes pertain to brain function</a:t>
            </a:r>
          </a:p>
          <a:p>
            <a:endParaRPr lang="en-US" dirty="0"/>
          </a:p>
          <a:p>
            <a:r>
              <a:rPr lang="en-US" dirty="0"/>
              <a:t>Common Transcription Factor binding sites show that the two clusters could work together or could be regulated by the same system</a:t>
            </a:r>
          </a:p>
          <a:p>
            <a:endParaRPr lang="en-US" dirty="0"/>
          </a:p>
          <a:p>
            <a:r>
              <a:rPr lang="en-US" dirty="0"/>
              <a:t>A Transcription Factor Hierarchical System can be made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35A1-5E80-4957-AEF4-7A20658C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93B8-9897-4036-ADD0-2EAD3E95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5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Autism Spectrum Disorder (ASD) is a developmental disease affecting mainly cognitive function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Coherent-gene groups expression can change at different developmental stages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Can specific gene groups be determined?</a:t>
            </a:r>
          </a:p>
          <a:p>
            <a:endParaRPr lang="en-US" sz="2000" dirty="0"/>
          </a:p>
          <a:p>
            <a:r>
              <a:rPr lang="en-US" sz="2000" dirty="0"/>
              <a:t>What is the regulatory system behind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36BA9-F9C6-4D27-A72A-C585D257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34" y="1689420"/>
            <a:ext cx="5620060" cy="37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4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9278-E3EE-4BCA-A5F2-92B6876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GSE64018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43E2-324A-4FB5-9D04-2300512C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69" y="1782082"/>
            <a:ext cx="5257800" cy="4351338"/>
          </a:xfrm>
        </p:spPr>
        <p:txBody>
          <a:bodyPr/>
          <a:lstStyle/>
          <a:p>
            <a:r>
              <a:rPr lang="en-US" dirty="0"/>
              <a:t>Raw Count data of post-</a:t>
            </a:r>
            <a:r>
              <a:rPr lang="en-US" dirty="0" err="1"/>
              <a:t>mortum</a:t>
            </a:r>
            <a:r>
              <a:rPr lang="en-US" dirty="0"/>
              <a:t> brain tissue between ASD vs control samples</a:t>
            </a:r>
          </a:p>
          <a:p>
            <a:endParaRPr lang="en-US" dirty="0"/>
          </a:p>
          <a:p>
            <a:r>
              <a:rPr lang="en-US" dirty="0"/>
              <a:t>12 ASD samples, 12 control samples</a:t>
            </a:r>
          </a:p>
          <a:p>
            <a:endParaRPr lang="en-US" dirty="0"/>
          </a:p>
          <a:p>
            <a:r>
              <a:rPr lang="en-US" dirty="0"/>
              <a:t>Minimum age: 15, Maximum Age: ~60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833B0-7E65-4BA2-9950-88C4880A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189" y="1602377"/>
            <a:ext cx="6231527" cy="28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4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96E2DF-653C-445F-BFF8-5CAEAD65EF7B}"/>
              </a:ext>
            </a:extLst>
          </p:cNvPr>
          <p:cNvSpPr/>
          <p:nvPr/>
        </p:nvSpPr>
        <p:spPr>
          <a:xfrm>
            <a:off x="148046" y="1210491"/>
            <a:ext cx="9457868" cy="147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8144-AA42-42DC-A8F7-B1C2949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DD71E-6E33-4D1D-876A-42051F82B106}"/>
              </a:ext>
            </a:extLst>
          </p:cNvPr>
          <p:cNvSpPr txBox="1"/>
          <p:nvPr/>
        </p:nvSpPr>
        <p:spPr>
          <a:xfrm>
            <a:off x="243838" y="1506018"/>
            <a:ext cx="336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Co-Expression Gene Network Clustering (WCGNA)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41534-06BA-4C72-A4B6-E0593BD458F7}"/>
              </a:ext>
            </a:extLst>
          </p:cNvPr>
          <p:cNvSpPr txBox="1"/>
          <p:nvPr/>
        </p:nvSpPr>
        <p:spPr>
          <a:xfrm>
            <a:off x="4038843" y="1506018"/>
            <a:ext cx="26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Expression (DE-Seq2)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B3FB9-86BE-46A0-ABD3-BCBEBCDF6DBA}"/>
              </a:ext>
            </a:extLst>
          </p:cNvPr>
          <p:cNvSpPr txBox="1"/>
          <p:nvPr/>
        </p:nvSpPr>
        <p:spPr>
          <a:xfrm>
            <a:off x="7226827" y="1506017"/>
            <a:ext cx="237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Motif Enrichment (MEME-Suite)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B3456F0-95B2-41F3-85DD-C0AF6BEA232B}"/>
              </a:ext>
            </a:extLst>
          </p:cNvPr>
          <p:cNvSpPr/>
          <p:nvPr/>
        </p:nvSpPr>
        <p:spPr>
          <a:xfrm>
            <a:off x="3631653" y="2842033"/>
            <a:ext cx="2490653" cy="1173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D9ADB-8197-44A8-B7FF-F0C08F97BF75}"/>
              </a:ext>
            </a:extLst>
          </p:cNvPr>
          <p:cNvSpPr/>
          <p:nvPr/>
        </p:nvSpPr>
        <p:spPr>
          <a:xfrm>
            <a:off x="246734" y="4169682"/>
            <a:ext cx="9457868" cy="14778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8F669-5A3C-4B94-98EB-9E1E563B1D60}"/>
              </a:ext>
            </a:extLst>
          </p:cNvPr>
          <p:cNvSpPr txBox="1"/>
          <p:nvPr/>
        </p:nvSpPr>
        <p:spPr>
          <a:xfrm>
            <a:off x="624723" y="4567152"/>
            <a:ext cx="33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Pathway Analysis (DAVID)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6D60D-FE47-473A-968C-C5BFD44DA764}"/>
              </a:ext>
            </a:extLst>
          </p:cNvPr>
          <p:cNvSpPr txBox="1"/>
          <p:nvPr/>
        </p:nvSpPr>
        <p:spPr>
          <a:xfrm>
            <a:off x="3986232" y="4574585"/>
            <a:ext cx="33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 Ontology (PANTHER)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8589E-AD77-479F-98C8-03E0D8104986}"/>
              </a:ext>
            </a:extLst>
          </p:cNvPr>
          <p:cNvSpPr txBox="1"/>
          <p:nvPr/>
        </p:nvSpPr>
        <p:spPr>
          <a:xfrm>
            <a:off x="7422835" y="4368553"/>
            <a:ext cx="2183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Transcription Factor 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93791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39C4-135F-451B-8F01-06FCEA4D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WCGNA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2EEA-8A33-43AF-AE26-D33CD92D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472D0B4B-A0FD-4F52-966C-7857AE3E1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4451"/>
          <a:stretch/>
        </p:blipFill>
        <p:spPr>
          <a:xfrm>
            <a:off x="3579473" y="3761050"/>
            <a:ext cx="5033053" cy="317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DF155-ED8C-4E95-B79B-6926272C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9" y="1270000"/>
            <a:ext cx="3888203" cy="2371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5019B-3A18-4E26-8923-0D637B7E3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763" y="1313680"/>
            <a:ext cx="3853492" cy="2371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784BE7-A49A-4425-80EE-07F690DC2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286" y="1217558"/>
            <a:ext cx="3985714" cy="24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4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5811-68CF-4061-AE5D-A89D0A2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WCGNA</a:t>
            </a:r>
          </a:p>
        </p:txBody>
      </p:sp>
      <p:pic>
        <p:nvPicPr>
          <p:cNvPr id="8" name="Picture 7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75C43271-AC71-4183-8A31-C3FAA2A20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8"/>
          <a:stretch/>
        </p:blipFill>
        <p:spPr>
          <a:xfrm>
            <a:off x="298245" y="1568005"/>
            <a:ext cx="5797755" cy="3126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891E3-62D5-400B-901C-EAC9CBC88751}"/>
              </a:ext>
            </a:extLst>
          </p:cNvPr>
          <p:cNvSpPr txBox="1"/>
          <p:nvPr/>
        </p:nvSpPr>
        <p:spPr>
          <a:xfrm>
            <a:off x="2205871" y="4837942"/>
            <a:ext cx="18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Clusters n = 93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400F8-7C2C-4C91-9002-CC78B9FA1A5C}"/>
              </a:ext>
            </a:extLst>
          </p:cNvPr>
          <p:cNvSpPr txBox="1"/>
          <p:nvPr/>
        </p:nvSpPr>
        <p:spPr>
          <a:xfrm>
            <a:off x="1319752" y="3864576"/>
            <a:ext cx="66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21166-48A3-48A7-86C7-E3EB7217AD1A}"/>
              </a:ext>
            </a:extLst>
          </p:cNvPr>
          <p:cNvSpPr txBox="1"/>
          <p:nvPr/>
        </p:nvSpPr>
        <p:spPr>
          <a:xfrm>
            <a:off x="3536623" y="3495244"/>
            <a:ext cx="66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EBDD3-E0AA-4AB9-8567-51227BB23C83}"/>
              </a:ext>
            </a:extLst>
          </p:cNvPr>
          <p:cNvSpPr txBox="1"/>
          <p:nvPr/>
        </p:nvSpPr>
        <p:spPr>
          <a:xfrm>
            <a:off x="4121388" y="3706462"/>
            <a:ext cx="66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27B37C-9832-4E4E-95D6-B4FA68948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16" y="1908176"/>
            <a:ext cx="4933950" cy="3019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B022B6-945C-43E5-BB9D-41317D31E9CB}"/>
              </a:ext>
            </a:extLst>
          </p:cNvPr>
          <p:cNvSpPr txBox="1"/>
          <p:nvPr/>
        </p:nvSpPr>
        <p:spPr>
          <a:xfrm>
            <a:off x="6770601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8/455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79162-0697-414A-B5FC-2A376CFDD9E1}"/>
              </a:ext>
            </a:extLst>
          </p:cNvPr>
          <p:cNvSpPr txBox="1"/>
          <p:nvPr/>
        </p:nvSpPr>
        <p:spPr>
          <a:xfrm>
            <a:off x="8906704" y="2275632"/>
            <a:ext cx="11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189/1000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F3EDE-6F56-4566-B152-4733CF5675F4}"/>
              </a:ext>
            </a:extLst>
          </p:cNvPr>
          <p:cNvSpPr txBox="1"/>
          <p:nvPr/>
        </p:nvSpPr>
        <p:spPr>
          <a:xfrm>
            <a:off x="7789278" y="1745734"/>
            <a:ext cx="11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159/1274</a:t>
            </a:r>
          </a:p>
        </p:txBody>
      </p:sp>
    </p:spTree>
    <p:extLst>
      <p:ext uri="{BB962C8B-B14F-4D97-AF65-F5344CB8AC3E}">
        <p14:creationId xmlns:p14="http://schemas.microsoft.com/office/powerpoint/2010/main" val="157522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5BB34D-BDB0-478B-8313-F0B9C99A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 dirty="0"/>
              <a:t>Results – DESeq2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D3C69-2E86-4D4E-A093-93C34068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8" y="1911249"/>
            <a:ext cx="5254330" cy="3199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263ED-8E46-4BA9-8D5C-7843BB18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48" y="3295290"/>
            <a:ext cx="5491771" cy="3381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F59FD1-0343-407D-B6F5-7EEFED2A5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1359"/>
            <a:ext cx="5265419" cy="3223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16854E-294D-42C7-9FD7-ED0AD5E37237}"/>
              </a:ext>
            </a:extLst>
          </p:cNvPr>
          <p:cNvSpPr txBox="1"/>
          <p:nvPr/>
        </p:nvSpPr>
        <p:spPr>
          <a:xfrm>
            <a:off x="8349348" y="181544"/>
            <a:ext cx="11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97/159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AAC47-7F37-4EAD-81A5-C5746B79B1CA}"/>
              </a:ext>
            </a:extLst>
          </p:cNvPr>
          <p:cNvSpPr txBox="1"/>
          <p:nvPr/>
        </p:nvSpPr>
        <p:spPr>
          <a:xfrm>
            <a:off x="8349347" y="3354015"/>
            <a:ext cx="11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171/189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3A751-7F6C-4B90-88B8-BFFAD85E2AD0}"/>
              </a:ext>
            </a:extLst>
          </p:cNvPr>
          <p:cNvSpPr txBox="1"/>
          <p:nvPr/>
        </p:nvSpPr>
        <p:spPr>
          <a:xfrm>
            <a:off x="830581" y="1486817"/>
            <a:ext cx="439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63,152 genes -&gt; 53,521 QC genes -&gt; 885 DE genes -&gt; 660 annotated DE genes </a:t>
            </a:r>
          </a:p>
        </p:txBody>
      </p:sp>
    </p:spTree>
    <p:extLst>
      <p:ext uri="{BB962C8B-B14F-4D97-AF65-F5344CB8AC3E}">
        <p14:creationId xmlns:p14="http://schemas.microsoft.com/office/powerpoint/2010/main" val="383762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36E5-E79D-4E40-87B8-1AE349D2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23132"/>
            <a:ext cx="9869863" cy="1320800"/>
          </a:xfrm>
        </p:spPr>
        <p:txBody>
          <a:bodyPr/>
          <a:lstStyle/>
          <a:p>
            <a:r>
              <a:rPr lang="en-US" dirty="0"/>
              <a:t>Results – Hub Gene Candidates for Purple Module in Differential Expression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E69C4-BF46-402D-99A8-FC73C651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1729977"/>
            <a:ext cx="4451213" cy="2763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08FA24-BB9C-4954-8DB1-F5198D80F0D4}"/>
              </a:ext>
            </a:extLst>
          </p:cNvPr>
          <p:cNvSpPr/>
          <p:nvPr/>
        </p:nvSpPr>
        <p:spPr>
          <a:xfrm>
            <a:off x="3459637" y="1998484"/>
            <a:ext cx="838986" cy="386499"/>
          </a:xfrm>
          <a:prstGeom prst="rect">
            <a:avLst/>
          </a:prstGeom>
          <a:solidFill>
            <a:srgbClr val="92D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B7327D-856F-4A38-8B3D-8A3A3E173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14382"/>
              </p:ext>
            </p:extLst>
          </p:nvPr>
        </p:nvGraphicFramePr>
        <p:xfrm>
          <a:off x="5048053" y="1729977"/>
          <a:ext cx="3770727" cy="132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909">
                  <a:extLst>
                    <a:ext uri="{9D8B030D-6E8A-4147-A177-3AD203B41FA5}">
                      <a16:colId xmlns:a16="http://schemas.microsoft.com/office/drawing/2014/main" val="2040907588"/>
                    </a:ext>
                  </a:extLst>
                </a:gridCol>
                <a:gridCol w="1256909">
                  <a:extLst>
                    <a:ext uri="{9D8B030D-6E8A-4147-A177-3AD203B41FA5}">
                      <a16:colId xmlns:a16="http://schemas.microsoft.com/office/drawing/2014/main" val="4078889437"/>
                    </a:ext>
                  </a:extLst>
                </a:gridCol>
                <a:gridCol w="1256909">
                  <a:extLst>
                    <a:ext uri="{9D8B030D-6E8A-4147-A177-3AD203B41FA5}">
                      <a16:colId xmlns:a16="http://schemas.microsoft.com/office/drawing/2014/main" val="1887530926"/>
                    </a:ext>
                  </a:extLst>
                </a:gridCol>
              </a:tblGrid>
              <a:tr h="425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Cluster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SYMBOL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GENENAME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extLst>
                  <a:ext uri="{0D108BD9-81ED-4DB2-BD59-A6C34878D82A}">
                    <a16:rowId xmlns:a16="http://schemas.microsoft.com/office/drawing/2014/main" val="1613751392"/>
                  </a:ext>
                </a:extLst>
              </a:tr>
              <a:tr h="23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MSN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moesin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extLst>
                  <a:ext uri="{0D108BD9-81ED-4DB2-BD59-A6C34878D82A}">
                    <a16:rowId xmlns:a16="http://schemas.microsoft.com/office/drawing/2014/main" val="3750193511"/>
                  </a:ext>
                </a:extLst>
              </a:tr>
              <a:tr h="23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purple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extLst>
                  <a:ext uri="{0D108BD9-81ED-4DB2-BD59-A6C34878D82A}">
                    <a16:rowId xmlns:a16="http://schemas.microsoft.com/office/drawing/2014/main" val="112706773"/>
                  </a:ext>
                </a:extLst>
              </a:tr>
              <a:tr h="425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darkmagenta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1" marR="11751" marT="11751" marB="0" anchor="b"/>
                </a:tc>
                <a:extLst>
                  <a:ext uri="{0D108BD9-81ED-4DB2-BD59-A6C34878D82A}">
                    <a16:rowId xmlns:a16="http://schemas.microsoft.com/office/drawing/2014/main" val="361486672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BD3636D-7578-4B1C-87B5-3F2C907E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335" y="3537025"/>
            <a:ext cx="59340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F8A0-EB47-4C3B-A0EB-6D3E956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69982" cy="1320800"/>
          </a:xfrm>
        </p:spPr>
        <p:txBody>
          <a:bodyPr/>
          <a:lstStyle/>
          <a:p>
            <a:r>
              <a:rPr lang="en-US" dirty="0"/>
              <a:t>Results – Tan Cluster Pathway Analysis and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377B-64A0-49F0-8D32-D33A6012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28ABC-170F-4563-AEA8-55851316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9" y="1930399"/>
            <a:ext cx="348615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68A32-7CE4-46CD-82A9-37052EBF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549" y="4927601"/>
            <a:ext cx="12192000" cy="1765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E6DAC-CA40-4C32-AA2B-DA910903C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88" y="1685426"/>
            <a:ext cx="4567628" cy="301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9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663</TotalTime>
  <Words>332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Elucidation of Coherent Gene Groups in Autism Spectrum Disorder</vt:lpstr>
      <vt:lpstr>Background</vt:lpstr>
      <vt:lpstr>The Data: GSE64018</vt:lpstr>
      <vt:lpstr>Workflow</vt:lpstr>
      <vt:lpstr>Results - WCGNA </vt:lpstr>
      <vt:lpstr>Results - WCGNA</vt:lpstr>
      <vt:lpstr>Results – DESeq2</vt:lpstr>
      <vt:lpstr>Results – Hub Gene Candidates for Purple Module in Differential Expression Results</vt:lpstr>
      <vt:lpstr>Results – Tan Cluster Pathway Analysis and GO</vt:lpstr>
      <vt:lpstr>Results – Purple Cluster Pathway Analysis and GO</vt:lpstr>
      <vt:lpstr>Results – Promoter Sequence of Hub Genes</vt:lpstr>
      <vt:lpstr>Results - MEME</vt:lpstr>
      <vt:lpstr>Results - TOMTOM</vt:lpstr>
      <vt:lpstr>Discussion and Future Directions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Transcription Factor Hierarchical Network Elucidation in Autism Spectrum Disorder</dc:title>
  <dc:creator>bkpham@UCSD.EDU</dc:creator>
  <cp:lastModifiedBy>Benjamin K Pham</cp:lastModifiedBy>
  <cp:revision>24</cp:revision>
  <dcterms:created xsi:type="dcterms:W3CDTF">2021-03-11T09:24:46Z</dcterms:created>
  <dcterms:modified xsi:type="dcterms:W3CDTF">2021-03-11T20:28:37Z</dcterms:modified>
</cp:coreProperties>
</file>