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7" r:id="rId4"/>
    <p:sldId id="264" r:id="rId5"/>
    <p:sldId id="260" r:id="rId6"/>
    <p:sldId id="261" r:id="rId7"/>
    <p:sldId id="259" r:id="rId8"/>
    <p:sldId id="263" r:id="rId9"/>
    <p:sldId id="265" r:id="rId10"/>
    <p:sldId id="262"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5" d="100"/>
          <a:sy n="75" d="100"/>
        </p:scale>
        <p:origin x="54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38A8EC3-D791-4059-B0BE-FBF8C2405692}" type="datetimeFigureOut">
              <a:rPr lang="en-US" smtClean="0"/>
              <a:t>10/22/2020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090A63-FE87-40A1-97C3-F76300CDCCAE}"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16002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38A8EC3-D791-4059-B0BE-FBF8C2405692}" type="datetimeFigureOut">
              <a:rPr lang="en-US" smtClean="0"/>
              <a:t>10/22/2020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090A63-FE87-40A1-97C3-F76300CDCCAE}" type="slidenum">
              <a:rPr lang="en-US" smtClean="0"/>
              <a:t>‹#›</a:t>
            </a:fld>
            <a:endParaRPr lang="en-US"/>
          </a:p>
        </p:txBody>
      </p:sp>
    </p:spTree>
    <p:extLst>
      <p:ext uri="{BB962C8B-B14F-4D97-AF65-F5344CB8AC3E}">
        <p14:creationId xmlns:p14="http://schemas.microsoft.com/office/powerpoint/2010/main" val="14054783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38A8EC3-D791-4059-B0BE-FBF8C2405692}" type="datetimeFigureOut">
              <a:rPr lang="en-US" smtClean="0"/>
              <a:t>10/22/2020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090A63-FE87-40A1-97C3-F76300CDCCAE}" type="slidenum">
              <a:rPr lang="en-US" smtClean="0"/>
              <a:t>‹#›</a:t>
            </a:fld>
            <a:endParaRPr lang="en-US"/>
          </a:p>
        </p:txBody>
      </p:sp>
    </p:spTree>
    <p:extLst>
      <p:ext uri="{BB962C8B-B14F-4D97-AF65-F5344CB8AC3E}">
        <p14:creationId xmlns:p14="http://schemas.microsoft.com/office/powerpoint/2010/main" val="32948735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38A8EC3-D791-4059-B0BE-FBF8C2405692}" type="datetimeFigureOut">
              <a:rPr lang="en-US" smtClean="0"/>
              <a:t>10/22/2020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090A63-FE87-40A1-97C3-F76300CDCCAE}" type="slidenum">
              <a:rPr lang="en-US" smtClean="0"/>
              <a:t>‹#›</a:t>
            </a:fld>
            <a:endParaRPr lang="en-US"/>
          </a:p>
        </p:txBody>
      </p:sp>
    </p:spTree>
    <p:extLst>
      <p:ext uri="{BB962C8B-B14F-4D97-AF65-F5344CB8AC3E}">
        <p14:creationId xmlns:p14="http://schemas.microsoft.com/office/powerpoint/2010/main" val="3867278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38A8EC3-D791-4059-B0BE-FBF8C2405692}" type="datetimeFigureOut">
              <a:rPr lang="en-US" smtClean="0"/>
              <a:t>10/22/2020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090A63-FE87-40A1-97C3-F76300CDCCAE}"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73433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38A8EC3-D791-4059-B0BE-FBF8C2405692}" type="datetimeFigureOut">
              <a:rPr lang="en-US" smtClean="0"/>
              <a:t>10/22/2020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090A63-FE87-40A1-97C3-F76300CDCCAE}" type="slidenum">
              <a:rPr lang="en-US" smtClean="0"/>
              <a:t>‹#›</a:t>
            </a:fld>
            <a:endParaRPr lang="en-US"/>
          </a:p>
        </p:txBody>
      </p:sp>
    </p:spTree>
    <p:extLst>
      <p:ext uri="{BB962C8B-B14F-4D97-AF65-F5344CB8AC3E}">
        <p14:creationId xmlns:p14="http://schemas.microsoft.com/office/powerpoint/2010/main" val="16029416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38A8EC3-D791-4059-B0BE-FBF8C2405692}" type="datetimeFigureOut">
              <a:rPr lang="en-US" smtClean="0"/>
              <a:t>10/22/2020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4090A63-FE87-40A1-97C3-F76300CDCCAE}" type="slidenum">
              <a:rPr lang="en-US" smtClean="0"/>
              <a:t>‹#›</a:t>
            </a:fld>
            <a:endParaRPr lang="en-US"/>
          </a:p>
        </p:txBody>
      </p:sp>
    </p:spTree>
    <p:extLst>
      <p:ext uri="{BB962C8B-B14F-4D97-AF65-F5344CB8AC3E}">
        <p14:creationId xmlns:p14="http://schemas.microsoft.com/office/powerpoint/2010/main" val="15677530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38A8EC3-D791-4059-B0BE-FBF8C2405692}" type="datetimeFigureOut">
              <a:rPr lang="en-US" smtClean="0"/>
              <a:t>10/22/2020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4090A63-FE87-40A1-97C3-F76300CDCCAE}" type="slidenum">
              <a:rPr lang="en-US" smtClean="0"/>
              <a:t>‹#›</a:t>
            </a:fld>
            <a:endParaRPr lang="en-US"/>
          </a:p>
        </p:txBody>
      </p:sp>
    </p:spTree>
    <p:extLst>
      <p:ext uri="{BB962C8B-B14F-4D97-AF65-F5344CB8AC3E}">
        <p14:creationId xmlns:p14="http://schemas.microsoft.com/office/powerpoint/2010/main" val="9483932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D38A8EC3-D791-4059-B0BE-FBF8C2405692}" type="datetimeFigureOut">
              <a:rPr lang="en-US" smtClean="0"/>
              <a:t>10/22/2020</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64090A63-FE87-40A1-97C3-F76300CDCCAE}" type="slidenum">
              <a:rPr lang="en-US" smtClean="0"/>
              <a:t>‹#›</a:t>
            </a:fld>
            <a:endParaRPr lang="en-US"/>
          </a:p>
        </p:txBody>
      </p:sp>
    </p:spTree>
    <p:extLst>
      <p:ext uri="{BB962C8B-B14F-4D97-AF65-F5344CB8AC3E}">
        <p14:creationId xmlns:p14="http://schemas.microsoft.com/office/powerpoint/2010/main" val="21557629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D38A8EC3-D791-4059-B0BE-FBF8C2405692}" type="datetimeFigureOut">
              <a:rPr lang="en-US" smtClean="0"/>
              <a:t>10/22/2020</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64090A63-FE87-40A1-97C3-F76300CDCCAE}" type="slidenum">
              <a:rPr lang="en-US" smtClean="0"/>
              <a:t>‹#›</a:t>
            </a:fld>
            <a:endParaRPr lang="en-US"/>
          </a:p>
        </p:txBody>
      </p:sp>
    </p:spTree>
    <p:extLst>
      <p:ext uri="{BB962C8B-B14F-4D97-AF65-F5344CB8AC3E}">
        <p14:creationId xmlns:p14="http://schemas.microsoft.com/office/powerpoint/2010/main" val="19727458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38A8EC3-D791-4059-B0BE-FBF8C2405692}" type="datetimeFigureOut">
              <a:rPr lang="en-US" smtClean="0"/>
              <a:t>10/22/2020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090A63-FE87-40A1-97C3-F76300CDCCAE}" type="slidenum">
              <a:rPr lang="en-US" smtClean="0"/>
              <a:t>‹#›</a:t>
            </a:fld>
            <a:endParaRPr lang="en-US"/>
          </a:p>
        </p:txBody>
      </p:sp>
    </p:spTree>
    <p:extLst>
      <p:ext uri="{BB962C8B-B14F-4D97-AF65-F5344CB8AC3E}">
        <p14:creationId xmlns:p14="http://schemas.microsoft.com/office/powerpoint/2010/main" val="33528539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D38A8EC3-D791-4059-B0BE-FBF8C2405692}" type="datetimeFigureOut">
              <a:rPr lang="en-US" smtClean="0"/>
              <a:t>10/22/2020</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64090A63-FE87-40A1-97C3-F76300CDCCAE}"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2516293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Mobile Computing</a:t>
            </a:r>
            <a:endParaRPr lang="en-US" dirty="0"/>
          </a:p>
        </p:txBody>
      </p:sp>
      <p:sp>
        <p:nvSpPr>
          <p:cNvPr id="3" name="Subtitle 2"/>
          <p:cNvSpPr>
            <a:spLocks noGrp="1"/>
          </p:cNvSpPr>
          <p:nvPr>
            <p:ph type="subTitle" idx="1"/>
          </p:nvPr>
        </p:nvSpPr>
        <p:spPr/>
        <p:txBody>
          <a:bodyPr/>
          <a:lstStyle/>
          <a:p>
            <a:r>
              <a:rPr lang="en-US" dirty="0" smtClean="0"/>
              <a:t>By </a:t>
            </a:r>
            <a:r>
              <a:rPr lang="en-US" dirty="0" err="1" smtClean="0"/>
              <a:t>Madiha</a:t>
            </a:r>
            <a:r>
              <a:rPr lang="en-US" dirty="0" smtClean="0"/>
              <a:t> Hameed</a:t>
            </a:r>
            <a:endParaRPr lang="en-US" dirty="0"/>
          </a:p>
        </p:txBody>
      </p:sp>
    </p:spTree>
    <p:extLst>
      <p:ext uri="{BB962C8B-B14F-4D97-AF65-F5344CB8AC3E}">
        <p14:creationId xmlns:p14="http://schemas.microsoft.com/office/powerpoint/2010/main" val="256351999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r>
            <a:br>
              <a:rPr lang="en-US" dirty="0"/>
            </a:br>
            <a:r>
              <a:rPr lang="en-US" dirty="0"/>
              <a:t> </a:t>
            </a:r>
            <a:r>
              <a:rPr lang="en-US" b="1" dirty="0"/>
              <a:t>Why </a:t>
            </a:r>
            <a:r>
              <a:rPr lang="en-US" b="1" dirty="0" smtClean="0"/>
              <a:t>Android Development? </a:t>
            </a:r>
            <a:endParaRPr lang="en-US" dirty="0"/>
          </a:p>
        </p:txBody>
      </p:sp>
      <p:sp>
        <p:nvSpPr>
          <p:cNvPr id="3" name="Content Placeholder 2"/>
          <p:cNvSpPr>
            <a:spLocks noGrp="1"/>
          </p:cNvSpPr>
          <p:nvPr>
            <p:ph idx="1"/>
          </p:nvPr>
        </p:nvSpPr>
        <p:spPr/>
        <p:txBody>
          <a:bodyPr/>
          <a:lstStyle/>
          <a:p>
            <a:r>
              <a:rPr lang="en-US" dirty="0" smtClean="0"/>
              <a:t> Reason of Development is to provide ease of working to</a:t>
            </a:r>
          </a:p>
          <a:p>
            <a:pPr lvl="1"/>
            <a:r>
              <a:rPr lang="en-US" dirty="0" smtClean="0"/>
              <a:t>Services Provider</a:t>
            </a:r>
          </a:p>
          <a:p>
            <a:pPr lvl="1"/>
            <a:r>
              <a:rPr lang="en-US" dirty="0" smtClean="0"/>
              <a:t>Ecommerce business </a:t>
            </a:r>
          </a:p>
          <a:p>
            <a:pPr lvl="1"/>
            <a:r>
              <a:rPr lang="en-US" smtClean="0"/>
              <a:t>Gamers</a:t>
            </a:r>
            <a:endParaRPr lang="en-US" dirty="0" smtClean="0"/>
          </a:p>
          <a:p>
            <a:pPr lvl="1"/>
            <a:r>
              <a:rPr lang="en-US" dirty="0" smtClean="0"/>
              <a:t>Travelers ….et….</a:t>
            </a:r>
          </a:p>
          <a:p>
            <a:r>
              <a:rPr lang="en-US" dirty="0" smtClean="0"/>
              <a:t>Developers </a:t>
            </a:r>
            <a:r>
              <a:rPr lang="en-US" dirty="0"/>
              <a:t>choose to develop for Android in </a:t>
            </a:r>
            <a:r>
              <a:rPr lang="en-US" dirty="0" smtClean="0"/>
              <a:t>order to </a:t>
            </a:r>
            <a:r>
              <a:rPr lang="en-US" dirty="0"/>
              <a:t>reach the majority of mobile device users. </a:t>
            </a:r>
          </a:p>
        </p:txBody>
      </p:sp>
    </p:spTree>
    <p:extLst>
      <p:ext uri="{BB962C8B-B14F-4D97-AF65-F5344CB8AC3E}">
        <p14:creationId xmlns:p14="http://schemas.microsoft.com/office/powerpoint/2010/main" val="247876536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Mobile Application	</a:t>
            </a:r>
            <a:endParaRPr lang="en-US" dirty="0"/>
          </a:p>
        </p:txBody>
      </p:sp>
      <p:sp>
        <p:nvSpPr>
          <p:cNvPr id="3" name="Content Placeholder 2"/>
          <p:cNvSpPr>
            <a:spLocks noGrp="1"/>
          </p:cNvSpPr>
          <p:nvPr>
            <p:ph idx="1"/>
          </p:nvPr>
        </p:nvSpPr>
        <p:spPr/>
        <p:txBody>
          <a:bodyPr/>
          <a:lstStyle/>
          <a:p>
            <a:r>
              <a:rPr lang="en-US" dirty="0" smtClean="0"/>
              <a:t>Native </a:t>
            </a:r>
          </a:p>
          <a:p>
            <a:pPr lvl="1"/>
            <a:r>
              <a:rPr lang="en-US" dirty="0" smtClean="0"/>
              <a:t>Java, C#, Switch ,objective C</a:t>
            </a:r>
          </a:p>
          <a:p>
            <a:r>
              <a:rPr lang="en-US" dirty="0" smtClean="0"/>
              <a:t>Cross</a:t>
            </a:r>
          </a:p>
          <a:p>
            <a:pPr lvl="1"/>
            <a:r>
              <a:rPr lang="en-US" dirty="0" smtClean="0"/>
              <a:t>HTML, CSS</a:t>
            </a:r>
          </a:p>
          <a:p>
            <a:pPr lvl="1"/>
            <a:endParaRPr lang="en-US" dirty="0"/>
          </a:p>
          <a:p>
            <a:pPr marL="457200" lvl="1" indent="0">
              <a:buNone/>
            </a:pPr>
            <a:endParaRPr lang="en-US" dirty="0" smtClean="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90024" y="3652418"/>
            <a:ext cx="4733245" cy="2659482"/>
          </a:xfrm>
          <a:prstGeom prst="rect">
            <a:avLst/>
          </a:prstGeom>
        </p:spPr>
      </p:pic>
    </p:spTree>
    <p:extLst>
      <p:ext uri="{BB962C8B-B14F-4D97-AF65-F5344CB8AC3E}">
        <p14:creationId xmlns:p14="http://schemas.microsoft.com/office/powerpoint/2010/main" val="92756814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ANDROID DEVELOPMENT ARCHITECTURE</a:t>
            </a:r>
            <a:endParaRPr lang="en-US" dirty="0"/>
          </a:p>
        </p:txBody>
      </p:sp>
      <p:sp>
        <p:nvSpPr>
          <p:cNvPr id="3" name="Content Placeholder 2"/>
          <p:cNvSpPr>
            <a:spLocks noGrp="1"/>
          </p:cNvSpPr>
          <p:nvPr>
            <p:ph idx="1"/>
          </p:nvPr>
        </p:nvSpPr>
        <p:spPr/>
        <p:txBody>
          <a:bodyPr/>
          <a:lstStyle/>
          <a:p>
            <a:pPr algn="just"/>
            <a:r>
              <a:rPr lang="en-US" dirty="0" smtClean="0"/>
              <a:t>Android </a:t>
            </a:r>
            <a:r>
              <a:rPr lang="en-US" dirty="0"/>
              <a:t>provides a rich development architecture. You don’t need to know much about the components of this architecture, but it is useful to know what is available in the system for your app to use. The following diagram shows the major components of the Android stack </a:t>
            </a:r>
            <a:r>
              <a:rPr lang="en-US" dirty="0" smtClean="0"/>
              <a:t>the </a:t>
            </a:r>
            <a:r>
              <a:rPr lang="en-US" dirty="0"/>
              <a:t>operating system and development architecture. </a:t>
            </a:r>
          </a:p>
        </p:txBody>
      </p:sp>
      <p:pic>
        <p:nvPicPr>
          <p:cNvPr id="4" name="Content Placeholder 3"/>
          <p:cNvPicPr>
            <a:picLocks noChangeAspect="1"/>
          </p:cNvPicPr>
          <p:nvPr/>
        </p:nvPicPr>
        <p:blipFill>
          <a:blip r:embed="rId2"/>
          <a:stretch>
            <a:fillRect/>
          </a:stretch>
        </p:blipFill>
        <p:spPr>
          <a:xfrm>
            <a:off x="4114205" y="3118931"/>
            <a:ext cx="3472271" cy="2974794"/>
          </a:xfrm>
          <a:prstGeom prst="rect">
            <a:avLst/>
          </a:prstGeom>
        </p:spPr>
      </p:pic>
    </p:spTree>
    <p:extLst>
      <p:ext uri="{BB962C8B-B14F-4D97-AF65-F5344CB8AC3E}">
        <p14:creationId xmlns:p14="http://schemas.microsoft.com/office/powerpoint/2010/main" val="59400619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Android Architecture </a:t>
            </a:r>
            <a:endParaRPr lang="en-US" dirty="0"/>
          </a:p>
        </p:txBody>
      </p:sp>
      <p:sp>
        <p:nvSpPr>
          <p:cNvPr id="5" name="Text Placeholder 4"/>
          <p:cNvSpPr>
            <a:spLocks noGrp="1"/>
          </p:cNvSpPr>
          <p:nvPr>
            <p:ph idx="1"/>
          </p:nvPr>
        </p:nvSpPr>
        <p:spPr/>
        <p:txBody>
          <a:bodyPr>
            <a:normAutofit lnSpcReduction="10000"/>
          </a:bodyPr>
          <a:lstStyle/>
          <a:p>
            <a:pPr marL="514350" indent="-514350" algn="just">
              <a:buAutoNum type="arabicPeriod"/>
            </a:pPr>
            <a:r>
              <a:rPr lang="en-US" dirty="0" smtClean="0"/>
              <a:t>Apps: Your apps live at this level, along with core system apps for email, SMS messaging, calendars, Internet browsing, or contacts. </a:t>
            </a:r>
          </a:p>
          <a:p>
            <a:pPr marL="514350" indent="-514350" algn="just">
              <a:buAutoNum type="arabicPeriod"/>
            </a:pPr>
            <a:r>
              <a:rPr lang="en-US" dirty="0" smtClean="0"/>
              <a:t>Java API Framework: All features of Android are available to developers through application programming interfaces (APIs) written in the Java language. You don't need to know the details of all of the APIs to learn how to develop Android apps, but you can learn more about the following APIs, which are useful for creating apps: </a:t>
            </a:r>
          </a:p>
          <a:p>
            <a:pPr lvl="1" algn="just"/>
            <a:r>
              <a:rPr lang="en-US" dirty="0" smtClean="0"/>
              <a:t>View System used to build an app's UI, including lists, buttons, and menus. </a:t>
            </a:r>
          </a:p>
          <a:p>
            <a:pPr lvl="1" algn="just"/>
            <a:r>
              <a:rPr lang="en-US" dirty="0" smtClean="0"/>
              <a:t>Resource Manager used to access to non-code resources such as localized strings, graphics, and layout files. </a:t>
            </a:r>
          </a:p>
          <a:p>
            <a:pPr lvl="1" algn="just"/>
            <a:r>
              <a:rPr lang="en-US" dirty="0" smtClean="0"/>
              <a:t>Notification Manager used to display custom alerts in the status bar. </a:t>
            </a:r>
          </a:p>
          <a:p>
            <a:pPr lvl="1" algn="just"/>
            <a:r>
              <a:rPr lang="en-US" dirty="0" smtClean="0"/>
              <a:t>Activity Manager that manages the lifecycle of apps. </a:t>
            </a:r>
          </a:p>
          <a:p>
            <a:pPr lvl="1" algn="just"/>
            <a:r>
              <a:rPr lang="en-US" dirty="0" smtClean="0"/>
              <a:t>Content Providers that enable apps to access data from other apps. </a:t>
            </a:r>
          </a:p>
          <a:p>
            <a:pPr lvl="1" algn="just"/>
            <a:r>
              <a:rPr lang="en-US" dirty="0" smtClean="0"/>
              <a:t>All framework APIs that Android system apps use. </a:t>
            </a:r>
          </a:p>
          <a:p>
            <a:pPr algn="just"/>
            <a:endParaRPr lang="en-US" dirty="0" smtClean="0"/>
          </a:p>
          <a:p>
            <a:pPr algn="just"/>
            <a:endParaRPr lang="en-US" dirty="0"/>
          </a:p>
        </p:txBody>
      </p:sp>
    </p:spTree>
    <p:extLst>
      <p:ext uri="{BB962C8B-B14F-4D97-AF65-F5344CB8AC3E}">
        <p14:creationId xmlns:p14="http://schemas.microsoft.com/office/powerpoint/2010/main" val="154415833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4294967295"/>
          </p:nvPr>
        </p:nvSpPr>
        <p:spPr>
          <a:xfrm>
            <a:off x="859809" y="321979"/>
            <a:ext cx="10515600" cy="5759450"/>
          </a:xfrm>
        </p:spPr>
        <p:txBody>
          <a:bodyPr>
            <a:normAutofit/>
          </a:bodyPr>
          <a:lstStyle/>
          <a:p>
            <a:pPr marL="514350" indent="-514350" algn="just">
              <a:buAutoNum type="arabicPeriod" startAt="3"/>
            </a:pPr>
            <a:r>
              <a:rPr lang="en-US" b="1" dirty="0" smtClean="0"/>
              <a:t>Libraries and Android Runtime: </a:t>
            </a:r>
            <a:r>
              <a:rPr lang="en-US" dirty="0" smtClean="0"/>
              <a:t>Each app runs in its own process and with its own instance of the Android Runtime, which enables multiple virtual machines on low-memory devices. Android also includes a set of core runtime libraries that provide most of the functionality of the Java programming language, including some Java 8 language features that the Java API framework uses. Many core Android system components and services are built from native code that require native libraries written in C and C++. These native libraries are available to apps through the Java API framework.</a:t>
            </a:r>
          </a:p>
          <a:p>
            <a:pPr marL="514350" indent="-514350" algn="just">
              <a:buAutoNum type="arabicPeriod" startAt="3"/>
            </a:pPr>
            <a:r>
              <a:rPr lang="en-US" b="1" dirty="0" smtClean="0"/>
              <a:t>Hardware Abstraction Layer (HAL): </a:t>
            </a:r>
            <a:r>
              <a:rPr lang="en-US" dirty="0" smtClean="0"/>
              <a:t>This layer provides standard interfaces that expose device hardware capabilities to the higher-level Java API framework. The HAL consists of multiple library modules, each of which implements an interface for a specific type of hardware component, such as the camera or Bluetooth module.</a:t>
            </a:r>
          </a:p>
          <a:p>
            <a:pPr marL="514350" indent="-514350" algn="just">
              <a:buAutoNum type="arabicPeriod" startAt="3"/>
            </a:pPr>
            <a:r>
              <a:rPr lang="en-US" b="1" dirty="0" smtClean="0"/>
              <a:t>Linux Kernel: </a:t>
            </a:r>
            <a:r>
              <a:rPr lang="en-US" dirty="0" smtClean="0"/>
              <a:t>The foundation of the Android platform is the Linux kernel. The above layers rely on the Linux kernel for underlying functionalities such as threading and low-level memory management. Using a Linux kernel enables Android to take advantage of key security features and allows device manufacturers to develop hardware drivers for a well-known kernel.</a:t>
            </a:r>
            <a:endParaRPr lang="en-US" dirty="0"/>
          </a:p>
        </p:txBody>
      </p:sp>
    </p:spTree>
    <p:extLst>
      <p:ext uri="{BB962C8B-B14F-4D97-AF65-F5344CB8AC3E}">
        <p14:creationId xmlns:p14="http://schemas.microsoft.com/office/powerpoint/2010/main" val="36216953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 of lecture</a:t>
            </a:r>
            <a:endParaRPr lang="en-US" dirty="0"/>
          </a:p>
        </p:txBody>
      </p:sp>
      <p:sp>
        <p:nvSpPr>
          <p:cNvPr id="3" name="Content Placeholder 2"/>
          <p:cNvSpPr>
            <a:spLocks noGrp="1"/>
          </p:cNvSpPr>
          <p:nvPr>
            <p:ph idx="1"/>
          </p:nvPr>
        </p:nvSpPr>
        <p:spPr/>
        <p:txBody>
          <a:bodyPr/>
          <a:lstStyle/>
          <a:p>
            <a:r>
              <a:rPr lang="en-US" dirty="0" smtClean="0"/>
              <a:t>What </a:t>
            </a:r>
          </a:p>
          <a:p>
            <a:r>
              <a:rPr lang="en-US" dirty="0" smtClean="0"/>
              <a:t>Why </a:t>
            </a:r>
          </a:p>
          <a:p>
            <a:r>
              <a:rPr lang="en-US" dirty="0" smtClean="0"/>
              <a:t>How</a:t>
            </a:r>
            <a:endParaRPr lang="en-US" dirty="0"/>
          </a:p>
        </p:txBody>
      </p:sp>
    </p:spTree>
    <p:extLst>
      <p:ext uri="{BB962C8B-B14F-4D97-AF65-F5344CB8AC3E}">
        <p14:creationId xmlns:p14="http://schemas.microsoft.com/office/powerpoint/2010/main" val="346563219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95446" y="1846263"/>
            <a:ext cx="3061434" cy="4022725"/>
          </a:xfrm>
        </p:spPr>
      </p:pic>
    </p:spTree>
    <p:extLst>
      <p:ext uri="{BB962C8B-B14F-4D97-AF65-F5344CB8AC3E}">
        <p14:creationId xmlns:p14="http://schemas.microsoft.com/office/powerpoint/2010/main" val="403705796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 of Contents </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smtClean="0"/>
              <a:t>Introduction</a:t>
            </a:r>
          </a:p>
          <a:p>
            <a:pPr>
              <a:buFont typeface="Wingdings" panose="05000000000000000000" pitchFamily="2" charset="2"/>
              <a:buChar char="Ø"/>
            </a:pPr>
            <a:r>
              <a:rPr lang="en-US" dirty="0" smtClean="0"/>
              <a:t>Purpose</a:t>
            </a:r>
          </a:p>
          <a:p>
            <a:pPr>
              <a:buFont typeface="Wingdings" panose="05000000000000000000" pitchFamily="2" charset="2"/>
              <a:buChar char="Ø"/>
            </a:pPr>
            <a:r>
              <a:rPr lang="en-US" dirty="0" smtClean="0"/>
              <a:t>Application</a:t>
            </a:r>
          </a:p>
          <a:p>
            <a:endParaRPr lang="en-US" dirty="0"/>
          </a:p>
        </p:txBody>
      </p:sp>
    </p:spTree>
    <p:extLst>
      <p:ext uri="{BB962C8B-B14F-4D97-AF65-F5344CB8AC3E}">
        <p14:creationId xmlns:p14="http://schemas.microsoft.com/office/powerpoint/2010/main" val="121375626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smtClean="0"/>
              <a:t>What is Mobile</a:t>
            </a:r>
          </a:p>
          <a:p>
            <a:pPr>
              <a:buFont typeface="Wingdings" panose="05000000000000000000" pitchFamily="2" charset="2"/>
              <a:buChar char="Ø"/>
            </a:pPr>
            <a:r>
              <a:rPr lang="en-US" dirty="0" smtClean="0"/>
              <a:t>History</a:t>
            </a:r>
          </a:p>
          <a:p>
            <a:pPr>
              <a:buFont typeface="Wingdings" panose="05000000000000000000" pitchFamily="2" charset="2"/>
              <a:buChar char="Ø"/>
            </a:pPr>
            <a:r>
              <a:rPr lang="en-US" dirty="0" smtClean="0"/>
              <a:t>What is Mobile  Application Development</a:t>
            </a:r>
          </a:p>
          <a:p>
            <a:pPr>
              <a:buFont typeface="Wingdings" panose="05000000000000000000" pitchFamily="2" charset="2"/>
              <a:buChar char="Ø"/>
            </a:pPr>
            <a:r>
              <a:rPr lang="en-US" dirty="0" smtClean="0"/>
              <a:t>What is Android</a:t>
            </a:r>
          </a:p>
          <a:p>
            <a:endParaRPr lang="en-US" dirty="0" smtClean="0"/>
          </a:p>
          <a:p>
            <a:endParaRPr lang="en-US" dirty="0"/>
          </a:p>
        </p:txBody>
      </p:sp>
    </p:spTree>
    <p:extLst>
      <p:ext uri="{BB962C8B-B14F-4D97-AF65-F5344CB8AC3E}">
        <p14:creationId xmlns:p14="http://schemas.microsoft.com/office/powerpoint/2010/main" val="269575881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Mobile </a:t>
            </a:r>
            <a:endParaRPr lang="en-US" dirty="0"/>
          </a:p>
        </p:txBody>
      </p:sp>
      <p:sp>
        <p:nvSpPr>
          <p:cNvPr id="3" name="Content Placeholder 2"/>
          <p:cNvSpPr>
            <a:spLocks noGrp="1"/>
          </p:cNvSpPr>
          <p:nvPr>
            <p:ph idx="1"/>
          </p:nvPr>
        </p:nvSpPr>
        <p:spPr/>
        <p:txBody>
          <a:bodyPr/>
          <a:lstStyle/>
          <a:p>
            <a:pPr algn="just"/>
            <a:r>
              <a:rPr lang="en-US" dirty="0" smtClean="0"/>
              <a:t>A mobile phone, cell phone or hand phone, sometimes shortened to simply mobile, cell or just phone, is a portable telephone that can make and receive calls over a radio frequency link while the user is moving within a telephone service area.</a:t>
            </a:r>
          </a:p>
          <a:p>
            <a:pPr algn="just"/>
            <a:endParaRPr lang="en-US" dirty="0"/>
          </a:p>
          <a:p>
            <a:pPr algn="just"/>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87749" y="3557588"/>
            <a:ext cx="3611425" cy="2619375"/>
          </a:xfrm>
          <a:prstGeom prst="rect">
            <a:avLst/>
          </a:prstGeom>
        </p:spPr>
      </p:pic>
    </p:spTree>
    <p:extLst>
      <p:ext uri="{BB962C8B-B14F-4D97-AF65-F5344CB8AC3E}">
        <p14:creationId xmlns:p14="http://schemas.microsoft.com/office/powerpoint/2010/main" val="351454926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History	</a:t>
            </a:r>
            <a:endParaRPr lang="en-US" dirty="0"/>
          </a:p>
        </p:txBody>
      </p:sp>
      <p:sp>
        <p:nvSpPr>
          <p:cNvPr id="3" name="Content Placeholder 2"/>
          <p:cNvSpPr>
            <a:spLocks noGrp="1"/>
          </p:cNvSpPr>
          <p:nvPr>
            <p:ph idx="1"/>
          </p:nvPr>
        </p:nvSpPr>
        <p:spPr/>
        <p:txBody>
          <a:bodyPr>
            <a:normAutofit/>
          </a:bodyPr>
          <a:lstStyle/>
          <a:p>
            <a:r>
              <a:rPr lang="en-US" dirty="0" smtClean="0"/>
              <a:t>1983 </a:t>
            </a:r>
          </a:p>
          <a:p>
            <a:pPr lvl="1" algn="just"/>
            <a:r>
              <a:rPr lang="en-US" dirty="0"/>
              <a:t>The world’s first cell phone was launched in 1983. It was the Motorola </a:t>
            </a:r>
            <a:r>
              <a:rPr lang="en-US" dirty="0" err="1"/>
              <a:t>DynaTAC</a:t>
            </a:r>
            <a:r>
              <a:rPr lang="en-US" dirty="0"/>
              <a:t> 800x. It was priced at around $4,000 and lasted for 30 minutes of talk time before dying. It was also about the size of a foot long sub from Subway</a:t>
            </a:r>
            <a:r>
              <a:rPr lang="en-US" dirty="0" smtClean="0"/>
              <a:t>.</a:t>
            </a:r>
          </a:p>
          <a:p>
            <a:pPr algn="just"/>
            <a:r>
              <a:rPr lang="en-US" dirty="0" smtClean="0"/>
              <a:t>1908</a:t>
            </a:r>
          </a:p>
          <a:p>
            <a:pPr lvl="1" algn="just"/>
            <a:r>
              <a:rPr lang="en-US" dirty="0"/>
              <a:t> one man claimed to have invented a wireless telephone. That man was considered so crazy for his time that he was accused of fraud. The charges were later </a:t>
            </a:r>
            <a:r>
              <a:rPr lang="en-US" dirty="0" smtClean="0"/>
              <a:t>dropped</a:t>
            </a:r>
          </a:p>
          <a:p>
            <a:pPr algn="just"/>
            <a:r>
              <a:rPr lang="en-US" dirty="0" smtClean="0"/>
              <a:t>1924</a:t>
            </a:r>
          </a:p>
          <a:p>
            <a:pPr lvl="1" algn="just"/>
            <a:r>
              <a:rPr lang="en-US" dirty="0" smtClean="0"/>
              <a:t>in </a:t>
            </a:r>
            <a:r>
              <a:rPr lang="en-US" dirty="0"/>
              <a:t>1924, wireless phones were tested on trains running between Berlin and Hamburg.</a:t>
            </a:r>
          </a:p>
        </p:txBody>
      </p:sp>
    </p:spTree>
    <p:extLst>
      <p:ext uri="{BB962C8B-B14F-4D97-AF65-F5344CB8AC3E}">
        <p14:creationId xmlns:p14="http://schemas.microsoft.com/office/powerpoint/2010/main" val="10256699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91886"/>
            <a:ext cx="10515600" cy="5785077"/>
          </a:xfrm>
        </p:spPr>
        <p:txBody>
          <a:bodyPr>
            <a:normAutofit/>
          </a:bodyPr>
          <a:lstStyle/>
          <a:p>
            <a:r>
              <a:rPr lang="en-US" dirty="0" smtClean="0"/>
              <a:t>1946</a:t>
            </a:r>
          </a:p>
          <a:p>
            <a:pPr lvl="1"/>
            <a:r>
              <a:rPr lang="en-US" dirty="0" smtClean="0"/>
              <a:t>June 17, Bell </a:t>
            </a:r>
            <a:r>
              <a:rPr lang="en-US" dirty="0"/>
              <a:t>Labs had begun to offer mobile telephone services on vehicles in St. Louis, Missouri. A few weeks later, AT&amp;T matched Bell Labs, offering something called </a:t>
            </a:r>
            <a:r>
              <a:rPr lang="en-US" i="1" dirty="0"/>
              <a:t>Mobile Telephone Service</a:t>
            </a:r>
            <a:r>
              <a:rPr lang="en-US" dirty="0"/>
              <a:t>, which was a wide range of mostly incompatible mobile telephone services that offered limited coverage areas and a small number of available channels</a:t>
            </a:r>
            <a:r>
              <a:rPr lang="en-US" dirty="0" smtClean="0"/>
              <a:t>.</a:t>
            </a:r>
          </a:p>
          <a:p>
            <a:r>
              <a:rPr lang="en-US" dirty="0"/>
              <a:t>Between 1957 and </a:t>
            </a:r>
            <a:r>
              <a:rPr lang="en-US" dirty="0" smtClean="0"/>
              <a:t>1961</a:t>
            </a:r>
          </a:p>
          <a:p>
            <a:pPr lvl="1"/>
            <a:r>
              <a:rPr lang="en-US" dirty="0"/>
              <a:t>Soviet inventor Leonid </a:t>
            </a:r>
            <a:r>
              <a:rPr lang="en-US" dirty="0" err="1"/>
              <a:t>Kupriyanovich</a:t>
            </a:r>
            <a:r>
              <a:rPr lang="en-US" dirty="0"/>
              <a:t> developed a number of mobile phones that looked surprisingly similar to modern mobile devices. One of Leonid’s phones weighed just 70 grams and could easily fit into the palm of your hand</a:t>
            </a:r>
            <a:r>
              <a:rPr lang="en-US" dirty="0" smtClean="0"/>
              <a:t>.</a:t>
            </a:r>
          </a:p>
          <a:p>
            <a:r>
              <a:rPr lang="en-US" dirty="0"/>
              <a:t>1G was first deployed in Tokyo in </a:t>
            </a:r>
            <a:r>
              <a:rPr lang="en-US" dirty="0" smtClean="0"/>
              <a:t>1979</a:t>
            </a:r>
          </a:p>
          <a:p>
            <a:r>
              <a:rPr lang="en-US" dirty="0" smtClean="0"/>
              <a:t>2G 2001</a:t>
            </a:r>
          </a:p>
          <a:p>
            <a:r>
              <a:rPr lang="en-US" dirty="0"/>
              <a:t> 2007, there were 295 million 3G users around the world</a:t>
            </a:r>
            <a:r>
              <a:rPr lang="en-US" dirty="0" smtClean="0"/>
              <a:t>.</a:t>
            </a:r>
          </a:p>
          <a:p>
            <a:r>
              <a:rPr lang="en-US" dirty="0" smtClean="0"/>
              <a:t>4G 2005 </a:t>
            </a:r>
          </a:p>
          <a:p>
            <a:pPr marL="0" indent="0">
              <a:buNone/>
            </a:pPr>
            <a:endParaRPr lang="en-US" dirty="0"/>
          </a:p>
        </p:txBody>
      </p:sp>
    </p:spTree>
    <p:extLst>
      <p:ext uri="{BB962C8B-B14F-4D97-AF65-F5344CB8AC3E}">
        <p14:creationId xmlns:p14="http://schemas.microsoft.com/office/powerpoint/2010/main" val="160358070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Mobile Application Development	</a:t>
            </a:r>
            <a:endParaRPr lang="en-US" dirty="0"/>
          </a:p>
        </p:txBody>
      </p:sp>
      <p:sp>
        <p:nvSpPr>
          <p:cNvPr id="3" name="Content Placeholder 2"/>
          <p:cNvSpPr>
            <a:spLocks noGrp="1"/>
          </p:cNvSpPr>
          <p:nvPr>
            <p:ph idx="1"/>
          </p:nvPr>
        </p:nvSpPr>
        <p:spPr/>
        <p:txBody>
          <a:bodyPr/>
          <a:lstStyle/>
          <a:p>
            <a:r>
              <a:rPr lang="en-US" dirty="0" smtClean="0"/>
              <a:t>Is a process of develop application for mobiles ,tablets, personal assistance , or enterprise digital assistance.</a:t>
            </a:r>
          </a:p>
          <a:p>
            <a:endParaRPr lang="en-US" dirty="0" smtClean="0"/>
          </a:p>
          <a:p>
            <a:endParaRPr lang="en-US" dirty="0"/>
          </a:p>
        </p:txBody>
      </p:sp>
      <p:pic>
        <p:nvPicPr>
          <p:cNvPr id="4" name="Picture 3"/>
          <p:cNvPicPr>
            <a:picLocks noChangeAspect="1"/>
          </p:cNvPicPr>
          <p:nvPr/>
        </p:nvPicPr>
        <p:blipFill>
          <a:blip r:embed="rId2"/>
          <a:stretch>
            <a:fillRect/>
          </a:stretch>
        </p:blipFill>
        <p:spPr>
          <a:xfrm>
            <a:off x="1660071" y="2930298"/>
            <a:ext cx="7696200" cy="3609975"/>
          </a:xfrm>
          <a:prstGeom prst="rect">
            <a:avLst/>
          </a:prstGeom>
        </p:spPr>
      </p:pic>
    </p:spTree>
    <p:extLst>
      <p:ext uri="{BB962C8B-B14F-4D97-AF65-F5344CB8AC3E}">
        <p14:creationId xmlns:p14="http://schemas.microsoft.com/office/powerpoint/2010/main" val="47576540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76943" y="480150"/>
            <a:ext cx="10515600" cy="5920649"/>
          </a:xfrm>
        </p:spPr>
        <p:txBody>
          <a:bodyPr/>
          <a:lstStyle/>
          <a:p>
            <a:r>
              <a:rPr lang="en-US" dirty="0" smtClean="0"/>
              <a:t>Clint Side  --</a:t>
            </a:r>
            <a:r>
              <a:rPr lang="en-US" dirty="0" smtClean="0">
                <a:sym typeface="Wingdings" panose="05000000000000000000" pitchFamily="2" charset="2"/>
              </a:rPr>
              <a:t> XML</a:t>
            </a:r>
          </a:p>
          <a:p>
            <a:r>
              <a:rPr lang="en-US" dirty="0" smtClean="0">
                <a:sym typeface="Wingdings" panose="05000000000000000000" pitchFamily="2" charset="2"/>
              </a:rPr>
              <a:t>Server Side ------ JAVA</a:t>
            </a:r>
          </a:p>
          <a:p>
            <a:r>
              <a:rPr lang="en-US" dirty="0" smtClean="0">
                <a:sym typeface="Wingdings" panose="05000000000000000000" pitchFamily="2" charset="2"/>
              </a:rPr>
              <a:t>Connector ------- OOP</a:t>
            </a:r>
          </a:p>
          <a:p>
            <a:r>
              <a:rPr lang="en-US" dirty="0" smtClean="0">
                <a:sym typeface="Wingdings" panose="05000000000000000000" pitchFamily="2" charset="2"/>
              </a:rPr>
              <a:t>OOP have four pillar </a:t>
            </a:r>
          </a:p>
          <a:p>
            <a:pPr lvl="1"/>
            <a:r>
              <a:rPr lang="en-US" dirty="0" smtClean="0">
                <a:sym typeface="Wingdings" panose="05000000000000000000" pitchFamily="2" charset="2"/>
              </a:rPr>
              <a:t>Inheritance </a:t>
            </a:r>
          </a:p>
          <a:p>
            <a:pPr lvl="3"/>
            <a:r>
              <a:rPr lang="en-US" dirty="0" smtClean="0">
                <a:sym typeface="Wingdings" panose="05000000000000000000" pitchFamily="2" charset="2"/>
              </a:rPr>
              <a:t>Copy of one class function to all other classes</a:t>
            </a:r>
          </a:p>
          <a:p>
            <a:pPr lvl="1"/>
            <a:r>
              <a:rPr lang="en-US" dirty="0" smtClean="0">
                <a:sym typeface="Wingdings" panose="05000000000000000000" pitchFamily="2" charset="2"/>
              </a:rPr>
              <a:t>Polymorphism</a:t>
            </a:r>
          </a:p>
          <a:p>
            <a:pPr lvl="3"/>
            <a:r>
              <a:rPr lang="en-US" dirty="0" smtClean="0">
                <a:sym typeface="Wingdings" panose="05000000000000000000" pitchFamily="2" charset="2"/>
              </a:rPr>
              <a:t>Use one thing in different way may it will be dynamic or static</a:t>
            </a:r>
          </a:p>
          <a:p>
            <a:pPr lvl="1"/>
            <a:r>
              <a:rPr lang="en-US" dirty="0" smtClean="0">
                <a:sym typeface="Wingdings" panose="05000000000000000000" pitchFamily="2" charset="2"/>
              </a:rPr>
              <a:t>Encapsulation</a:t>
            </a:r>
          </a:p>
          <a:p>
            <a:pPr lvl="3"/>
            <a:r>
              <a:rPr lang="en-US" dirty="0" smtClean="0">
                <a:sym typeface="Wingdings" panose="05000000000000000000" pitchFamily="2" charset="2"/>
              </a:rPr>
              <a:t>Hiding data may it public ,private, specifier, interprotected</a:t>
            </a:r>
          </a:p>
          <a:p>
            <a:pPr lvl="1"/>
            <a:r>
              <a:rPr lang="en-US" dirty="0" smtClean="0">
                <a:sym typeface="Wingdings" panose="05000000000000000000" pitchFamily="2" charset="2"/>
              </a:rPr>
              <a:t>Abstraction</a:t>
            </a:r>
          </a:p>
          <a:p>
            <a:pPr lvl="3"/>
            <a:r>
              <a:rPr lang="en-US" dirty="0" smtClean="0">
                <a:sym typeface="Wingdings" panose="05000000000000000000" pitchFamily="2" charset="2"/>
              </a:rPr>
              <a:t>One class function used in different classes </a:t>
            </a:r>
          </a:p>
          <a:p>
            <a:pPr lvl="3"/>
            <a:endParaRPr lang="en-US" dirty="0" smtClean="0">
              <a:sym typeface="Wingdings" panose="05000000000000000000" pitchFamily="2" charset="2"/>
            </a:endParaRPr>
          </a:p>
          <a:p>
            <a:pPr lvl="1"/>
            <a:endParaRPr lang="en-US" dirty="0" smtClean="0">
              <a:sym typeface="Wingdings" panose="05000000000000000000" pitchFamily="2" charset="2"/>
            </a:endParaRPr>
          </a:p>
          <a:p>
            <a:pPr marL="0" indent="0">
              <a:buNone/>
            </a:pPr>
            <a:endParaRPr lang="en-US" dirty="0" smtClean="0">
              <a:sym typeface="Wingdings" panose="05000000000000000000" pitchFamily="2" charset="2"/>
            </a:endParaRPr>
          </a:p>
          <a:p>
            <a:pPr marL="0" indent="0">
              <a:buNone/>
            </a:pPr>
            <a:endParaRPr lang="en-US" dirty="0">
              <a:sym typeface="Wingdings" panose="05000000000000000000" pitchFamily="2" charset="2"/>
            </a:endParaRPr>
          </a:p>
          <a:p>
            <a:pPr marL="0" indent="0">
              <a:buNone/>
            </a:pPr>
            <a:endParaRPr lang="en-US" dirty="0" smtClean="0">
              <a:sym typeface="Wingdings" panose="05000000000000000000" pitchFamily="2" charset="2"/>
            </a:endParaRPr>
          </a:p>
          <a:p>
            <a:endParaRPr lang="en-US" dirty="0" smtClean="0">
              <a:sym typeface="Wingdings" panose="05000000000000000000" pitchFamily="2" charset="2"/>
            </a:endParaRPr>
          </a:p>
          <a:p>
            <a:endParaRPr lang="en-US" dirty="0"/>
          </a:p>
        </p:txBody>
      </p:sp>
    </p:spTree>
    <p:extLst>
      <p:ext uri="{BB962C8B-B14F-4D97-AF65-F5344CB8AC3E}">
        <p14:creationId xmlns:p14="http://schemas.microsoft.com/office/powerpoint/2010/main" val="387138479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Android</a:t>
            </a:r>
            <a:endParaRPr lang="en-US" dirty="0"/>
          </a:p>
        </p:txBody>
      </p:sp>
      <p:sp>
        <p:nvSpPr>
          <p:cNvPr id="3" name="Content Placeholder 2"/>
          <p:cNvSpPr>
            <a:spLocks noGrp="1"/>
          </p:cNvSpPr>
          <p:nvPr>
            <p:ph idx="1"/>
          </p:nvPr>
        </p:nvSpPr>
        <p:spPr/>
        <p:txBody>
          <a:bodyPr>
            <a:normAutofit/>
          </a:bodyPr>
          <a:lstStyle/>
          <a:p>
            <a:r>
              <a:rPr lang="en-US" dirty="0" smtClean="0"/>
              <a:t>Android </a:t>
            </a:r>
            <a:r>
              <a:rPr lang="en-US" dirty="0"/>
              <a:t>is an </a:t>
            </a:r>
            <a:r>
              <a:rPr lang="en-US" dirty="0" smtClean="0"/>
              <a:t>open source operating </a:t>
            </a:r>
            <a:r>
              <a:rPr lang="en-US" dirty="0"/>
              <a:t>system </a:t>
            </a:r>
            <a:endParaRPr lang="en-US" dirty="0" smtClean="0"/>
          </a:p>
          <a:p>
            <a:pPr algn="just"/>
            <a:r>
              <a:rPr lang="en-US" dirty="0" smtClean="0"/>
              <a:t>A programming </a:t>
            </a:r>
            <a:r>
              <a:rPr lang="en-US" dirty="0"/>
              <a:t>platform developed by Google for smartphones and other mobile devices(such as tablets). </a:t>
            </a:r>
            <a:endParaRPr lang="en-US" dirty="0" smtClean="0"/>
          </a:p>
          <a:p>
            <a:pPr algn="just"/>
            <a:r>
              <a:rPr lang="en-US" dirty="0" smtClean="0"/>
              <a:t>It </a:t>
            </a:r>
            <a:r>
              <a:rPr lang="en-US" dirty="0"/>
              <a:t>can run on many different devices from many different manufacturers. </a:t>
            </a:r>
            <a:endParaRPr lang="en-US" dirty="0" smtClean="0"/>
          </a:p>
          <a:p>
            <a:pPr algn="just"/>
            <a:r>
              <a:rPr lang="en-US" dirty="0" smtClean="0"/>
              <a:t>Android </a:t>
            </a:r>
            <a:r>
              <a:rPr lang="en-US" dirty="0"/>
              <a:t>includes a software development kit for writing original code and assembling software modules to create apps for Android users. </a:t>
            </a:r>
            <a:endParaRPr lang="en-US" dirty="0" smtClean="0"/>
          </a:p>
          <a:p>
            <a:pPr algn="just"/>
            <a:r>
              <a:rPr lang="en-US" dirty="0" smtClean="0"/>
              <a:t>It </a:t>
            </a:r>
            <a:r>
              <a:rPr lang="en-US" dirty="0"/>
              <a:t>also provides a marketplace to distribute apps. </a:t>
            </a:r>
            <a:endParaRPr lang="en-US" dirty="0" smtClean="0"/>
          </a:p>
          <a:p>
            <a:pPr algn="just"/>
            <a:r>
              <a:rPr lang="en-US" dirty="0" smtClean="0"/>
              <a:t>Android </a:t>
            </a:r>
            <a:r>
              <a:rPr lang="en-US" dirty="0"/>
              <a:t>represents an ecosystem for mobile apps. </a:t>
            </a:r>
            <a:endParaRPr lang="en-US" dirty="0" smtClean="0"/>
          </a:p>
        </p:txBody>
      </p:sp>
    </p:spTree>
    <p:extLst>
      <p:ext uri="{BB962C8B-B14F-4D97-AF65-F5344CB8AC3E}">
        <p14:creationId xmlns:p14="http://schemas.microsoft.com/office/powerpoint/2010/main" val="3209185250"/>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595</TotalTime>
  <Words>824</Words>
  <Application>Microsoft Office PowerPoint</Application>
  <PresentationFormat>Widescreen</PresentationFormat>
  <Paragraphs>86</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Calibri</vt:lpstr>
      <vt:lpstr>Calibri Light</vt:lpstr>
      <vt:lpstr>Wingdings</vt:lpstr>
      <vt:lpstr>Retrospect</vt:lpstr>
      <vt:lpstr>Mobile Computing</vt:lpstr>
      <vt:lpstr>Table of Contents </vt:lpstr>
      <vt:lpstr>Introduction </vt:lpstr>
      <vt:lpstr>What is Mobile </vt:lpstr>
      <vt:lpstr>History </vt:lpstr>
      <vt:lpstr>PowerPoint Presentation</vt:lpstr>
      <vt:lpstr>What is Mobile Application Development </vt:lpstr>
      <vt:lpstr>PowerPoint Presentation</vt:lpstr>
      <vt:lpstr>What is Android</vt:lpstr>
      <vt:lpstr>  Why Android Development? </vt:lpstr>
      <vt:lpstr>Types of Mobile Application </vt:lpstr>
      <vt:lpstr>ANDROID DEVELOPMENT ARCHITECTURE</vt:lpstr>
      <vt:lpstr>Android Architecture </vt:lpstr>
      <vt:lpstr>PowerPoint Presentation</vt:lpstr>
      <vt:lpstr>Review of lecture</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Mobile Computing</dc:title>
  <dc:creator>Bakhtawar</dc:creator>
  <cp:lastModifiedBy>Bakhtawar</cp:lastModifiedBy>
  <cp:revision>23</cp:revision>
  <dcterms:created xsi:type="dcterms:W3CDTF">2019-03-07T09:47:28Z</dcterms:created>
  <dcterms:modified xsi:type="dcterms:W3CDTF">2020-10-22T06:45:07Z</dcterms:modified>
</cp:coreProperties>
</file>