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7" r:id="rId10"/>
    <p:sldId id="258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5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8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3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4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3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3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2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93EDA2-7FE9-4610-97BB-0BE57FCF031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2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93EDA2-7FE9-4610-97BB-0BE57FCF031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9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Madiha</a:t>
            </a:r>
            <a:r>
              <a:rPr lang="en-US" dirty="0" smtClean="0"/>
              <a:t> Hameed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0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Clint Side  --</a:t>
            </a:r>
            <a:r>
              <a:rPr lang="en-US" dirty="0" smtClean="0">
                <a:sym typeface="Wingdings" panose="05000000000000000000" pitchFamily="2" charset="2"/>
              </a:rPr>
              <a:t>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What is XML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XML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XML Use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751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XML represents </a:t>
            </a:r>
            <a:r>
              <a:rPr lang="en-US" dirty="0" err="1"/>
              <a:t>eXtensible</a:t>
            </a:r>
            <a:r>
              <a:rPr lang="en-US" dirty="0"/>
              <a:t> Markup Language.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XML </a:t>
            </a:r>
            <a:r>
              <a:rPr lang="en-US" dirty="0"/>
              <a:t>is a markup language much like HTML.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XML </a:t>
            </a:r>
            <a:r>
              <a:rPr lang="en-US" dirty="0"/>
              <a:t>was intended to store and transport information.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XML </a:t>
            </a:r>
            <a:r>
              <a:rPr lang="en-US" dirty="0"/>
              <a:t>was intended to act </a:t>
            </a:r>
            <a:r>
              <a:rPr lang="en-US" dirty="0" smtClean="0"/>
              <a:t>self </a:t>
            </a:r>
            <a:r>
              <a:rPr lang="en-US" dirty="0"/>
              <a:t>elucidating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XML is a W3C Recommendation.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6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+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7713" indent="-346075" algn="just">
              <a:buFont typeface="Wingdings" panose="05000000000000000000" pitchFamily="2" charset="2"/>
              <a:buChar char="Ø"/>
            </a:pPr>
            <a:r>
              <a:rPr lang="en-US" dirty="0" smtClean="0"/>
              <a:t>Your idea for Android </a:t>
            </a:r>
          </a:p>
          <a:p>
            <a:pPr marL="747713" indent="-346075" algn="just">
              <a:buFont typeface="Wingdings" panose="05000000000000000000" pitchFamily="2" charset="2"/>
              <a:buChar char="Ø"/>
            </a:pPr>
            <a:r>
              <a:rPr lang="en-US" dirty="0" smtClean="0"/>
              <a:t>Why you want to develop that app</a:t>
            </a:r>
          </a:p>
          <a:p>
            <a:pPr marL="747713" indent="-346075" algn="just">
              <a:buFont typeface="Wingdings" panose="05000000000000000000" pitchFamily="2" charset="2"/>
              <a:buChar char="Ø"/>
            </a:pPr>
            <a:r>
              <a:rPr lang="en-US" dirty="0" smtClean="0"/>
              <a:t>What kind of benefits that device provide </a:t>
            </a:r>
          </a:p>
          <a:p>
            <a:pPr marL="747713" indent="-346075" algn="just">
              <a:buFont typeface="Wingdings" panose="05000000000000000000" pitchFamily="2" charset="2"/>
              <a:buChar char="Ø"/>
            </a:pPr>
            <a:r>
              <a:rPr lang="en-US" dirty="0" smtClean="0"/>
              <a:t>Version of OS on which app should run </a:t>
            </a:r>
          </a:p>
          <a:p>
            <a:pPr marL="747713" indent="-346075" algn="just">
              <a:buFont typeface="Wingdings" panose="05000000000000000000" pitchFamily="2" charset="2"/>
              <a:buChar char="Ø"/>
            </a:pPr>
            <a:r>
              <a:rPr lang="en-US" dirty="0" smtClean="0"/>
              <a:t>List of feature of app </a:t>
            </a:r>
          </a:p>
          <a:p>
            <a:pPr marL="747713" indent="-346075" algn="just">
              <a:buFont typeface="Wingdings" panose="05000000000000000000" pitchFamily="2" charset="2"/>
              <a:buChar char="Ø"/>
            </a:pPr>
            <a:r>
              <a:rPr lang="en-US" dirty="0" smtClean="0"/>
              <a:t>Comparison with other available apps </a:t>
            </a:r>
          </a:p>
          <a:p>
            <a:pPr marL="747713" indent="-346075" algn="just">
              <a:buFont typeface="Wingdings" panose="05000000000000000000" pitchFamily="2" charset="2"/>
              <a:buChar char="Ø"/>
            </a:pPr>
            <a:r>
              <a:rPr lang="en-US" dirty="0" smtClean="0"/>
              <a:t>Limitation of that app </a:t>
            </a:r>
          </a:p>
          <a:p>
            <a:pPr marL="747713" indent="-346075" algn="just">
              <a:buFont typeface="Wingdings" panose="05000000000000000000" pitchFamily="2" charset="2"/>
              <a:buChar char="Ø"/>
            </a:pPr>
            <a:r>
              <a:rPr lang="en-US" dirty="0" smtClean="0"/>
              <a:t>Updating strategy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8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Android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Android </a:t>
            </a:r>
            <a:r>
              <a:rPr lang="en-US" dirty="0" smtClean="0"/>
              <a:t>Studio</a:t>
            </a:r>
          </a:p>
          <a:p>
            <a:pPr marL="341313" lvl="1" indent="-141288" algn="just">
              <a:buNone/>
            </a:pPr>
            <a:r>
              <a:rPr lang="en-US" dirty="0" smtClean="0"/>
              <a:t>  Android </a:t>
            </a:r>
            <a:r>
              <a:rPr lang="en-US" dirty="0"/>
              <a:t>Studio is the authority incorporated improvement condition for Google's Android working </a:t>
            </a:r>
            <a:r>
              <a:rPr lang="en-US" dirty="0" smtClean="0"/>
              <a:t>  framework</a:t>
            </a:r>
            <a:r>
              <a:rPr lang="en-US" dirty="0"/>
              <a:t>, based on </a:t>
            </a:r>
            <a:r>
              <a:rPr lang="en-US" dirty="0" err="1"/>
              <a:t>JetBrains</a:t>
            </a:r>
            <a:r>
              <a:rPr lang="en-US" dirty="0"/>
              <a:t>' IntelliJ IDEA programming and planned explicitly for Android advancement. </a:t>
            </a:r>
          </a:p>
          <a:p>
            <a:pPr marL="201168" lvl="1" indent="0" algn="just">
              <a:buNone/>
            </a:pPr>
            <a:r>
              <a:rPr lang="en-US" dirty="0" smtClean="0"/>
              <a:t>It </a:t>
            </a:r>
            <a:r>
              <a:rPr lang="en-US" dirty="0"/>
              <a:t>is accessible for download on Windows, </a:t>
            </a:r>
            <a:r>
              <a:rPr lang="en-US" dirty="0" err="1"/>
              <a:t>macOS</a:t>
            </a:r>
            <a:r>
              <a:rPr lang="en-US" dirty="0"/>
              <a:t> and Linux based working frameworks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ADB (Android Debug Bridge)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a command-line tool or “bridge” of communication between Android devices and other computers that can be used during development and the overall debugging and QA process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AVD </a:t>
            </a:r>
            <a:r>
              <a:rPr lang="en-US" dirty="0" smtClean="0"/>
              <a:t>(Android Virtual Device) Manager</a:t>
            </a:r>
            <a:endParaRPr lang="en-US" dirty="0"/>
          </a:p>
          <a:p>
            <a:pPr lvl="1"/>
            <a:r>
              <a:rPr lang="en-US" dirty="0"/>
              <a:t>The AVD Manager is an emulator used to run Android apps on a computer. This allows developers the ability to work with all types of Android devices to test responsiveness and performance on different versions, screen </a:t>
            </a:r>
            <a:r>
              <a:rPr lang="en-US" dirty="0" smtClean="0"/>
              <a:t>sizes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309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Eclipse</a:t>
            </a:r>
          </a:p>
          <a:p>
            <a:pPr lvl="1"/>
            <a:r>
              <a:rPr lang="en-US" dirty="0"/>
              <a:t> Eclipse before there was Android Studio. For a long time, Eclipse was the officially preferred IDE for all Android application development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Fabric</a:t>
            </a:r>
            <a:endParaRPr lang="en-US" dirty="0"/>
          </a:p>
          <a:p>
            <a:pPr lvl="1" algn="just"/>
            <a:r>
              <a:rPr lang="en-US" dirty="0"/>
              <a:t>Fabric is the development platform behind Twitter’s mobile application. </a:t>
            </a:r>
            <a:endParaRPr lang="en-US" dirty="0" smtClean="0"/>
          </a:p>
          <a:p>
            <a:pPr lvl="1" algn="just"/>
            <a:r>
              <a:rPr lang="en-US" dirty="0" smtClean="0"/>
              <a:t>It </a:t>
            </a:r>
            <a:r>
              <a:rPr lang="en-US" dirty="0"/>
              <a:t>gives developers the ability to build better mobile apps by providing them with a suite of “kits” that they can pick and choose from. </a:t>
            </a:r>
            <a:endParaRPr lang="en-US" dirty="0" smtClean="0"/>
          </a:p>
          <a:p>
            <a:pPr lvl="1" algn="just"/>
            <a:r>
              <a:rPr lang="en-US" dirty="0" smtClean="0"/>
              <a:t>These </a:t>
            </a:r>
            <a:r>
              <a:rPr lang="en-US" dirty="0"/>
              <a:t>kits include everything from beta-testing to marketing and advertising tools.</a:t>
            </a:r>
          </a:p>
          <a:p>
            <a:pPr lvl="1" algn="just"/>
            <a:r>
              <a:rPr lang="en-US" dirty="0"/>
              <a:t>Google purchased Fabric from Twitter in January of 2017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Uber, Spotify, Square, Groupon, Yelp, and more big-name companies have utilized Fabric in developing their mobile applications.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7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Flow Up</a:t>
            </a:r>
            <a:endParaRPr lang="en-US" dirty="0"/>
          </a:p>
          <a:p>
            <a:pPr lvl="1"/>
            <a:r>
              <a:rPr lang="en-US" dirty="0" smtClean="0"/>
              <a:t>Flow Up </a:t>
            </a:r>
            <a:r>
              <a:rPr lang="en-US" dirty="0"/>
              <a:t>allows you to monitor the performance of all your production </a:t>
            </a:r>
            <a:r>
              <a:rPr lang="en-US" dirty="0" smtClean="0"/>
              <a:t>apps.</a:t>
            </a:r>
          </a:p>
          <a:p>
            <a:pPr lvl="1"/>
            <a:r>
              <a:rPr lang="en-US" dirty="0" smtClean="0"/>
              <a:t>Handy </a:t>
            </a:r>
            <a:r>
              <a:rPr lang="en-US" dirty="0"/>
              <a:t>dashboards let you keep track of your stats and metrics, including CPU and disk usage, memory usage, frames per second, bandwidth, and more.</a:t>
            </a:r>
          </a:p>
          <a:p>
            <a:pPr lvl="1"/>
            <a:r>
              <a:rPr lang="en-US" dirty="0" smtClean="0"/>
              <a:t>Flow Up </a:t>
            </a:r>
            <a:r>
              <a:rPr lang="en-US" dirty="0"/>
              <a:t>is a monthly subscription-based SaaS solution with pricing determined by the total number of users in the company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</a:t>
            </a:r>
            <a:r>
              <a:rPr lang="en-US" dirty="0" smtClean="0"/>
              <a:t>Game Maker</a:t>
            </a:r>
            <a:r>
              <a:rPr lang="en-US" dirty="0"/>
              <a:t>: Studio</a:t>
            </a:r>
          </a:p>
          <a:p>
            <a:pPr lvl="1"/>
            <a:r>
              <a:rPr lang="en-US" dirty="0" smtClean="0"/>
              <a:t>Game Maker </a:t>
            </a:r>
            <a:r>
              <a:rPr lang="en-US" dirty="0"/>
              <a:t>provides everything you need to create 2D games using very little code.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an extremely user-friendly application with a simple drag-and-drop interface.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1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Geny</a:t>
            </a:r>
            <a:r>
              <a:rPr lang="en-US" dirty="0" smtClean="0"/>
              <a:t> motion</a:t>
            </a:r>
            <a:endParaRPr lang="en-US" dirty="0"/>
          </a:p>
          <a:p>
            <a:pPr lvl="1" algn="just"/>
            <a:r>
              <a:rPr lang="en-US" dirty="0" smtClean="0"/>
              <a:t> </a:t>
            </a:r>
            <a:r>
              <a:rPr lang="en-US" dirty="0" err="1" smtClean="0"/>
              <a:t>Geny</a:t>
            </a:r>
            <a:r>
              <a:rPr lang="en-US" dirty="0" smtClean="0"/>
              <a:t> motion </a:t>
            </a:r>
            <a:r>
              <a:rPr lang="en-US" dirty="0"/>
              <a:t>is popular among gaming developers </a:t>
            </a:r>
            <a:r>
              <a:rPr lang="en-US" dirty="0" smtClean="0"/>
              <a:t>because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it comes with pre-installed standard Android images and graphics that are quite useful in the testing process. </a:t>
            </a:r>
            <a:endParaRPr lang="en-US" dirty="0" smtClean="0"/>
          </a:p>
          <a:p>
            <a:pPr lvl="1" algn="just"/>
            <a:r>
              <a:rPr lang="en-US" dirty="0" smtClean="0"/>
              <a:t>It </a:t>
            </a:r>
            <a:r>
              <a:rPr lang="en-US" dirty="0"/>
              <a:t>also provides greater speed than testing an app on an actual Android device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Gradle</a:t>
            </a:r>
            <a:endParaRPr lang="en-US" dirty="0"/>
          </a:p>
          <a:p>
            <a:pPr lvl="1" algn="just"/>
            <a:r>
              <a:rPr lang="en-US" dirty="0"/>
              <a:t>Based on Apache Maven and Apache Ant, </a:t>
            </a:r>
            <a:r>
              <a:rPr lang="en-US" dirty="0" err="1"/>
              <a:t>Gradle</a:t>
            </a:r>
            <a:r>
              <a:rPr lang="en-US" dirty="0"/>
              <a:t> is one of the most popular development tools for creating large-scale applications involving Java.</a:t>
            </a:r>
          </a:p>
          <a:p>
            <a:pPr lvl="1" algn="just"/>
            <a:r>
              <a:rPr lang="en-US" dirty="0"/>
              <a:t>Developers like using </a:t>
            </a:r>
            <a:r>
              <a:rPr lang="en-US" dirty="0" err="1"/>
              <a:t>Gradle</a:t>
            </a:r>
            <a:r>
              <a:rPr lang="en-US" dirty="0"/>
              <a:t> in conjunction with Android Studio because it’s very easy to add external libraries using a single line of code.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5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420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IntelliJ IDEA</a:t>
            </a:r>
          </a:p>
          <a:p>
            <a:pPr lvl="1"/>
            <a:r>
              <a:rPr lang="en-US" dirty="0"/>
              <a:t>From the developers at </a:t>
            </a:r>
            <a:r>
              <a:rPr lang="en-US" dirty="0" smtClean="0"/>
              <a:t>Jet Brains,</a:t>
            </a:r>
            <a:r>
              <a:rPr lang="en-US" dirty="0"/>
              <a:t> IntelliJ IDEA is designed for ultimate programmer productivity. </a:t>
            </a:r>
            <a:endParaRPr lang="en-US" dirty="0" smtClean="0"/>
          </a:p>
          <a:p>
            <a:pPr lvl="1"/>
            <a:r>
              <a:rPr lang="en-US" dirty="0" smtClean="0"/>
              <a:t>It’s </a:t>
            </a:r>
            <a:r>
              <a:rPr lang="en-US" dirty="0"/>
              <a:t>extremely fast and features a full suite of development tools right out of the box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Instabug</a:t>
            </a:r>
          </a:p>
          <a:p>
            <a:pPr lvl="1"/>
            <a:r>
              <a:rPr lang="en-US" dirty="0"/>
              <a:t>Instabug is used by some of the most recognizable names in the tech world, including Yahoo, PayPal, Lyft, </a:t>
            </a:r>
            <a:r>
              <a:rPr lang="en-US" dirty="0" err="1"/>
              <a:t>BuzzFeed</a:t>
            </a:r>
            <a:r>
              <a:rPr lang="en-US" dirty="0"/>
              <a:t>, and Mashable for beta testing and bug reporting. </a:t>
            </a:r>
            <a:endParaRPr lang="en-US" dirty="0" smtClean="0"/>
          </a:p>
          <a:p>
            <a:pPr lvl="1"/>
            <a:r>
              <a:rPr lang="en-US" dirty="0" smtClean="0"/>
              <a:t>Instabug </a:t>
            </a:r>
            <a:r>
              <a:rPr lang="en-US" dirty="0"/>
              <a:t>allows beta testers and user groups to share screenshots and detailed error logs with developers during the QA and debugging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6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LeakCanary</a:t>
            </a:r>
            <a:endParaRPr lang="en-US" dirty="0"/>
          </a:p>
          <a:p>
            <a:pPr lvl="1"/>
            <a:r>
              <a:rPr lang="en-US" dirty="0"/>
              <a:t>Developed by the folks behind Square, </a:t>
            </a:r>
            <a:r>
              <a:rPr lang="en-US" dirty="0" smtClean="0"/>
              <a:t>Leak Canary</a:t>
            </a:r>
            <a:r>
              <a:rPr lang="en-US" dirty="0"/>
              <a:t> is an open-source Java library that makes it easier to detect and correct memory leaks in your application.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NimbleDroid</a:t>
            </a:r>
            <a:endParaRPr lang="en-US" dirty="0"/>
          </a:p>
          <a:p>
            <a:pPr lvl="1"/>
            <a:r>
              <a:rPr lang="en-US" dirty="0" err="1"/>
              <a:t>NimbleDroid</a:t>
            </a:r>
            <a:r>
              <a:rPr lang="en-US" dirty="0"/>
              <a:t> is a testing platform that allows you to check your finished Android app for memory leaks, bugs, and other issues prior to publishing on Google Play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RAD </a:t>
            </a:r>
            <a:r>
              <a:rPr lang="en-US" dirty="0" smtClean="0"/>
              <a:t>(</a:t>
            </a:r>
            <a:r>
              <a:rPr lang="en-US" dirty="0"/>
              <a:t>Russell Architecture &amp; Design</a:t>
            </a:r>
            <a:r>
              <a:rPr lang="en-US" dirty="0" smtClean="0"/>
              <a:t>)Studio</a:t>
            </a:r>
            <a:endParaRPr lang="en-US" dirty="0"/>
          </a:p>
          <a:p>
            <a:pPr lvl="1"/>
            <a:r>
              <a:rPr lang="en-US" dirty="0"/>
              <a:t>RAD Studio is an integrated development environment that allows you to write, compile, package, and deploy cross-platform applications. It provides support for the full development lifecycle resulting in a single source codebase that can be recompiled and redeployed.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5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 Environment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Directory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File Structure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5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Clint Side  --</a:t>
            </a:r>
            <a:r>
              <a:rPr lang="en-US" dirty="0" smtClean="0">
                <a:sym typeface="Wingdings" panose="05000000000000000000" pitchFamily="2" charset="2"/>
              </a:rPr>
              <a:t> XML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Server Side ------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Connector ------- OOP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06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1570</TotalTime>
  <Words>438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Mobile Computing</vt:lpstr>
      <vt:lpstr>Tools for Android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Android Studio Environment </vt:lpstr>
      <vt:lpstr>Android Structure</vt:lpstr>
      <vt:lpstr>Clint Side  -- XML</vt:lpstr>
      <vt:lpstr>What is XML</vt:lpstr>
      <vt:lpstr>Assignment +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</dc:title>
  <dc:creator>Bakhtawar</dc:creator>
  <cp:lastModifiedBy>Bakhtawar</cp:lastModifiedBy>
  <cp:revision>15</cp:revision>
  <dcterms:created xsi:type="dcterms:W3CDTF">2019-03-16T07:10:32Z</dcterms:created>
  <dcterms:modified xsi:type="dcterms:W3CDTF">2019-03-19T04:53:08Z</dcterms:modified>
</cp:coreProperties>
</file>