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9" r:id="rId2"/>
    <p:sldId id="275" r:id="rId3"/>
    <p:sldId id="276" r:id="rId4"/>
    <p:sldId id="277" r:id="rId5"/>
    <p:sldId id="278" r:id="rId6"/>
    <p:sldId id="279" r:id="rId7"/>
    <p:sldId id="260" r:id="rId8"/>
    <p:sldId id="263" r:id="rId9"/>
    <p:sldId id="266" r:id="rId10"/>
    <p:sldId id="264" r:id="rId11"/>
    <p:sldId id="262" r:id="rId12"/>
    <p:sldId id="27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3D0"/>
    <a:srgbClr val="E0C6A0"/>
    <a:srgbClr val="EEFAEE"/>
    <a:srgbClr val="A0E0A0"/>
    <a:srgbClr val="F0D0DD"/>
    <a:srgbClr val="E0A0BA"/>
    <a:srgbClr val="FF0066"/>
    <a:srgbClr val="EAD0F0"/>
    <a:srgbClr val="D4A0E0"/>
    <a:srgbClr val="E7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26" autoAdjust="0"/>
  </p:normalViewPr>
  <p:slideViewPr>
    <p:cSldViewPr>
      <p:cViewPr varScale="1">
        <p:scale>
          <a:sx n="62" d="100"/>
          <a:sy n="62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169C3-5A95-4FB2-B198-36EF05EA96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2541-F1B9-4098-979B-89F83C8F9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4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2541-F1B9-4098-979B-89F83C8F9B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4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2541-F1B9-4098-979B-89F83C8F9B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5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2541-F1B9-4098-979B-89F83C8F9B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8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豆瓣电影</a:t>
            </a:r>
            <a:r>
              <a:rPr lang="en-US" altLang="zh-CN" dirty="0" smtClean="0"/>
              <a:t>250</a:t>
            </a:r>
          </a:p>
          <a:p>
            <a:r>
              <a:rPr lang="en-US" altLang="zh-CN" dirty="0" smtClean="0"/>
              <a:t>http://movie.douban.com/top250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2541-F1B9-4098-979B-89F83C8F9B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0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2541-F1B9-4098-979B-89F83C8F9B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6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2541-F1B9-4098-979B-89F83C8F9B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8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2541-F1B9-4098-979B-89F83C8F9B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7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6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9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6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0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6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3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3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5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5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09A4B8-3E38-44D2-BA81-831C9681B931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C9034-1EAC-4AF4-A3CB-F150371667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0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en.wikipedia.org/wiki/Minimum_spanning_tre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en.wikipedia.org/wiki/Shortest_pat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en.wikipedia.org/wiki/Connected_component_(graph_theory)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en.wikipedia.org/wiki/Closeness_centrality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.douban.com/subject/1292052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movie.douban.com/subject/1292052/collections" TargetMode="External"/><Relationship Id="rId4" Type="http://schemas.openxmlformats.org/officeDocument/2006/relationships/hyperlink" Target="http://movie.douban.com/subject/1292052/review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题目描述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844824"/>
            <a:ext cx="3875911" cy="402336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sz="2800" b="1" dirty="0" smtClean="0"/>
              <a:t>图的分析</a:t>
            </a:r>
            <a:endParaRPr lang="en-US" altLang="zh-CN" sz="2800" b="1" dirty="0" smtClean="0"/>
          </a:p>
          <a:p>
            <a:pPr marL="470916" lvl="1" indent="-342900"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网络图的构建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图的存储（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Bin / JSON / SQL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70916" lvl="1" indent="-342900"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核心算法的实现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提供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（参数输入，输出）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70916" lvl="1" indent="-342900"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算法可视化</a:t>
            </a:r>
            <a:endParaRPr lang="en-US" altLang="zh-CN" sz="2000" dirty="0"/>
          </a:p>
          <a:p>
            <a:pPr lvl="2"/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交互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(Html + JS + CSS / OpenGL /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QT / C#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zh-CN" altLang="en-US" sz="1800" b="1" dirty="0"/>
              <a:t>必做</a:t>
            </a:r>
            <a:r>
              <a:rPr lang="zh-CN" altLang="en-US" sz="1800" b="1" dirty="0" smtClean="0"/>
              <a:t>要求</a:t>
            </a:r>
            <a:endParaRPr lang="en-US" altLang="zh-CN" sz="1800" b="1" dirty="0"/>
          </a:p>
          <a:p>
            <a:pPr marL="447993" lvl="2" indent="-136525">
              <a:buClr>
                <a:srgbClr val="1CADE4"/>
              </a:buClr>
            </a:pPr>
            <a:r>
              <a:rPr lang="zh-CN" alt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核心算法 </a:t>
            </a:r>
            <a:r>
              <a:rPr lang="en-US" altLang="zh-CN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zh-CN" altLang="en-US" sz="1800" b="1" dirty="0"/>
              <a:t>选做</a:t>
            </a:r>
            <a:r>
              <a:rPr lang="zh-CN" altLang="en-US" sz="1800" b="1" dirty="0" smtClean="0"/>
              <a:t>要求</a:t>
            </a:r>
            <a:endParaRPr lang="en-US" altLang="zh-CN" sz="1800" b="1" dirty="0"/>
          </a:p>
          <a:p>
            <a:pPr lvl="2">
              <a:buClr>
                <a:srgbClr val="1CADE4"/>
              </a:buClr>
            </a:pPr>
            <a:r>
              <a:rPr lang="zh-CN" alt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数据采集</a:t>
            </a:r>
            <a:endParaRPr lang="en-US" altLang="zh-CN" sz="16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1CADE4"/>
              </a:buClr>
            </a:pPr>
            <a:r>
              <a:rPr lang="zh-CN" alt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可视分析（</a:t>
            </a:r>
            <a:r>
              <a:rPr lang="en-US" altLang="zh-CN" sz="1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Focus+Context</a:t>
            </a:r>
            <a:r>
              <a:rPr lang="zh-CN" alt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、视图协作）</a:t>
            </a:r>
            <a:endParaRPr lang="en-US" altLang="zh-CN" sz="16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8" descr="http://upload.wikimedia.org/wikipedia/commons/thumb/6/60/Graph_betweenness.svg/240px-Graph_betweenn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6"/>
            <a:ext cx="259228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2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987" y="977012"/>
            <a:ext cx="2178437" cy="214278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16" y="3713162"/>
            <a:ext cx="2774877" cy="212214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具体要求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计算连通分量随阈值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800" dirty="0" smtClean="0"/>
                  <a:t> 变化情况</a:t>
                </a:r>
                <a:endParaRPr lang="en-US" altLang="zh-CN" sz="2800" dirty="0"/>
              </a:p>
              <a:p>
                <a:pPr lvl="2"/>
                <a:r>
                  <a:rPr lang="zh-CN" altLang="en-US" sz="1600" dirty="0" smtClean="0"/>
                  <a:t>共同看过的电影数目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6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:pPr lvl="3"/>
                <a:r>
                  <a:rPr lang="zh-CN" altLang="en-US" sz="1600" dirty="0" smtClean="0"/>
                  <a:t>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dirty="0" smtClean="0"/>
                  <a:t> 时，用户关系有效</a:t>
                </a:r>
                <a:endParaRPr lang="en-US" altLang="zh-CN" sz="1600" dirty="0" smtClean="0"/>
              </a:p>
              <a:p>
                <a:pPr lvl="3"/>
                <a:r>
                  <a:rPr lang="zh-CN" altLang="en-US" sz="1600" dirty="0" smtClean="0"/>
                  <a:t>否则，关系无效，即删除该条边</a:t>
                </a:r>
                <a:endParaRPr lang="en-US" altLang="zh-CN" sz="1600" dirty="0"/>
              </a:p>
              <a:p>
                <a:pPr lvl="2"/>
                <a:r>
                  <a:rPr lang="zh-CN" altLang="en-US" sz="1600" dirty="0"/>
                  <a:t>评分相似度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lvl="3"/>
                <a:r>
                  <a:rPr lang="zh-CN" altLang="en-US" sz="1600" dirty="0"/>
                  <a:t>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dirty="0"/>
                  <a:t> 时，用户关系有效</a:t>
                </a:r>
                <a:endParaRPr lang="en-US" altLang="zh-CN" sz="1600" dirty="0"/>
              </a:p>
              <a:p>
                <a:pPr lvl="3"/>
                <a:r>
                  <a:rPr lang="zh-CN" altLang="en-US" sz="1600" dirty="0"/>
                  <a:t>否则</a:t>
                </a:r>
                <a:r>
                  <a:rPr lang="zh-CN" altLang="en-US" sz="1600" dirty="0" smtClean="0"/>
                  <a:t>，同上</a:t>
                </a:r>
                <a:endParaRPr lang="en-US" altLang="zh-CN" sz="1600" dirty="0" smtClean="0"/>
              </a:p>
              <a:p>
                <a:pPr lvl="1"/>
                <a:r>
                  <a:rPr lang="zh-CN" altLang="en-US" sz="2000" dirty="0" smtClean="0"/>
                  <a:t>展示方式</a:t>
                </a:r>
                <a:endParaRPr lang="en-US" altLang="zh-CN" sz="2000" dirty="0" smtClean="0"/>
              </a:p>
              <a:p>
                <a:pPr lvl="2"/>
                <a:r>
                  <a:rPr lang="zh-CN" altLang="en-US" sz="1600" dirty="0" smtClean="0"/>
                  <a:t>显示阈值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zh-CN" altLang="en-US" sz="1600" dirty="0" smtClean="0"/>
                  <a:t>下各连通分量</a:t>
                </a:r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87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67822" y="3143510"/>
                <a:ext cx="903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i="1" smtClean="0">
                          <a:latin typeface="Cambria Math"/>
                        </a:rPr>
                        <m:t>=2</m:t>
                      </m:r>
                      <m:r>
                        <a:rPr lang="en-US" altLang="zh-CN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822" y="3143510"/>
                <a:ext cx="9036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693377" y="5906953"/>
                <a:ext cx="903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</a:rPr>
                        <m:t>=22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77" y="5906953"/>
                <a:ext cx="90364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8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2286000"/>
            <a:ext cx="3299848" cy="4023360"/>
          </a:xfrm>
        </p:spPr>
        <p:txBody>
          <a:bodyPr/>
          <a:lstStyle/>
          <a:p>
            <a:pPr marL="470916" lvl="1" indent="-342900">
              <a:buFont typeface="+mj-lt"/>
              <a:buAutoNum type="arabicPeriod"/>
            </a:pPr>
            <a:r>
              <a:rPr lang="zh-CN" altLang="en-US" sz="2000" b="1" dirty="0"/>
              <a:t>必做</a:t>
            </a:r>
            <a:r>
              <a:rPr lang="zh-CN" altLang="en-US" sz="2000" b="1" dirty="0" smtClean="0"/>
              <a:t>要求 </a:t>
            </a:r>
            <a:r>
              <a:rPr lang="zh-CN" altLang="en-US" sz="2000" b="1" dirty="0"/>
              <a:t>共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分</a:t>
            </a:r>
            <a:endParaRPr lang="en-US" altLang="zh-CN" sz="2000" b="1" dirty="0" smtClean="0"/>
          </a:p>
          <a:p>
            <a:pPr lvl="2"/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文档：每个任务不超过 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页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网页或可执行程序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sz="1600" dirty="0" smtClean="0"/>
          </a:p>
          <a:p>
            <a:pPr marL="470916" lvl="1" indent="-342900">
              <a:buFont typeface="+mj-lt"/>
              <a:buAutoNum type="arabicPeriod"/>
            </a:pPr>
            <a:r>
              <a:rPr lang="zh-CN" altLang="en-US" sz="2000" b="1" dirty="0"/>
              <a:t>选做</a:t>
            </a:r>
            <a:r>
              <a:rPr lang="zh-CN" altLang="en-US" sz="2000" b="1" dirty="0" smtClean="0"/>
              <a:t>要求 </a:t>
            </a:r>
            <a:r>
              <a:rPr lang="zh-CN" altLang="en-US" sz="2000" b="1" dirty="0"/>
              <a:t>最</a:t>
            </a:r>
            <a:r>
              <a:rPr lang="zh-CN" altLang="en-US" sz="2000" b="1" dirty="0" smtClean="0"/>
              <a:t>多加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分</a:t>
            </a:r>
            <a:endParaRPr lang="en-US" altLang="zh-CN" sz="2000" b="1" dirty="0" smtClean="0"/>
          </a:p>
          <a:p>
            <a:pPr lvl="2"/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文档：每个任务不超过 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页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网页或可执行程序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70916" lvl="1" indent="-3429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92080" y="2286000"/>
            <a:ext cx="3299848" cy="35192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None/>
            </a:pPr>
            <a:r>
              <a:rPr lang="zh-CN" altLang="en-US" sz="2000" b="1" dirty="0"/>
              <a:t>小作业</a:t>
            </a:r>
            <a:r>
              <a:rPr lang="zh-CN" altLang="en-US" sz="2000" b="1" dirty="0" smtClean="0"/>
              <a:t> 共</a:t>
            </a:r>
            <a:r>
              <a:rPr lang="en-US" altLang="zh-CN" sz="2000" b="1" dirty="0" smtClean="0"/>
              <a:t>20</a:t>
            </a:r>
            <a:r>
              <a:rPr lang="zh-CN" altLang="en-US" sz="2000" b="1" dirty="0" smtClean="0"/>
              <a:t>分</a:t>
            </a:r>
            <a:endParaRPr lang="en-US" altLang="zh-CN" sz="2000" b="1" dirty="0" smtClean="0"/>
          </a:p>
          <a:p>
            <a:pPr lvl="2"/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次小作业，每次作业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++</a:t>
            </a:r>
          </a:p>
          <a:p>
            <a:pPr lvl="2"/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在线平台提交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70952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 </a:t>
            </a:r>
            <a:r>
              <a:rPr lang="zh-CN" altLang="en-US" smtClean="0"/>
              <a:t>进度安排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000" dirty="0" smtClean="0"/>
              <a:t>提交方式：网络学堂（一人提交即可）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提交格式：学号</a:t>
            </a:r>
            <a:r>
              <a:rPr lang="en-US" altLang="zh-CN" sz="2000" dirty="0" smtClean="0"/>
              <a:t>1_</a:t>
            </a:r>
            <a:r>
              <a:rPr lang="zh-CN" altLang="en-US" sz="2000" dirty="0" smtClean="0"/>
              <a:t>姓名</a:t>
            </a:r>
            <a:r>
              <a:rPr lang="en-US" altLang="zh-CN" sz="2000" dirty="0" smtClean="0"/>
              <a:t>1_</a:t>
            </a:r>
            <a:r>
              <a:rPr lang="zh-CN" altLang="en-US" sz="2000" dirty="0" smtClean="0"/>
              <a:t>学号</a:t>
            </a:r>
            <a:r>
              <a:rPr lang="en-US" altLang="zh-CN" sz="2000" dirty="0" smtClean="0"/>
              <a:t>2_</a:t>
            </a:r>
            <a:r>
              <a:rPr lang="zh-CN" altLang="en-US" sz="2000" dirty="0" smtClean="0"/>
              <a:t>姓名</a:t>
            </a:r>
            <a:r>
              <a:rPr lang="en-US" altLang="zh-CN" sz="2000" dirty="0" smtClean="0"/>
              <a:t>2.zip</a:t>
            </a:r>
            <a:r>
              <a:rPr lang="zh-CN" altLang="en-US" sz="2000" dirty="0" smtClean="0"/>
              <a:t>（抄袭一律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分）</a:t>
            </a:r>
            <a:endParaRPr lang="en-US" altLang="zh-CN" sz="2000" dirty="0" smtClean="0"/>
          </a:p>
          <a:p>
            <a:pPr lvl="2"/>
            <a:r>
              <a:rPr lang="en-US" altLang="zh-CN" sz="1600" dirty="0" err="1" smtClean="0"/>
              <a:t>src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：源码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bin</a:t>
            </a:r>
            <a:r>
              <a:rPr lang="zh-CN" altLang="en-US" sz="1600" dirty="0" smtClean="0"/>
              <a:t>：网页或可执行程序（含库文件）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doc</a:t>
            </a:r>
            <a:r>
              <a:rPr lang="zh-CN" altLang="en-US" sz="1600" dirty="0" smtClean="0"/>
              <a:t>：文档（</a:t>
            </a:r>
            <a:r>
              <a:rPr lang="en-US" altLang="zh-CN" sz="1600" dirty="0" smtClean="0"/>
              <a:t>pdf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607601"/>
              </p:ext>
            </p:extLst>
          </p:nvPr>
        </p:nvGraphicFramePr>
        <p:xfrm>
          <a:off x="1115616" y="4077072"/>
          <a:ext cx="648072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68152"/>
                <a:gridCol w="5112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中期检查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提交大作业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具体要求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794" y="2125990"/>
            <a:ext cx="7290055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图的分析（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人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组）</a:t>
            </a:r>
            <a:endParaRPr lang="en-US" altLang="zh-CN" sz="2800" b="1" dirty="0" smtClean="0"/>
          </a:p>
          <a:p>
            <a:pPr lvl="1"/>
            <a:r>
              <a:rPr lang="zh-CN" altLang="en-US" sz="2400" dirty="0" smtClean="0"/>
              <a:t>实现算法（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或更多）</a:t>
            </a:r>
            <a:endParaRPr lang="en-US" altLang="zh-CN" sz="24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1800" dirty="0" smtClean="0"/>
              <a:t>根据用户指定计算</a:t>
            </a:r>
            <a:r>
              <a:rPr lang="zh-CN" altLang="en-US" sz="1800" dirty="0" smtClean="0">
                <a:hlinkClick r:id="rId2"/>
              </a:rPr>
              <a:t>最短路径</a:t>
            </a:r>
            <a:endParaRPr lang="en-US" altLang="zh-CN" sz="18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1800" dirty="0" smtClean="0"/>
              <a:t>根据用户指定计算</a:t>
            </a:r>
            <a:r>
              <a:rPr lang="zh-CN" altLang="en-US" sz="1800" dirty="0" smtClean="0">
                <a:hlinkClick r:id="rId3"/>
              </a:rPr>
              <a:t>最小生成树</a:t>
            </a:r>
            <a:endParaRPr lang="en-US" altLang="zh-CN" sz="18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1800" dirty="0" smtClean="0"/>
              <a:t>计算并显示节点的</a:t>
            </a:r>
            <a:r>
              <a:rPr lang="zh-CN" altLang="en-US" sz="1800" dirty="0">
                <a:hlinkClick r:id="rId4"/>
              </a:rPr>
              <a:t>中心度</a:t>
            </a:r>
            <a:r>
              <a:rPr lang="zh-CN" altLang="en-US" sz="1800" dirty="0"/>
              <a:t>（接近中心度、介数中心度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1800" dirty="0" smtClean="0"/>
              <a:t>根据用户指定（边阈值）计算图的</a:t>
            </a:r>
            <a:r>
              <a:rPr lang="zh-CN" altLang="en-US" sz="1800" dirty="0" smtClean="0">
                <a:hlinkClick r:id="rId5"/>
              </a:rPr>
              <a:t>连通分量</a:t>
            </a:r>
            <a:endParaRPr lang="en-US" altLang="zh-CN" sz="1800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2" descr="http://acm.nudt.edu.cn/%7Etwcourse/Path9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28"/>
          <a:stretch/>
        </p:blipFill>
        <p:spPr bwMode="auto">
          <a:xfrm>
            <a:off x="4716016" y="825656"/>
            <a:ext cx="2021454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192196" y="22367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pic>
        <p:nvPicPr>
          <p:cNvPr id="6" name="Picture 8" descr="http://acm.nudt.edu.cn/~twcourse/SpanningTree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 bwMode="auto">
          <a:xfrm>
            <a:off x="6876256" y="825656"/>
            <a:ext cx="20193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204912" y="22353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最小生成树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39063" y="619050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紧密</a:t>
            </a:r>
            <a:r>
              <a:rPr lang="zh-CN" altLang="en-US" dirty="0" smtClean="0"/>
              <a:t>中心</a:t>
            </a:r>
            <a:r>
              <a:rPr lang="zh-CN" altLang="en-US" dirty="0"/>
              <a:t>度</a:t>
            </a:r>
          </a:p>
        </p:txBody>
      </p:sp>
      <p:sp>
        <p:nvSpPr>
          <p:cNvPr id="13" name="矩形 12"/>
          <p:cNvSpPr/>
          <p:nvPr/>
        </p:nvSpPr>
        <p:spPr>
          <a:xfrm>
            <a:off x="7197693" y="424051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介数中心</a:t>
            </a:r>
            <a:r>
              <a:rPr lang="zh-CN" altLang="en-US" dirty="0"/>
              <a:t>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992" y="2683231"/>
            <a:ext cx="1530539" cy="1576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121" y="4680006"/>
            <a:ext cx="1524711" cy="152014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04762" y="61905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连通分量</a:t>
            </a:r>
            <a:endParaRPr lang="zh-CN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636819"/>
            <a:ext cx="1589345" cy="156333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具体要求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794" y="2125990"/>
            <a:ext cx="7290055" cy="21671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图的分析（节点间的最</a:t>
            </a:r>
            <a:r>
              <a:rPr lang="zh-CN" altLang="en-US" sz="2800" b="1" dirty="0"/>
              <a:t>短路径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lvl="1"/>
            <a:r>
              <a:rPr lang="zh-CN" altLang="en-US" sz="2800" dirty="0" smtClean="0"/>
              <a:t>实现</a:t>
            </a:r>
            <a:r>
              <a:rPr lang="zh-CN" altLang="en-US" sz="2800" dirty="0"/>
              <a:t>要求</a:t>
            </a:r>
            <a:endParaRPr lang="en-US" altLang="zh-CN" sz="28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输入任意两个节点，计算出节点间的最短路径</a:t>
            </a:r>
            <a:endParaRPr lang="en-US" altLang="zh-CN" sz="20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输出的结果中包括路径（</a:t>
            </a:r>
            <a:r>
              <a:rPr lang="en-US" altLang="zh-CN" sz="2000" dirty="0" smtClean="0"/>
              <a:t>Path 0-1-4</a:t>
            </a:r>
            <a:r>
              <a:rPr lang="zh-CN" altLang="en-US" sz="2000" dirty="0" smtClean="0"/>
              <a:t>）和权值（</a:t>
            </a:r>
            <a:r>
              <a:rPr lang="en-US" altLang="zh-CN" sz="2000" dirty="0" smtClean="0"/>
              <a:t>Weight 2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请在文档中注明所实现的算法</a:t>
            </a:r>
            <a:endParaRPr lang="en-US" altLang="zh-CN" sz="1600" dirty="0" smtClean="0"/>
          </a:p>
          <a:p>
            <a:endParaRPr lang="en-US" altLang="zh-CN" dirty="0" smtClean="0"/>
          </a:p>
        </p:txBody>
      </p:sp>
      <p:pic>
        <p:nvPicPr>
          <p:cNvPr id="4" name="Picture 2" descr="http://acm.nudt.edu.cn/%7Etwcourse/Path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28"/>
          <a:stretch/>
        </p:blipFill>
        <p:spPr bwMode="auto">
          <a:xfrm>
            <a:off x="5962218" y="764704"/>
            <a:ext cx="2786246" cy="194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776372" y="27809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具体要求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794" y="2125990"/>
            <a:ext cx="7290055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图的分析（最小生成树）</a:t>
            </a:r>
            <a:endParaRPr lang="en-US" altLang="zh-CN" sz="2800" b="1" dirty="0" smtClean="0"/>
          </a:p>
          <a:p>
            <a:pPr lvl="1"/>
            <a:r>
              <a:rPr lang="zh-CN" altLang="en-US" sz="2800" dirty="0" smtClean="0"/>
              <a:t>实现</a:t>
            </a:r>
            <a:r>
              <a:rPr lang="zh-CN" altLang="en-US" sz="2800" dirty="0"/>
              <a:t>要求</a:t>
            </a:r>
            <a:endParaRPr lang="en-US" altLang="zh-CN" sz="28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/>
              <a:t>给</a:t>
            </a:r>
            <a:r>
              <a:rPr lang="zh-CN" altLang="en-US" sz="2000" dirty="0" smtClean="0"/>
              <a:t>出图中的最小生成树</a:t>
            </a:r>
            <a:endParaRPr lang="en-US" altLang="zh-CN" sz="20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输出的结果中包括</a:t>
            </a:r>
            <a:r>
              <a:rPr lang="zh-CN" altLang="en-US" sz="2000" dirty="0"/>
              <a:t>最小生成</a:t>
            </a:r>
            <a:r>
              <a:rPr lang="zh-CN" altLang="en-US" sz="2000" dirty="0" smtClean="0"/>
              <a:t>树的结构</a:t>
            </a:r>
            <a:endParaRPr lang="en-US" altLang="zh-CN" sz="20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请在文档中注明所实现的算法</a:t>
            </a:r>
            <a:endParaRPr lang="en-US" altLang="zh-CN" sz="1600" dirty="0" smtClean="0"/>
          </a:p>
          <a:p>
            <a:endParaRPr lang="en-US" altLang="zh-CN" dirty="0" smtClean="0"/>
          </a:p>
        </p:txBody>
      </p:sp>
      <p:pic>
        <p:nvPicPr>
          <p:cNvPr id="6" name="Picture 8" descr="http://acm.nudt.edu.cn/~twcourse/SpanningTree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 bwMode="auto">
          <a:xfrm>
            <a:off x="5940152" y="771004"/>
            <a:ext cx="2784923" cy="194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63199" y="27563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最小生成树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1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具体要求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794" y="2125990"/>
            <a:ext cx="729005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 smtClean="0"/>
              <a:t>图的分析（节点间的中心度）</a:t>
            </a:r>
            <a:endParaRPr lang="en-US" altLang="zh-CN" sz="2800" b="1" dirty="0" smtClean="0"/>
          </a:p>
          <a:p>
            <a:pPr lvl="1"/>
            <a:r>
              <a:rPr lang="zh-CN" altLang="en-US" sz="2800" dirty="0" smtClean="0"/>
              <a:t>中心度</a:t>
            </a:r>
            <a:endParaRPr lang="en-US" altLang="zh-CN" sz="2800" dirty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介数中心度（</a:t>
            </a:r>
            <a:r>
              <a:rPr lang="en-US" altLang="zh-CN" sz="2000" dirty="0" err="1" smtClean="0"/>
              <a:t>Betweenness</a:t>
            </a:r>
            <a:r>
              <a:rPr lang="en-US" altLang="zh-CN" sz="2000" dirty="0" smtClean="0"/>
              <a:t> Centrality</a:t>
            </a:r>
            <a:r>
              <a:rPr lang="zh-CN" altLang="en-US" sz="2000" dirty="0" smtClean="0"/>
              <a:t>）用来衡量某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个节点出现在其他节点对间最短路径上的次数；节点位置越关键，则该指数越大</a:t>
            </a:r>
            <a:endParaRPr lang="en-US" altLang="zh-CN" sz="2000" dirty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紧密中心</a:t>
            </a:r>
            <a:r>
              <a:rPr lang="zh-CN" altLang="en-US" sz="2000" dirty="0"/>
              <a:t>度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Closeness </a:t>
            </a:r>
            <a:r>
              <a:rPr lang="en-US" altLang="zh-CN" sz="2000" dirty="0"/>
              <a:t>Centrality</a:t>
            </a:r>
            <a:r>
              <a:rPr lang="zh-CN" altLang="en-US" sz="2000" dirty="0" smtClean="0"/>
              <a:t>）用来衡量某一个节点，和其它所有节点间最短路径距离之和；节点越中心，则该指数越小</a:t>
            </a:r>
            <a:endParaRPr lang="en-US" altLang="zh-CN" sz="2000" dirty="0"/>
          </a:p>
          <a:p>
            <a:pPr marL="128016" lvl="1" indent="0">
              <a:buNone/>
            </a:pPr>
            <a:r>
              <a:rPr lang="zh-CN" altLang="en-US" sz="2800" dirty="0" smtClean="0"/>
              <a:t>实现要求</a:t>
            </a:r>
            <a:endParaRPr lang="en-US" altLang="zh-CN" sz="28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计算图中所有节点的介数中心度和紧密中心度</a:t>
            </a:r>
            <a:endParaRPr lang="en-US" altLang="zh-CN" sz="20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请在文档中注明所实现的算法</a:t>
            </a:r>
            <a:endParaRPr lang="en-US" altLang="zh-CN" sz="1600" dirty="0" smtClean="0"/>
          </a:p>
          <a:p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7308304" y="21955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紧密</a:t>
            </a:r>
            <a:r>
              <a:rPr lang="zh-CN" altLang="en-US" dirty="0" smtClean="0"/>
              <a:t>中心</a:t>
            </a:r>
            <a:r>
              <a:rPr lang="zh-CN" altLang="en-US" dirty="0"/>
              <a:t>度</a:t>
            </a:r>
          </a:p>
        </p:txBody>
      </p:sp>
      <p:sp>
        <p:nvSpPr>
          <p:cNvPr id="11" name="矩形 10"/>
          <p:cNvSpPr/>
          <p:nvPr/>
        </p:nvSpPr>
        <p:spPr>
          <a:xfrm>
            <a:off x="5377193" y="220486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介数中心</a:t>
            </a:r>
            <a:r>
              <a:rPr lang="zh-CN" altLang="en-US" dirty="0"/>
              <a:t>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40" y="243261"/>
            <a:ext cx="1907334" cy="19647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534" y="265210"/>
            <a:ext cx="1866368" cy="18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具体要求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794" y="2125990"/>
            <a:ext cx="7290055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图的分析（</a:t>
            </a:r>
            <a:r>
              <a:rPr lang="zh-CN" altLang="en-US" sz="2800" b="1" dirty="0"/>
              <a:t>连通</a:t>
            </a:r>
            <a:r>
              <a:rPr lang="zh-CN" altLang="en-US" sz="2800" b="1" dirty="0" smtClean="0"/>
              <a:t>分量）</a:t>
            </a:r>
            <a:endParaRPr lang="en-US" altLang="zh-CN" sz="2800" b="1" dirty="0" smtClean="0"/>
          </a:p>
          <a:p>
            <a:pPr lvl="1"/>
            <a:r>
              <a:rPr lang="zh-CN" altLang="en-US" sz="2800" dirty="0" smtClean="0"/>
              <a:t>实现</a:t>
            </a:r>
            <a:r>
              <a:rPr lang="zh-CN" altLang="en-US" sz="2800" dirty="0"/>
              <a:t>要求</a:t>
            </a:r>
            <a:endParaRPr lang="en-US" altLang="zh-CN" sz="28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/>
              <a:t>给</a:t>
            </a:r>
            <a:r>
              <a:rPr lang="zh-CN" altLang="en-US" sz="2000" dirty="0" smtClean="0"/>
              <a:t>出无向图中的连通分量</a:t>
            </a:r>
            <a:endParaRPr lang="en-US" altLang="zh-CN" sz="20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输出的结果中包括每个连通分量的结构</a:t>
            </a:r>
            <a:endParaRPr lang="en-US" altLang="zh-CN" sz="2000" dirty="0" smtClean="0"/>
          </a:p>
          <a:p>
            <a:pPr marL="539496" lvl="2" indent="-228600">
              <a:buFont typeface="+mj-lt"/>
              <a:buAutoNum type="arabicPeriod"/>
            </a:pPr>
            <a:r>
              <a:rPr lang="zh-CN" altLang="en-US" sz="2000" dirty="0" smtClean="0"/>
              <a:t>请在文档中注明所实现的算法</a:t>
            </a:r>
            <a:endParaRPr lang="en-US" altLang="zh-CN" sz="1600" dirty="0" smtClean="0"/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663199" y="27563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连通分量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6672"/>
            <a:ext cx="2178437" cy="214278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3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 </a:t>
            </a:r>
            <a:r>
              <a:rPr lang="zh-CN" altLang="en-US" smtClean="0"/>
              <a:t>具体要求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1814554"/>
            <a:ext cx="7290055" cy="4854805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现有数据</a:t>
            </a:r>
            <a:endParaRPr lang="en-US" altLang="zh-CN" dirty="0"/>
          </a:p>
          <a:p>
            <a:pPr lvl="2"/>
            <a:r>
              <a:rPr lang="zh-CN" altLang="en-US" sz="1600" dirty="0" smtClean="0"/>
              <a:t>有权无向图</a:t>
            </a:r>
            <a:endParaRPr lang="en-US" altLang="zh-CN" sz="1600" dirty="0"/>
          </a:p>
          <a:p>
            <a:pPr lvl="2"/>
            <a:r>
              <a:rPr lang="zh-CN" altLang="en-US" sz="1600" dirty="0"/>
              <a:t>三</a:t>
            </a:r>
            <a:r>
              <a:rPr lang="zh-CN" altLang="en-US" sz="1600" dirty="0" smtClean="0"/>
              <a:t>个不同的数据集（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选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r>
              <a:rPr lang="zh-CN" altLang="en-US" sz="2800" dirty="0" smtClean="0"/>
              <a:t>数据采集（可选）</a:t>
            </a:r>
          </a:p>
          <a:p>
            <a:pPr lvl="1"/>
            <a:r>
              <a:rPr lang="zh-CN" altLang="en-US" sz="2000" dirty="0" smtClean="0"/>
              <a:t>任务：采集原始数据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访问</a:t>
            </a:r>
            <a:r>
              <a:rPr lang="zh-CN" altLang="en-US" sz="1600" dirty="0" smtClean="0">
                <a:hlinkClick r:id="rId3"/>
              </a:rPr>
              <a:t>豆瓣电影</a:t>
            </a:r>
            <a:r>
              <a:rPr lang="en-US" altLang="zh-CN" sz="1600" dirty="0" smtClean="0"/>
              <a:t>(http://movie.douban.com/)</a:t>
            </a:r>
          </a:p>
          <a:p>
            <a:pPr lvl="2"/>
            <a:r>
              <a:rPr lang="zh-CN" altLang="en-US" sz="1600" dirty="0" smtClean="0"/>
              <a:t>选择某一类榜单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豆瓣电影</a:t>
            </a:r>
            <a:r>
              <a:rPr lang="en-US" altLang="zh-CN" sz="1600" dirty="0" smtClean="0"/>
              <a:t>250)</a:t>
            </a:r>
          </a:p>
          <a:p>
            <a:pPr lvl="2"/>
            <a:r>
              <a:rPr lang="zh-CN" altLang="en-US" sz="1600" dirty="0" smtClean="0"/>
              <a:t>解析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，获得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ubject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列表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进入某一个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ubject</a:t>
            </a:r>
            <a:r>
              <a:rPr lang="zh-CN" altLang="en-US" sz="1600" dirty="0" smtClean="0"/>
              <a:t>的</a:t>
            </a:r>
            <a:r>
              <a:rPr lang="zh-CN" altLang="en-US" sz="1600" dirty="0" smtClean="0">
                <a:hlinkClick r:id="rId4"/>
              </a:rPr>
              <a:t>评论</a:t>
            </a:r>
            <a:r>
              <a:rPr lang="zh-CN" altLang="en-US" sz="1600" dirty="0" smtClean="0"/>
              <a:t>或</a:t>
            </a:r>
            <a:r>
              <a:rPr lang="zh-CN" altLang="en-US" sz="1600" dirty="0" smtClean="0">
                <a:hlinkClick r:id="rId5"/>
              </a:rPr>
              <a:t>评价</a:t>
            </a:r>
            <a:r>
              <a:rPr lang="zh-CN" altLang="en-US" sz="1600" dirty="0" smtClean="0"/>
              <a:t>页面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解析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，获得原始数据</a:t>
            </a:r>
            <a:endParaRPr lang="en-US" altLang="zh-CN" sz="1600" dirty="0" smtClean="0"/>
          </a:p>
        </p:txBody>
      </p:sp>
      <p:sp>
        <p:nvSpPr>
          <p:cNvPr id="5" name="矩形 4"/>
          <p:cNvSpPr/>
          <p:nvPr/>
        </p:nvSpPr>
        <p:spPr>
          <a:xfrm>
            <a:off x="5292080" y="2708920"/>
            <a:ext cx="2876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豆瓣电影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9119" y="5468583"/>
            <a:ext cx="2876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豆瓣评论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830525"/>
            <a:ext cx="3317131" cy="18008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378" y="3155762"/>
            <a:ext cx="3344809" cy="22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 </a:t>
            </a:r>
            <a:r>
              <a:rPr lang="zh-CN" altLang="en-US" smtClean="0"/>
              <a:t>具体要求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1927126"/>
            <a:ext cx="7290055" cy="40233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网络构建（可选）</a:t>
            </a:r>
          </a:p>
          <a:p>
            <a:pPr lvl="1"/>
            <a:r>
              <a:rPr lang="zh-CN" altLang="en-US" sz="2000" dirty="0" smtClean="0"/>
              <a:t>任务：构建用户为节点网络（无向图）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确定网络中边的含义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用户关系的定义</a:t>
            </a:r>
            <a:r>
              <a:rPr lang="en-US" altLang="zh-CN" sz="1600" dirty="0" smtClean="0"/>
              <a:t>)</a:t>
            </a:r>
          </a:p>
          <a:p>
            <a:pPr lvl="2"/>
            <a:r>
              <a:rPr lang="zh-CN" altLang="en-US" sz="1600" dirty="0" smtClean="0"/>
              <a:t>计算用户之间的关联情况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连接：用户有共同看过的电影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权值：评分相似性</a:t>
            </a:r>
            <a:endParaRPr lang="en-US" altLang="zh-CN" sz="1600" dirty="0" smtClean="0"/>
          </a:p>
          <a:p>
            <a:pPr lvl="4"/>
            <a:r>
              <a:rPr lang="zh-CN" altLang="en-US" sz="1600" dirty="0" smtClean="0"/>
              <a:t>整数部分：共同看过的电影数目</a:t>
            </a:r>
            <a:endParaRPr lang="en-US" altLang="zh-CN" sz="1600" dirty="0" smtClean="0"/>
          </a:p>
          <a:p>
            <a:pPr lvl="4"/>
            <a:r>
              <a:rPr lang="zh-CN" altLang="en-US" sz="1600" dirty="0" smtClean="0"/>
              <a:t>小数部分：评分近似程度</a:t>
            </a:r>
            <a:r>
              <a:rPr lang="en-US" altLang="zh-CN" sz="1600" dirty="0" smtClean="0"/>
              <a:t>(0.1~0.9)</a:t>
            </a:r>
          </a:p>
          <a:p>
            <a:pPr lvl="2"/>
            <a:r>
              <a:rPr lang="zh-CN" altLang="en-US" sz="1600" dirty="0" smtClean="0"/>
              <a:t>输出最终的网络图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数据格式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行：顶点数目 </a:t>
            </a:r>
            <a:r>
              <a:rPr lang="en-US" altLang="zh-CN" sz="1600" dirty="0" smtClean="0"/>
              <a:t>m </a:t>
            </a:r>
            <a:r>
              <a:rPr lang="zh-CN" altLang="en-US" sz="1600" dirty="0" smtClean="0"/>
              <a:t>和边数目 </a:t>
            </a:r>
            <a:r>
              <a:rPr lang="en-US" altLang="zh-CN" sz="1600" dirty="0" smtClean="0"/>
              <a:t>n (</a:t>
            </a:r>
            <a:r>
              <a:rPr lang="zh-CN" altLang="en-US" sz="1600" dirty="0" smtClean="0"/>
              <a:t>空格分隔</a:t>
            </a:r>
            <a:r>
              <a:rPr lang="en-US" altLang="zh-CN" sz="1600" dirty="0" smtClean="0"/>
              <a:t>)</a:t>
            </a:r>
          </a:p>
          <a:p>
            <a:pPr lvl="2"/>
            <a:r>
              <a:rPr lang="zh-CN" altLang="en-US" sz="1600" dirty="0" smtClean="0"/>
              <a:t>第</a:t>
            </a:r>
            <a:r>
              <a:rPr lang="en-US" altLang="zh-CN" sz="1600" dirty="0" smtClean="0"/>
              <a:t>2~n+1</a:t>
            </a:r>
            <a:r>
              <a:rPr lang="zh-CN" altLang="en-US" sz="1600" dirty="0" smtClean="0"/>
              <a:t>行：该条边起点和终点的顶点编号</a:t>
            </a:r>
            <a:endParaRPr lang="en-US" altLang="zh-CN" sz="1600" dirty="0" smtClean="0"/>
          </a:p>
          <a:p>
            <a:pPr marL="310896" lvl="2" indent="0">
              <a:buNone/>
            </a:pPr>
            <a:r>
              <a:rPr lang="en-US" altLang="zh-CN" sz="1600" dirty="0" smtClean="0"/>
              <a:t>(</a:t>
            </a:r>
            <a:r>
              <a:rPr lang="zh-CN" altLang="en-US" sz="1600" dirty="0" smtClean="0"/>
              <a:t>从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开始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以及边的权值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空格分隔</a:t>
            </a:r>
            <a:r>
              <a:rPr lang="en-US" altLang="zh-CN" sz="1600" dirty="0" smtClean="0"/>
              <a:t>)</a:t>
            </a:r>
            <a:endParaRPr lang="en-US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6203503" y="3789040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输出示例</a:t>
            </a:r>
            <a:r>
              <a:rPr lang="zh-CN" altLang="en-US" dirty="0"/>
              <a:t>（</a:t>
            </a:r>
            <a:r>
              <a:rPr lang="en-US" altLang="zh-CN" dirty="0" smtClean="0"/>
              <a:t>JSON</a:t>
            </a:r>
            <a:r>
              <a:rPr lang="zh-CN" altLang="en-US" dirty="0"/>
              <a:t>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18" y="1124744"/>
            <a:ext cx="3023235" cy="252603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575" y="4167314"/>
            <a:ext cx="1586720" cy="151311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196289" y="5723875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输出示例（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8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具体要求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1700808"/>
            <a:ext cx="7548321" cy="4023360"/>
          </a:xfrm>
        </p:spPr>
        <p:txBody>
          <a:bodyPr/>
          <a:lstStyle/>
          <a:p>
            <a:r>
              <a:rPr lang="zh-CN" altLang="en-US" sz="2800" dirty="0" smtClean="0"/>
              <a:t>可视分析（可选</a:t>
            </a:r>
            <a:r>
              <a:rPr lang="zh-CN" altLang="en-US" sz="2800" dirty="0"/>
              <a:t>）</a:t>
            </a: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任务：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通过连通分量、最短路径、中心度等分析图结构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要求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结论应有数据作为支撑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数据应包含具体的交互过程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6822281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1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6365</TotalTime>
  <Words>795</Words>
  <Application>Microsoft Office PowerPoint</Application>
  <PresentationFormat>全屏显示(4:3)</PresentationFormat>
  <Paragraphs>138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华文仿宋</vt:lpstr>
      <vt:lpstr>宋体</vt:lpstr>
      <vt:lpstr>Calibri</vt:lpstr>
      <vt:lpstr>Cambria Math</vt:lpstr>
      <vt:lpstr>Times New Roman</vt:lpstr>
      <vt:lpstr>Tw Cen MT</vt:lpstr>
      <vt:lpstr>Tw Cen MT Condensed</vt:lpstr>
      <vt:lpstr>Wingdings 3</vt:lpstr>
      <vt:lpstr>积分</vt:lpstr>
      <vt:lpstr>2 题目描述</vt:lpstr>
      <vt:lpstr>3 具体要求</vt:lpstr>
      <vt:lpstr>3 具体要求</vt:lpstr>
      <vt:lpstr>3 具体要求</vt:lpstr>
      <vt:lpstr>3 具体要求</vt:lpstr>
      <vt:lpstr>3 具体要求</vt:lpstr>
      <vt:lpstr>3 具体要求</vt:lpstr>
      <vt:lpstr>3 具体要求</vt:lpstr>
      <vt:lpstr>3 具体要求</vt:lpstr>
      <vt:lpstr>3 具体要求</vt:lpstr>
      <vt:lpstr>4 评分标准</vt:lpstr>
      <vt:lpstr>5 进度安排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</dc:title>
  <dc:creator>Jackie Pang</dc:creator>
  <cp:lastModifiedBy>bin liu</cp:lastModifiedBy>
  <cp:revision>1024</cp:revision>
  <dcterms:created xsi:type="dcterms:W3CDTF">2012-09-03T01:29:22Z</dcterms:created>
  <dcterms:modified xsi:type="dcterms:W3CDTF">2015-12-20T02:26:47Z</dcterms:modified>
</cp:coreProperties>
</file>