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71" r:id="rId6"/>
    <p:sldId id="258" r:id="rId7"/>
    <p:sldId id="267" r:id="rId8"/>
    <p:sldId id="270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0"/>
    <p:restoredTop sz="96301"/>
  </p:normalViewPr>
  <p:slideViewPr>
    <p:cSldViewPr snapToGrid="0">
      <p:cViewPr varScale="1">
        <p:scale>
          <a:sx n="146" d="100"/>
          <a:sy n="146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 strike="sngStrike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strike="sngStrike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 custScaleY="38428" custLinFactNeighborX="-66412" custLinFactNeighborY="-31561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 custScaleY="22688" custLinFactNeighborX="-237" custLinFactNeighborY="6227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 custScaleY="39247" custLinFactNeighborX="-66412" custLinFactNeighborY="-8080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 custScaleY="18209" custLinFactNeighborY="37716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668299"/>
          <a:ext cx="560705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Incident causes have no influence on fatal occurrences</a:t>
          </a:r>
        </a:p>
      </dsp:txBody>
      <dsp:txXfrm>
        <a:off x="0" y="668299"/>
        <a:ext cx="5607050" cy="1543500"/>
      </dsp:txXfrm>
    </dsp:sp>
    <dsp:sp modelId="{911FFB1D-F5ED-0B44-BB40-5769459712BA}">
      <dsp:nvSpPr>
        <dsp:cNvPr id="0" name=""/>
        <dsp:cNvSpPr/>
      </dsp:nvSpPr>
      <dsp:spPr>
        <a:xfrm>
          <a:off x="280352" y="255019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Null:</a:t>
          </a:r>
        </a:p>
      </dsp:txBody>
      <dsp:txXfrm>
        <a:off x="320701" y="295368"/>
        <a:ext cx="3844237" cy="745861"/>
      </dsp:txXfrm>
    </dsp:sp>
    <dsp:sp modelId="{F26D01B9-A619-F745-979D-18C931430B19}">
      <dsp:nvSpPr>
        <dsp:cNvPr id="0" name=""/>
        <dsp:cNvSpPr/>
      </dsp:nvSpPr>
      <dsp:spPr>
        <a:xfrm>
          <a:off x="0" y="2776279"/>
          <a:ext cx="5607050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Incident causes have a significant influence on fatal occurrences</a:t>
          </a:r>
        </a:p>
      </dsp:txBody>
      <dsp:txXfrm>
        <a:off x="0" y="2776279"/>
        <a:ext cx="5607050" cy="1896300"/>
      </dsp:txXfrm>
    </dsp:sp>
    <dsp:sp modelId="{69336753-98EF-EE4E-91B1-C93C19141D3E}">
      <dsp:nvSpPr>
        <dsp:cNvPr id="0" name=""/>
        <dsp:cNvSpPr/>
      </dsp:nvSpPr>
      <dsp:spPr>
        <a:xfrm>
          <a:off x="280352" y="2363000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Alternate: </a:t>
          </a:r>
        </a:p>
      </dsp:txBody>
      <dsp:txXfrm>
        <a:off x="320701" y="2403349"/>
        <a:ext cx="3844237" cy="745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593713"/>
          <a:ext cx="3352326" cy="857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strike="sngStrike" kern="1200" dirty="0"/>
            <a:t>Incident causes have no influence on fatal occurrences</a:t>
          </a:r>
        </a:p>
      </dsp:txBody>
      <dsp:txXfrm>
        <a:off x="0" y="593713"/>
        <a:ext cx="3352326" cy="857606"/>
      </dsp:txXfrm>
    </dsp:sp>
    <dsp:sp modelId="{911FFB1D-F5ED-0B44-BB40-5769459712BA}">
      <dsp:nvSpPr>
        <dsp:cNvPr id="0" name=""/>
        <dsp:cNvSpPr/>
      </dsp:nvSpPr>
      <dsp:spPr>
        <a:xfrm>
          <a:off x="56298" y="344232"/>
          <a:ext cx="2346628" cy="45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/>
            <a:t>Null:</a:t>
          </a:r>
        </a:p>
      </dsp:txBody>
      <dsp:txXfrm>
        <a:off x="78449" y="366383"/>
        <a:ext cx="2302326" cy="409455"/>
      </dsp:txXfrm>
    </dsp:sp>
    <dsp:sp modelId="{F26D01B9-A619-F745-979D-18C931430B19}">
      <dsp:nvSpPr>
        <dsp:cNvPr id="0" name=""/>
        <dsp:cNvSpPr/>
      </dsp:nvSpPr>
      <dsp:spPr>
        <a:xfrm>
          <a:off x="0" y="1749573"/>
          <a:ext cx="3352326" cy="80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Incident causes have a significant influence on fatal occurrences</a:t>
          </a:r>
        </a:p>
      </dsp:txBody>
      <dsp:txXfrm>
        <a:off x="0" y="1749573"/>
        <a:ext cx="3352326" cy="803016"/>
      </dsp:txXfrm>
    </dsp:sp>
    <dsp:sp modelId="{69336753-98EF-EE4E-91B1-C93C19141D3E}">
      <dsp:nvSpPr>
        <dsp:cNvPr id="0" name=""/>
        <dsp:cNvSpPr/>
      </dsp:nvSpPr>
      <dsp:spPr>
        <a:xfrm>
          <a:off x="56298" y="1558460"/>
          <a:ext cx="2346628" cy="463428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Alternate: </a:t>
          </a:r>
        </a:p>
      </dsp:txBody>
      <dsp:txXfrm>
        <a:off x="78921" y="1581083"/>
        <a:ext cx="2301382" cy="41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2E3E-2FFB-3F4B-B67A-68252351A1F5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6D06-04BF-5F45-A427-05798D4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my name is Ben MacDonald and I will be presenting my analysis on Air Traffic Accidents from 2000 to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6D06-04BF-5F45-A427-05798D43B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6D06-04BF-5F45-A427-05798D43B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chose to use Individual incident causes as my feature variables and a binary value indicating whether the incident was fatal as my target variable for model training and hypothesis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6D06-04BF-5F45-A427-05798D43B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used the Chi squared test to test my hypothesis and found that the p-value was significantly smaller than my 5% threshold. This led me to reject the null hypothesis and accept my alternate hypothesis.  I then trained a logistic regression model using my feature and target variables and found a strong predictive relationship between individual incident causes and fatal or non-fatal incidents.  On the graph to the right you can see the strongest coefficients from my model. On the top are the causes that had a positive coefficient and show a strong relationship with fatal incidents. And on the bottom of the graph you can see causes with the lowest coefficients which indicate a strong relationship with non-fatal incidents.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6D06-04BF-5F45-A427-05798D43B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-macd/Air_Travel_Safety_Analysi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jamin.t.macdonald.mil@army.mil" TargetMode="External"/><Relationship Id="rId5" Type="http://schemas.openxmlformats.org/officeDocument/2006/relationships/hyperlink" Target="https://data.worldbank.org/indicator/IS.AIR.DPRT" TargetMode="External"/><Relationship Id="rId4" Type="http://schemas.openxmlformats.org/officeDocument/2006/relationships/hyperlink" Target="https://www.kaggle.com/datasets/deepcontractor/aircraft-accidents-failures-hijacks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oplanes on a road">
            <a:extLst>
              <a:ext uri="{FF2B5EF4-FFF2-40B4-BE49-F238E27FC236}">
                <a16:creationId xmlns:a16="http://schemas.microsoft.com/office/drawing/2014/main" id="{49D20310-B24C-68DC-2C5B-F6BCF9F5E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158" b="119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D7357-4189-48FA-5488-56EE2A166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Air Traffic Incidents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2000-2022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42CD3-14B7-3B8E-C6B7-B56A466CC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Ben MacDonald, CW2</a:t>
            </a:r>
          </a:p>
        </p:txBody>
      </p:sp>
    </p:spTree>
    <p:extLst>
      <p:ext uri="{BB962C8B-B14F-4D97-AF65-F5344CB8AC3E}">
        <p14:creationId xmlns:p14="http://schemas.microsoft.com/office/powerpoint/2010/main" val="20808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F4FCA47F-38FD-8EF9-5803-C2A6D237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" y="2207169"/>
            <a:ext cx="5608141" cy="407166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 descr="A chart with red and yellow squares&#10;&#10;Description automatically generated">
            <a:extLst>
              <a:ext uri="{FF2B5EF4-FFF2-40B4-BE49-F238E27FC236}">
                <a16:creationId xmlns:a16="http://schemas.microsoft.com/office/drawing/2014/main" id="{ED4000D6-B6E5-5450-31DA-FD1F9096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88" y="2102069"/>
            <a:ext cx="6255872" cy="42593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980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77807F23-9B77-CDAF-56BD-C18C10F4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64" y="1788905"/>
            <a:ext cx="7772400" cy="45816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7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 view of an aeroplane">
            <a:extLst>
              <a:ext uri="{FF2B5EF4-FFF2-40B4-BE49-F238E27FC236}">
                <a16:creationId xmlns:a16="http://schemas.microsoft.com/office/drawing/2014/main" id="{92B6BF5C-97E5-5BC4-CA7B-C46E58ED3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07" r="26259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59745-FE8D-EBB9-D7E1-80D827D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F626-53DB-CBBF-C04C-DEA8B514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1" y="341194"/>
            <a:ext cx="5628640" cy="619608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Dataset: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aircraft incidents and associated factors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Data Types: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Categorical (required significant cleaning to be useable)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600" dirty="0"/>
              <a:t>Exclusions: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Ground casualty figures (most were purely coincidental)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Flight Types: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Passenger, cargo, private, military</a:t>
            </a:r>
          </a:p>
        </p:txBody>
      </p:sp>
    </p:spTree>
    <p:extLst>
      <p:ext uri="{BB962C8B-B14F-4D97-AF65-F5344CB8AC3E}">
        <p14:creationId xmlns:p14="http://schemas.microsoft.com/office/powerpoint/2010/main" val="30788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B789C-A5BD-CD2F-5C35-3BFBD2E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489" y="2286483"/>
            <a:ext cx="5880674" cy="35075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12791-18EC-B0E3-9852-943B8BA1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97289" y="2286500"/>
            <a:ext cx="5862222" cy="350752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97F6B0-5621-03E1-CAB1-E4603FBEF357}"/>
              </a:ext>
            </a:extLst>
          </p:cNvPr>
          <p:cNvSpPr/>
          <p:nvPr/>
        </p:nvSpPr>
        <p:spPr>
          <a:xfrm>
            <a:off x="5034224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E0770-15F7-86BF-F30A-217B07DD4D12}"/>
              </a:ext>
            </a:extLst>
          </p:cNvPr>
          <p:cNvSpPr txBox="1"/>
          <p:nvPr/>
        </p:nvSpPr>
        <p:spPr>
          <a:xfrm>
            <a:off x="5034225" y="2471785"/>
            <a:ext cx="4923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1F994-2E91-F639-4911-AD0A2140B9C5}"/>
              </a:ext>
            </a:extLst>
          </p:cNvPr>
          <p:cNvSpPr/>
          <p:nvPr/>
        </p:nvSpPr>
        <p:spPr>
          <a:xfrm>
            <a:off x="11070589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B6C01-B3F5-3D0A-D5DC-44A13EA649EC}"/>
              </a:ext>
            </a:extLst>
          </p:cNvPr>
          <p:cNvSpPr txBox="1"/>
          <p:nvPr/>
        </p:nvSpPr>
        <p:spPr>
          <a:xfrm>
            <a:off x="11070588" y="2471784"/>
            <a:ext cx="492370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E582A-FF98-2CAF-4310-0819CACD5BD0}"/>
              </a:ext>
            </a:extLst>
          </p:cNvPr>
          <p:cNvSpPr/>
          <p:nvPr/>
        </p:nvSpPr>
        <p:spPr>
          <a:xfrm>
            <a:off x="494950" y="2348917"/>
            <a:ext cx="142613" cy="102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4423-648D-71B9-D5A9-7A545378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4854" y="2643296"/>
            <a:ext cx="5423588" cy="390879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26DFB-545D-5205-C75D-69336778DF29}"/>
              </a:ext>
            </a:extLst>
          </p:cNvPr>
          <p:cNvSpPr txBox="1"/>
          <p:nvPr/>
        </p:nvSpPr>
        <p:spPr>
          <a:xfrm>
            <a:off x="311499" y="1559617"/>
            <a:ext cx="3196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73.6% of incidents were not 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26.4% were fatal</a:t>
            </a:r>
          </a:p>
        </p:txBody>
      </p:sp>
      <p:pic>
        <p:nvPicPr>
          <p:cNvPr id="16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42ACAF6E-E06A-1732-13C5-849CC9C0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9134" y="2643296"/>
            <a:ext cx="6111638" cy="3908796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D896D-3B85-7727-CF60-FD35BF063F01}"/>
              </a:ext>
            </a:extLst>
          </p:cNvPr>
          <p:cNvSpPr txBox="1"/>
          <p:nvPr/>
        </p:nvSpPr>
        <p:spPr>
          <a:xfrm>
            <a:off x="6035380" y="1610138"/>
            <a:ext cx="4854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incidents occur during flight and landing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7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F53A-0B0C-5C18-8B49-AF082EF0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0428" y="2643296"/>
            <a:ext cx="5360029" cy="39087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D88D2-E9C9-6831-4504-66AD8635A2D1}"/>
              </a:ext>
            </a:extLst>
          </p:cNvPr>
          <p:cNvSpPr txBox="1"/>
          <p:nvPr/>
        </p:nvSpPr>
        <p:spPr>
          <a:xfrm>
            <a:off x="440146" y="1610138"/>
            <a:ext cx="3679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67% of fatal incidents had no survivors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33% had some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FAA59-1B6C-AA85-FE6C-7074B09F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550" y="2643296"/>
            <a:ext cx="6316022" cy="39087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D4B23-639D-C83B-91CA-19DEF8B93072}"/>
              </a:ext>
            </a:extLst>
          </p:cNvPr>
          <p:cNvSpPr txBox="1"/>
          <p:nvPr/>
        </p:nvSpPr>
        <p:spPr>
          <a:xfrm>
            <a:off x="6035380" y="1610138"/>
            <a:ext cx="427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incidents were categorized as accidental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153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D82B-178D-8C90-1617-7330CD78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BC0B7-E9C7-201C-DD9B-BB16049EB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5736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58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38F89D-3B34-5431-28A8-60F2AA9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5" y="690901"/>
            <a:ext cx="4852494" cy="1139885"/>
          </a:xfrm>
        </p:spPr>
        <p:txBody>
          <a:bodyPr/>
          <a:lstStyle/>
          <a:p>
            <a:r>
              <a:rPr lang="en-US" dirty="0"/>
              <a:t>Hypotheses revisited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51073A-445F-50A0-C8E1-EE10B95C9783}"/>
              </a:ext>
            </a:extLst>
          </p:cNvPr>
          <p:cNvGraphicFramePr>
            <a:graphicFrameLocks/>
          </p:cNvGraphicFramePr>
          <p:nvPr/>
        </p:nvGraphicFramePr>
        <p:xfrm>
          <a:off x="808195" y="2751152"/>
          <a:ext cx="3352326" cy="29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E3B2BA-9456-078E-FBA7-3889C0D38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1984" y="4552122"/>
            <a:ext cx="188842" cy="18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C8085-4321-7BE8-7498-EB10E9AFD38F}"/>
              </a:ext>
            </a:extLst>
          </p:cNvPr>
          <p:cNvSpPr/>
          <p:nvPr/>
        </p:nvSpPr>
        <p:spPr>
          <a:xfrm>
            <a:off x="3920986" y="4552122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4A06D-0DF7-ED44-634A-1EAB6355D2EA}"/>
              </a:ext>
            </a:extLst>
          </p:cNvPr>
          <p:cNvSpPr/>
          <p:nvPr/>
        </p:nvSpPr>
        <p:spPr>
          <a:xfrm>
            <a:off x="3926950" y="3388251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E9B16-DFB8-835C-075E-06D4E2F39E83}"/>
              </a:ext>
            </a:extLst>
          </p:cNvPr>
          <p:cNvSpPr txBox="1"/>
          <p:nvPr/>
        </p:nvSpPr>
        <p:spPr>
          <a:xfrm>
            <a:off x="3886200" y="3280472"/>
            <a:ext cx="1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7FDEAF2-3CE0-0DC5-B5D0-78656697F2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6646" y="247475"/>
            <a:ext cx="6993724" cy="63630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FB331A-5C2A-6FD3-24BB-55FAC96E0021}"/>
              </a:ext>
            </a:extLst>
          </p:cNvPr>
          <p:cNvSpPr/>
          <p:nvPr/>
        </p:nvSpPr>
        <p:spPr>
          <a:xfrm>
            <a:off x="10066789" y="629174"/>
            <a:ext cx="1937857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7C1278-DC69-599E-055F-1C44468A2B17}"/>
              </a:ext>
            </a:extLst>
          </p:cNvPr>
          <p:cNvSpPr/>
          <p:nvPr/>
        </p:nvSpPr>
        <p:spPr>
          <a:xfrm>
            <a:off x="5998128" y="3791824"/>
            <a:ext cx="4165375" cy="231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BB4E57-7334-2380-8BBA-F2B708889204}"/>
              </a:ext>
            </a:extLst>
          </p:cNvPr>
          <p:cNvSpPr/>
          <p:nvPr/>
        </p:nvSpPr>
        <p:spPr>
          <a:xfrm>
            <a:off x="5209563" y="629174"/>
            <a:ext cx="2894202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6ABE9-EF49-AF6B-D1A8-0D13F357E213}"/>
              </a:ext>
            </a:extLst>
          </p:cNvPr>
          <p:cNvSpPr txBox="1"/>
          <p:nvPr/>
        </p:nvSpPr>
        <p:spPr>
          <a:xfrm>
            <a:off x="8418771" y="183078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Likely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19891-7F2A-6D0B-C318-10C7B6D96969}"/>
              </a:ext>
            </a:extLst>
          </p:cNvPr>
          <p:cNvSpPr txBox="1"/>
          <p:nvPr/>
        </p:nvSpPr>
        <p:spPr>
          <a:xfrm>
            <a:off x="10480817" y="4740964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Likely</a:t>
            </a:r>
          </a:p>
        </p:txBody>
      </p:sp>
    </p:spTree>
    <p:extLst>
      <p:ext uri="{BB962C8B-B14F-4D97-AF65-F5344CB8AC3E}">
        <p14:creationId xmlns:p14="http://schemas.microsoft.com/office/powerpoint/2010/main" val="27566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518CF4B5-0E4D-6938-4DDC-89A43EC86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595" b="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95719-4A1E-6119-9EC0-405992DF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13F-5FCA-C5EA-6DE9-CEBE43CD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Air travel is very safe</a:t>
            </a:r>
          </a:p>
          <a:p>
            <a:endParaRPr lang="en-US" dirty="0"/>
          </a:p>
          <a:p>
            <a:r>
              <a:rPr lang="en-US" dirty="0"/>
              <a:t>Most accidents do not result in fatalities</a:t>
            </a:r>
          </a:p>
          <a:p>
            <a:endParaRPr lang="en-US" dirty="0"/>
          </a:p>
          <a:p>
            <a:r>
              <a:rPr lang="en-US" dirty="0"/>
              <a:t>When there are fatalities, there tends to be a total loss of occupants</a:t>
            </a:r>
          </a:p>
          <a:p>
            <a:endParaRPr lang="en-US" dirty="0"/>
          </a:p>
          <a:p>
            <a:r>
              <a:rPr lang="en-US" dirty="0"/>
              <a:t>Incident causes are a statistically strong predictor of whether an incident will result in fatalities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D7495-9D73-62B5-1BCE-775E16828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736" b="13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59C12-B0D5-25F8-3551-2650B3AF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C22A-77D9-994F-B2A8-6AAB4671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GitHub Repository: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https://github.com/b-macd/Air_Travel_Safety_Analysis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Datasets:	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https://www.kaggle.com/datasets/deepcontractor/aircraft-accidents-failures-hijacks-dataset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https://data.worldbank.org/indicator/IS.AIR.DPRT</a:t>
            </a: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Contact: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benjamin.t.macdonald.mil@army.mil</a:t>
            </a: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4093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5625</TotalTime>
  <Words>454</Words>
  <Application>Microsoft Macintosh PowerPoint</Application>
  <PresentationFormat>Widescreen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Air Traffic Incidents 2000-2022</vt:lpstr>
      <vt:lpstr>Intro</vt:lpstr>
      <vt:lpstr>Air Traffic Incidents by the numbers</vt:lpstr>
      <vt:lpstr>Air Traffic Incidents by the numbers</vt:lpstr>
      <vt:lpstr>Air Traffic Incidents by the numbers</vt:lpstr>
      <vt:lpstr>Hypotheses</vt:lpstr>
      <vt:lpstr>Hypotheses revisited</vt:lpstr>
      <vt:lpstr>Key Findings</vt:lpstr>
      <vt:lpstr>Information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Incidents 2000-2022</dc:title>
  <dc:creator>Benjamin MacDonald</dc:creator>
  <cp:lastModifiedBy>Benjamin MacDonald</cp:lastModifiedBy>
  <cp:revision>22</cp:revision>
  <dcterms:created xsi:type="dcterms:W3CDTF">2023-08-07T14:02:02Z</dcterms:created>
  <dcterms:modified xsi:type="dcterms:W3CDTF">2023-08-11T14:36:08Z</dcterms:modified>
</cp:coreProperties>
</file>