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64" r:id="rId4"/>
    <p:sldId id="265" r:id="rId5"/>
    <p:sldId id="271" r:id="rId6"/>
    <p:sldId id="258" r:id="rId7"/>
    <p:sldId id="267" r:id="rId8"/>
    <p:sldId id="270" r:id="rId9"/>
    <p:sldId id="266"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0"/>
    <p:restoredTop sz="96260"/>
  </p:normalViewPr>
  <p:slideViewPr>
    <p:cSldViewPr snapToGrid="0">
      <p:cViewPr varScale="1">
        <p:scale>
          <a:sx n="123" d="100"/>
          <a:sy n="123" d="100"/>
        </p:scale>
        <p:origin x="20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189FC-BCD4-4086-9BCB-C3C390FEEA90}"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B4C3657-921D-470D-A26E-483D5A04A5FA}">
      <dgm:prSet/>
      <dgm:spPr/>
      <dgm:t>
        <a:bodyPr/>
        <a:lstStyle/>
        <a:p>
          <a:r>
            <a:rPr lang="en-US"/>
            <a:t>Null:</a:t>
          </a:r>
        </a:p>
      </dgm:t>
    </dgm:pt>
    <dgm:pt modelId="{9657CDB6-DCF2-4E15-B687-456D783C21ED}" type="parTrans" cxnId="{0F690809-5CC6-4C39-BDFF-6AAFD7347F50}">
      <dgm:prSet/>
      <dgm:spPr/>
      <dgm:t>
        <a:bodyPr/>
        <a:lstStyle/>
        <a:p>
          <a:endParaRPr lang="en-US"/>
        </a:p>
      </dgm:t>
    </dgm:pt>
    <dgm:pt modelId="{F11AE83D-7493-442E-A0CB-39A82B7C33BE}" type="sibTrans" cxnId="{0F690809-5CC6-4C39-BDFF-6AAFD7347F50}">
      <dgm:prSet/>
      <dgm:spPr/>
      <dgm:t>
        <a:bodyPr/>
        <a:lstStyle/>
        <a:p>
          <a:endParaRPr lang="en-US"/>
        </a:p>
      </dgm:t>
    </dgm:pt>
    <dgm:pt modelId="{96750E27-829E-42D6-9CB3-0FAAF8EB2ABE}">
      <dgm:prSet/>
      <dgm:spPr/>
      <dgm:t>
        <a:bodyPr/>
        <a:lstStyle/>
        <a:p>
          <a:r>
            <a:rPr lang="en-US" dirty="0"/>
            <a:t>Incident causes have no influence on fatal occurrences</a:t>
          </a:r>
        </a:p>
      </dgm:t>
    </dgm:pt>
    <dgm:pt modelId="{C4DA227C-13C2-4A50-AD92-26F7B36DFE98}" type="parTrans" cxnId="{206F15B7-2529-415A-A453-224933725A91}">
      <dgm:prSet/>
      <dgm:spPr/>
      <dgm:t>
        <a:bodyPr/>
        <a:lstStyle/>
        <a:p>
          <a:endParaRPr lang="en-US"/>
        </a:p>
      </dgm:t>
    </dgm:pt>
    <dgm:pt modelId="{EE8D075D-4294-4A6B-96DB-0196FCEF9784}" type="sibTrans" cxnId="{206F15B7-2529-415A-A453-224933725A91}">
      <dgm:prSet/>
      <dgm:spPr/>
      <dgm:t>
        <a:bodyPr/>
        <a:lstStyle/>
        <a:p>
          <a:endParaRPr lang="en-US"/>
        </a:p>
      </dgm:t>
    </dgm:pt>
    <dgm:pt modelId="{4BC5C7DC-ECAA-46DB-B932-E7AAABA8B7F9}">
      <dgm:prSet/>
      <dgm:spPr/>
      <dgm:t>
        <a:bodyPr/>
        <a:lstStyle/>
        <a:p>
          <a:r>
            <a:rPr lang="en-US"/>
            <a:t>Alternate: </a:t>
          </a:r>
        </a:p>
      </dgm:t>
    </dgm:pt>
    <dgm:pt modelId="{480117CE-600A-443A-BBF9-E19D7A191DEB}" type="parTrans" cxnId="{80D4057C-5227-4013-872E-0D923F80997B}">
      <dgm:prSet/>
      <dgm:spPr/>
      <dgm:t>
        <a:bodyPr/>
        <a:lstStyle/>
        <a:p>
          <a:endParaRPr lang="en-US"/>
        </a:p>
      </dgm:t>
    </dgm:pt>
    <dgm:pt modelId="{8C1A70D2-2FCF-40FE-B8A6-458AED0A3356}" type="sibTrans" cxnId="{80D4057C-5227-4013-872E-0D923F80997B}">
      <dgm:prSet/>
      <dgm:spPr/>
      <dgm:t>
        <a:bodyPr/>
        <a:lstStyle/>
        <a:p>
          <a:endParaRPr lang="en-US"/>
        </a:p>
      </dgm:t>
    </dgm:pt>
    <dgm:pt modelId="{16465AD5-6EEC-4B4C-B040-7D03C0C739CB}">
      <dgm:prSet/>
      <dgm:spPr/>
      <dgm:t>
        <a:bodyPr/>
        <a:lstStyle/>
        <a:p>
          <a:r>
            <a:rPr lang="en-US"/>
            <a:t>Incident causes have a significant influence on fatal occurrences</a:t>
          </a:r>
        </a:p>
      </dgm:t>
    </dgm:pt>
    <dgm:pt modelId="{706BC271-2E74-4E84-A6B6-C5E1FD4AED0B}" type="parTrans" cxnId="{40212B1F-47E6-4AAC-B65B-64B5DC64ACC2}">
      <dgm:prSet/>
      <dgm:spPr/>
      <dgm:t>
        <a:bodyPr/>
        <a:lstStyle/>
        <a:p>
          <a:endParaRPr lang="en-US"/>
        </a:p>
      </dgm:t>
    </dgm:pt>
    <dgm:pt modelId="{E55F25E9-28FE-4E94-B99A-7C34146834CB}" type="sibTrans" cxnId="{40212B1F-47E6-4AAC-B65B-64B5DC64ACC2}">
      <dgm:prSet/>
      <dgm:spPr/>
      <dgm:t>
        <a:bodyPr/>
        <a:lstStyle/>
        <a:p>
          <a:endParaRPr lang="en-US"/>
        </a:p>
      </dgm:t>
    </dgm:pt>
    <dgm:pt modelId="{C1F5BC4E-79F2-2B48-AC27-EB3EA780F9AD}" type="pres">
      <dgm:prSet presAssocID="{EE6189FC-BCD4-4086-9BCB-C3C390FEEA90}" presName="linear" presStyleCnt="0">
        <dgm:presLayoutVars>
          <dgm:dir/>
          <dgm:animLvl val="lvl"/>
          <dgm:resizeHandles val="exact"/>
        </dgm:presLayoutVars>
      </dgm:prSet>
      <dgm:spPr/>
    </dgm:pt>
    <dgm:pt modelId="{09BB62A1-5A35-7C49-83F7-0F7EBA84D77D}" type="pres">
      <dgm:prSet presAssocID="{0B4C3657-921D-470D-A26E-483D5A04A5FA}" presName="parentLin" presStyleCnt="0"/>
      <dgm:spPr/>
    </dgm:pt>
    <dgm:pt modelId="{120BC450-786F-5142-A4DD-A91BCDBBDEAF}" type="pres">
      <dgm:prSet presAssocID="{0B4C3657-921D-470D-A26E-483D5A04A5FA}" presName="parentLeftMargin" presStyleLbl="node1" presStyleIdx="0" presStyleCnt="2"/>
      <dgm:spPr/>
    </dgm:pt>
    <dgm:pt modelId="{911FFB1D-F5ED-0B44-BB40-5769459712BA}" type="pres">
      <dgm:prSet presAssocID="{0B4C3657-921D-470D-A26E-483D5A04A5FA}" presName="parentText" presStyleLbl="node1" presStyleIdx="0" presStyleCnt="2">
        <dgm:presLayoutVars>
          <dgm:chMax val="0"/>
          <dgm:bulletEnabled val="1"/>
        </dgm:presLayoutVars>
      </dgm:prSet>
      <dgm:spPr/>
    </dgm:pt>
    <dgm:pt modelId="{FD736A34-19AD-4D48-98FE-25E6E75FB045}" type="pres">
      <dgm:prSet presAssocID="{0B4C3657-921D-470D-A26E-483D5A04A5FA}" presName="negativeSpace" presStyleCnt="0"/>
      <dgm:spPr/>
    </dgm:pt>
    <dgm:pt modelId="{B39A042C-2BB2-3A4E-91BF-581A72880972}" type="pres">
      <dgm:prSet presAssocID="{0B4C3657-921D-470D-A26E-483D5A04A5FA}" presName="childText" presStyleLbl="conFgAcc1" presStyleIdx="0" presStyleCnt="2">
        <dgm:presLayoutVars>
          <dgm:bulletEnabled val="1"/>
        </dgm:presLayoutVars>
      </dgm:prSet>
      <dgm:spPr/>
    </dgm:pt>
    <dgm:pt modelId="{1BFBB55A-A58F-4747-9016-31363BB96F19}" type="pres">
      <dgm:prSet presAssocID="{F11AE83D-7493-442E-A0CB-39A82B7C33BE}" presName="spaceBetweenRectangles" presStyleCnt="0"/>
      <dgm:spPr/>
    </dgm:pt>
    <dgm:pt modelId="{0C43D668-C697-0145-8344-B60886EC7296}" type="pres">
      <dgm:prSet presAssocID="{4BC5C7DC-ECAA-46DB-B932-E7AAABA8B7F9}" presName="parentLin" presStyleCnt="0"/>
      <dgm:spPr/>
    </dgm:pt>
    <dgm:pt modelId="{BADF6709-49C3-CE49-B37F-9B7C541EB11F}" type="pres">
      <dgm:prSet presAssocID="{4BC5C7DC-ECAA-46DB-B932-E7AAABA8B7F9}" presName="parentLeftMargin" presStyleLbl="node1" presStyleIdx="0" presStyleCnt="2"/>
      <dgm:spPr/>
    </dgm:pt>
    <dgm:pt modelId="{69336753-98EF-EE4E-91B1-C93C19141D3E}" type="pres">
      <dgm:prSet presAssocID="{4BC5C7DC-ECAA-46DB-B932-E7AAABA8B7F9}" presName="parentText" presStyleLbl="node1" presStyleIdx="1" presStyleCnt="2">
        <dgm:presLayoutVars>
          <dgm:chMax val="0"/>
          <dgm:bulletEnabled val="1"/>
        </dgm:presLayoutVars>
      </dgm:prSet>
      <dgm:spPr/>
    </dgm:pt>
    <dgm:pt modelId="{360BE378-D120-0940-B0C0-281365F90A95}" type="pres">
      <dgm:prSet presAssocID="{4BC5C7DC-ECAA-46DB-B932-E7AAABA8B7F9}" presName="negativeSpace" presStyleCnt="0"/>
      <dgm:spPr/>
    </dgm:pt>
    <dgm:pt modelId="{F26D01B9-A619-F745-979D-18C931430B19}" type="pres">
      <dgm:prSet presAssocID="{4BC5C7DC-ECAA-46DB-B932-E7AAABA8B7F9}" presName="childText" presStyleLbl="conFgAcc1" presStyleIdx="1" presStyleCnt="2">
        <dgm:presLayoutVars>
          <dgm:bulletEnabled val="1"/>
        </dgm:presLayoutVars>
      </dgm:prSet>
      <dgm:spPr/>
    </dgm:pt>
  </dgm:ptLst>
  <dgm:cxnLst>
    <dgm:cxn modelId="{0F690809-5CC6-4C39-BDFF-6AAFD7347F50}" srcId="{EE6189FC-BCD4-4086-9BCB-C3C390FEEA90}" destId="{0B4C3657-921D-470D-A26E-483D5A04A5FA}" srcOrd="0" destOrd="0" parTransId="{9657CDB6-DCF2-4E15-B687-456D783C21ED}" sibTransId="{F11AE83D-7493-442E-A0CB-39A82B7C33BE}"/>
    <dgm:cxn modelId="{40212B1F-47E6-4AAC-B65B-64B5DC64ACC2}" srcId="{4BC5C7DC-ECAA-46DB-B932-E7AAABA8B7F9}" destId="{16465AD5-6EEC-4B4C-B040-7D03C0C739CB}" srcOrd="0" destOrd="0" parTransId="{706BC271-2E74-4E84-A6B6-C5E1FD4AED0B}" sibTransId="{E55F25E9-28FE-4E94-B99A-7C34146834CB}"/>
    <dgm:cxn modelId="{677E7E42-6589-3246-802F-29FE9A08032A}" type="presOf" srcId="{EE6189FC-BCD4-4086-9BCB-C3C390FEEA90}" destId="{C1F5BC4E-79F2-2B48-AC27-EB3EA780F9AD}" srcOrd="0" destOrd="0" presId="urn:microsoft.com/office/officeart/2005/8/layout/list1"/>
    <dgm:cxn modelId="{F24D875B-15AC-D845-B972-42F328BAEC6F}" type="presOf" srcId="{0B4C3657-921D-470D-A26E-483D5A04A5FA}" destId="{120BC450-786F-5142-A4DD-A91BCDBBDEAF}" srcOrd="0" destOrd="0" presId="urn:microsoft.com/office/officeart/2005/8/layout/list1"/>
    <dgm:cxn modelId="{D3E2B960-FE7C-9743-A18A-84EB837FBAA0}" type="presOf" srcId="{4BC5C7DC-ECAA-46DB-B932-E7AAABA8B7F9}" destId="{69336753-98EF-EE4E-91B1-C93C19141D3E}" srcOrd="1" destOrd="0" presId="urn:microsoft.com/office/officeart/2005/8/layout/list1"/>
    <dgm:cxn modelId="{B50C7662-1F37-084D-B783-D3379297FB0C}" type="presOf" srcId="{96750E27-829E-42D6-9CB3-0FAAF8EB2ABE}" destId="{B39A042C-2BB2-3A4E-91BF-581A72880972}" srcOrd="0" destOrd="0" presId="urn:microsoft.com/office/officeart/2005/8/layout/list1"/>
    <dgm:cxn modelId="{3E52D676-6674-EC43-B166-5C9F0AA1E8D9}" type="presOf" srcId="{0B4C3657-921D-470D-A26E-483D5A04A5FA}" destId="{911FFB1D-F5ED-0B44-BB40-5769459712BA}" srcOrd="1" destOrd="0" presId="urn:microsoft.com/office/officeart/2005/8/layout/list1"/>
    <dgm:cxn modelId="{80D4057C-5227-4013-872E-0D923F80997B}" srcId="{EE6189FC-BCD4-4086-9BCB-C3C390FEEA90}" destId="{4BC5C7DC-ECAA-46DB-B932-E7AAABA8B7F9}" srcOrd="1" destOrd="0" parTransId="{480117CE-600A-443A-BBF9-E19D7A191DEB}" sibTransId="{8C1A70D2-2FCF-40FE-B8A6-458AED0A3356}"/>
    <dgm:cxn modelId="{206F15B7-2529-415A-A453-224933725A91}" srcId="{0B4C3657-921D-470D-A26E-483D5A04A5FA}" destId="{96750E27-829E-42D6-9CB3-0FAAF8EB2ABE}" srcOrd="0" destOrd="0" parTransId="{C4DA227C-13C2-4A50-AD92-26F7B36DFE98}" sibTransId="{EE8D075D-4294-4A6B-96DB-0196FCEF9784}"/>
    <dgm:cxn modelId="{81DF97D1-50BF-3341-9E30-BDA2E6B7216A}" type="presOf" srcId="{4BC5C7DC-ECAA-46DB-B932-E7AAABA8B7F9}" destId="{BADF6709-49C3-CE49-B37F-9B7C541EB11F}" srcOrd="0" destOrd="0" presId="urn:microsoft.com/office/officeart/2005/8/layout/list1"/>
    <dgm:cxn modelId="{DB1CB5E0-B843-5548-BD5F-9B18B7BE3952}" type="presOf" srcId="{16465AD5-6EEC-4B4C-B040-7D03C0C739CB}" destId="{F26D01B9-A619-F745-979D-18C931430B19}" srcOrd="0" destOrd="0" presId="urn:microsoft.com/office/officeart/2005/8/layout/list1"/>
    <dgm:cxn modelId="{66C1821C-4555-DC4E-B50B-71FE86A99248}" type="presParOf" srcId="{C1F5BC4E-79F2-2B48-AC27-EB3EA780F9AD}" destId="{09BB62A1-5A35-7C49-83F7-0F7EBA84D77D}" srcOrd="0" destOrd="0" presId="urn:microsoft.com/office/officeart/2005/8/layout/list1"/>
    <dgm:cxn modelId="{136AF548-325E-DE48-BFC5-53749F90BCFE}" type="presParOf" srcId="{09BB62A1-5A35-7C49-83F7-0F7EBA84D77D}" destId="{120BC450-786F-5142-A4DD-A91BCDBBDEAF}" srcOrd="0" destOrd="0" presId="urn:microsoft.com/office/officeart/2005/8/layout/list1"/>
    <dgm:cxn modelId="{9646A51C-DC37-FC44-8C16-E213E5BD1E08}" type="presParOf" srcId="{09BB62A1-5A35-7C49-83F7-0F7EBA84D77D}" destId="{911FFB1D-F5ED-0B44-BB40-5769459712BA}" srcOrd="1" destOrd="0" presId="urn:microsoft.com/office/officeart/2005/8/layout/list1"/>
    <dgm:cxn modelId="{D1360801-9EF3-7C4B-9C8A-865D5E6C3ED4}" type="presParOf" srcId="{C1F5BC4E-79F2-2B48-AC27-EB3EA780F9AD}" destId="{FD736A34-19AD-4D48-98FE-25E6E75FB045}" srcOrd="1" destOrd="0" presId="urn:microsoft.com/office/officeart/2005/8/layout/list1"/>
    <dgm:cxn modelId="{34B4526D-96EA-8D46-896A-4EE92FF3B28A}" type="presParOf" srcId="{C1F5BC4E-79F2-2B48-AC27-EB3EA780F9AD}" destId="{B39A042C-2BB2-3A4E-91BF-581A72880972}" srcOrd="2" destOrd="0" presId="urn:microsoft.com/office/officeart/2005/8/layout/list1"/>
    <dgm:cxn modelId="{9C80C739-1F71-5A48-B824-2A11486E8095}" type="presParOf" srcId="{C1F5BC4E-79F2-2B48-AC27-EB3EA780F9AD}" destId="{1BFBB55A-A58F-4747-9016-31363BB96F19}" srcOrd="3" destOrd="0" presId="urn:microsoft.com/office/officeart/2005/8/layout/list1"/>
    <dgm:cxn modelId="{A307ED83-C449-DF40-AF20-D647D0639D82}" type="presParOf" srcId="{C1F5BC4E-79F2-2B48-AC27-EB3EA780F9AD}" destId="{0C43D668-C697-0145-8344-B60886EC7296}" srcOrd="4" destOrd="0" presId="urn:microsoft.com/office/officeart/2005/8/layout/list1"/>
    <dgm:cxn modelId="{44FA37CD-629B-6E43-9EEE-C05320ADBD8E}" type="presParOf" srcId="{0C43D668-C697-0145-8344-B60886EC7296}" destId="{BADF6709-49C3-CE49-B37F-9B7C541EB11F}" srcOrd="0" destOrd="0" presId="urn:microsoft.com/office/officeart/2005/8/layout/list1"/>
    <dgm:cxn modelId="{B6C2A1A0-2DA2-1944-89F1-3D791257289D}" type="presParOf" srcId="{0C43D668-C697-0145-8344-B60886EC7296}" destId="{69336753-98EF-EE4E-91B1-C93C19141D3E}" srcOrd="1" destOrd="0" presId="urn:microsoft.com/office/officeart/2005/8/layout/list1"/>
    <dgm:cxn modelId="{ED5D6FD0-6EAA-7241-B23E-6E00554A38B4}" type="presParOf" srcId="{C1F5BC4E-79F2-2B48-AC27-EB3EA780F9AD}" destId="{360BE378-D120-0940-B0C0-281365F90A95}" srcOrd="5" destOrd="0" presId="urn:microsoft.com/office/officeart/2005/8/layout/list1"/>
    <dgm:cxn modelId="{DB871ACD-EBEE-8141-AE0B-0147E62B9215}" type="presParOf" srcId="{C1F5BC4E-79F2-2B48-AC27-EB3EA780F9AD}" destId="{F26D01B9-A619-F745-979D-18C931430B1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189FC-BCD4-4086-9BCB-C3C390FEEA90}"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0B4C3657-921D-470D-A26E-483D5A04A5FA}">
      <dgm:prSet/>
      <dgm:spPr/>
      <dgm:t>
        <a:bodyPr/>
        <a:lstStyle/>
        <a:p>
          <a:r>
            <a:rPr lang="en-US" strike="sngStrike"/>
            <a:t>Null:</a:t>
          </a:r>
        </a:p>
      </dgm:t>
    </dgm:pt>
    <dgm:pt modelId="{9657CDB6-DCF2-4E15-B687-456D783C21ED}" type="parTrans" cxnId="{0F690809-5CC6-4C39-BDFF-6AAFD7347F50}">
      <dgm:prSet/>
      <dgm:spPr/>
      <dgm:t>
        <a:bodyPr/>
        <a:lstStyle/>
        <a:p>
          <a:endParaRPr lang="en-US"/>
        </a:p>
      </dgm:t>
    </dgm:pt>
    <dgm:pt modelId="{F11AE83D-7493-442E-A0CB-39A82B7C33BE}" type="sibTrans" cxnId="{0F690809-5CC6-4C39-BDFF-6AAFD7347F50}">
      <dgm:prSet/>
      <dgm:spPr/>
      <dgm:t>
        <a:bodyPr/>
        <a:lstStyle/>
        <a:p>
          <a:endParaRPr lang="en-US"/>
        </a:p>
      </dgm:t>
    </dgm:pt>
    <dgm:pt modelId="{96750E27-829E-42D6-9CB3-0FAAF8EB2ABE}">
      <dgm:prSet/>
      <dgm:spPr/>
      <dgm:t>
        <a:bodyPr/>
        <a:lstStyle/>
        <a:p>
          <a:r>
            <a:rPr lang="en-US" strike="sngStrike" dirty="0"/>
            <a:t>Incident causes have no influence on fatal occurrences</a:t>
          </a:r>
        </a:p>
      </dgm:t>
    </dgm:pt>
    <dgm:pt modelId="{C4DA227C-13C2-4A50-AD92-26F7B36DFE98}" type="parTrans" cxnId="{206F15B7-2529-415A-A453-224933725A91}">
      <dgm:prSet/>
      <dgm:spPr/>
      <dgm:t>
        <a:bodyPr/>
        <a:lstStyle/>
        <a:p>
          <a:endParaRPr lang="en-US"/>
        </a:p>
      </dgm:t>
    </dgm:pt>
    <dgm:pt modelId="{EE8D075D-4294-4A6B-96DB-0196FCEF9784}" type="sibTrans" cxnId="{206F15B7-2529-415A-A453-224933725A91}">
      <dgm:prSet/>
      <dgm:spPr/>
      <dgm:t>
        <a:bodyPr/>
        <a:lstStyle/>
        <a:p>
          <a:endParaRPr lang="en-US"/>
        </a:p>
      </dgm:t>
    </dgm:pt>
    <dgm:pt modelId="{4BC5C7DC-ECAA-46DB-B932-E7AAABA8B7F9}">
      <dgm:prSet/>
      <dgm:spPr/>
      <dgm:t>
        <a:bodyPr/>
        <a:lstStyle/>
        <a:p>
          <a:r>
            <a:rPr lang="en-US"/>
            <a:t>Alternate: </a:t>
          </a:r>
        </a:p>
      </dgm:t>
    </dgm:pt>
    <dgm:pt modelId="{480117CE-600A-443A-BBF9-E19D7A191DEB}" type="parTrans" cxnId="{80D4057C-5227-4013-872E-0D923F80997B}">
      <dgm:prSet/>
      <dgm:spPr/>
      <dgm:t>
        <a:bodyPr/>
        <a:lstStyle/>
        <a:p>
          <a:endParaRPr lang="en-US"/>
        </a:p>
      </dgm:t>
    </dgm:pt>
    <dgm:pt modelId="{8C1A70D2-2FCF-40FE-B8A6-458AED0A3356}" type="sibTrans" cxnId="{80D4057C-5227-4013-872E-0D923F80997B}">
      <dgm:prSet/>
      <dgm:spPr/>
      <dgm:t>
        <a:bodyPr/>
        <a:lstStyle/>
        <a:p>
          <a:endParaRPr lang="en-US"/>
        </a:p>
      </dgm:t>
    </dgm:pt>
    <dgm:pt modelId="{16465AD5-6EEC-4B4C-B040-7D03C0C739CB}">
      <dgm:prSet/>
      <dgm:spPr/>
      <dgm:t>
        <a:bodyPr/>
        <a:lstStyle/>
        <a:p>
          <a:r>
            <a:rPr lang="en-US"/>
            <a:t>Incident causes have a significant influence on fatal occurrences</a:t>
          </a:r>
        </a:p>
      </dgm:t>
    </dgm:pt>
    <dgm:pt modelId="{706BC271-2E74-4E84-A6B6-C5E1FD4AED0B}" type="parTrans" cxnId="{40212B1F-47E6-4AAC-B65B-64B5DC64ACC2}">
      <dgm:prSet/>
      <dgm:spPr/>
      <dgm:t>
        <a:bodyPr/>
        <a:lstStyle/>
        <a:p>
          <a:endParaRPr lang="en-US"/>
        </a:p>
      </dgm:t>
    </dgm:pt>
    <dgm:pt modelId="{E55F25E9-28FE-4E94-B99A-7C34146834CB}" type="sibTrans" cxnId="{40212B1F-47E6-4AAC-B65B-64B5DC64ACC2}">
      <dgm:prSet/>
      <dgm:spPr/>
      <dgm:t>
        <a:bodyPr/>
        <a:lstStyle/>
        <a:p>
          <a:endParaRPr lang="en-US"/>
        </a:p>
      </dgm:t>
    </dgm:pt>
    <dgm:pt modelId="{C1F5BC4E-79F2-2B48-AC27-EB3EA780F9AD}" type="pres">
      <dgm:prSet presAssocID="{EE6189FC-BCD4-4086-9BCB-C3C390FEEA90}" presName="linear" presStyleCnt="0">
        <dgm:presLayoutVars>
          <dgm:dir/>
          <dgm:animLvl val="lvl"/>
          <dgm:resizeHandles val="exact"/>
        </dgm:presLayoutVars>
      </dgm:prSet>
      <dgm:spPr/>
    </dgm:pt>
    <dgm:pt modelId="{09BB62A1-5A35-7C49-83F7-0F7EBA84D77D}" type="pres">
      <dgm:prSet presAssocID="{0B4C3657-921D-470D-A26E-483D5A04A5FA}" presName="parentLin" presStyleCnt="0"/>
      <dgm:spPr/>
    </dgm:pt>
    <dgm:pt modelId="{120BC450-786F-5142-A4DD-A91BCDBBDEAF}" type="pres">
      <dgm:prSet presAssocID="{0B4C3657-921D-470D-A26E-483D5A04A5FA}" presName="parentLeftMargin" presStyleLbl="node1" presStyleIdx="0" presStyleCnt="2"/>
      <dgm:spPr/>
    </dgm:pt>
    <dgm:pt modelId="{911FFB1D-F5ED-0B44-BB40-5769459712BA}" type="pres">
      <dgm:prSet presAssocID="{0B4C3657-921D-470D-A26E-483D5A04A5FA}" presName="parentText" presStyleLbl="node1" presStyleIdx="0" presStyleCnt="2" custScaleY="38428" custLinFactNeighborX="-66412" custLinFactNeighborY="-31561">
        <dgm:presLayoutVars>
          <dgm:chMax val="0"/>
          <dgm:bulletEnabled val="1"/>
        </dgm:presLayoutVars>
      </dgm:prSet>
      <dgm:spPr/>
    </dgm:pt>
    <dgm:pt modelId="{FD736A34-19AD-4D48-98FE-25E6E75FB045}" type="pres">
      <dgm:prSet presAssocID="{0B4C3657-921D-470D-A26E-483D5A04A5FA}" presName="negativeSpace" presStyleCnt="0"/>
      <dgm:spPr/>
    </dgm:pt>
    <dgm:pt modelId="{B39A042C-2BB2-3A4E-91BF-581A72880972}" type="pres">
      <dgm:prSet presAssocID="{0B4C3657-921D-470D-A26E-483D5A04A5FA}" presName="childText" presStyleLbl="conFgAcc1" presStyleIdx="0" presStyleCnt="2" custScaleY="22688" custLinFactNeighborX="-237" custLinFactNeighborY="6227">
        <dgm:presLayoutVars>
          <dgm:bulletEnabled val="1"/>
        </dgm:presLayoutVars>
      </dgm:prSet>
      <dgm:spPr/>
    </dgm:pt>
    <dgm:pt modelId="{1BFBB55A-A58F-4747-9016-31363BB96F19}" type="pres">
      <dgm:prSet presAssocID="{F11AE83D-7493-442E-A0CB-39A82B7C33BE}" presName="spaceBetweenRectangles" presStyleCnt="0"/>
      <dgm:spPr/>
    </dgm:pt>
    <dgm:pt modelId="{0C43D668-C697-0145-8344-B60886EC7296}" type="pres">
      <dgm:prSet presAssocID="{4BC5C7DC-ECAA-46DB-B932-E7AAABA8B7F9}" presName="parentLin" presStyleCnt="0"/>
      <dgm:spPr/>
    </dgm:pt>
    <dgm:pt modelId="{BADF6709-49C3-CE49-B37F-9B7C541EB11F}" type="pres">
      <dgm:prSet presAssocID="{4BC5C7DC-ECAA-46DB-B932-E7AAABA8B7F9}" presName="parentLeftMargin" presStyleLbl="node1" presStyleIdx="0" presStyleCnt="2"/>
      <dgm:spPr/>
    </dgm:pt>
    <dgm:pt modelId="{69336753-98EF-EE4E-91B1-C93C19141D3E}" type="pres">
      <dgm:prSet presAssocID="{4BC5C7DC-ECAA-46DB-B932-E7AAABA8B7F9}" presName="parentText" presStyleLbl="node1" presStyleIdx="1" presStyleCnt="2" custScaleY="39247" custLinFactNeighborX="-66412" custLinFactNeighborY="-8080">
        <dgm:presLayoutVars>
          <dgm:chMax val="0"/>
          <dgm:bulletEnabled val="1"/>
        </dgm:presLayoutVars>
      </dgm:prSet>
      <dgm:spPr/>
    </dgm:pt>
    <dgm:pt modelId="{360BE378-D120-0940-B0C0-281365F90A95}" type="pres">
      <dgm:prSet presAssocID="{4BC5C7DC-ECAA-46DB-B932-E7AAABA8B7F9}" presName="negativeSpace" presStyleCnt="0"/>
      <dgm:spPr/>
    </dgm:pt>
    <dgm:pt modelId="{F26D01B9-A619-F745-979D-18C931430B19}" type="pres">
      <dgm:prSet presAssocID="{4BC5C7DC-ECAA-46DB-B932-E7AAABA8B7F9}" presName="childText" presStyleLbl="conFgAcc1" presStyleIdx="1" presStyleCnt="2" custScaleY="18209" custLinFactNeighborY="37716">
        <dgm:presLayoutVars>
          <dgm:bulletEnabled val="1"/>
        </dgm:presLayoutVars>
      </dgm:prSet>
      <dgm:spPr/>
    </dgm:pt>
  </dgm:ptLst>
  <dgm:cxnLst>
    <dgm:cxn modelId="{0F690809-5CC6-4C39-BDFF-6AAFD7347F50}" srcId="{EE6189FC-BCD4-4086-9BCB-C3C390FEEA90}" destId="{0B4C3657-921D-470D-A26E-483D5A04A5FA}" srcOrd="0" destOrd="0" parTransId="{9657CDB6-DCF2-4E15-B687-456D783C21ED}" sibTransId="{F11AE83D-7493-442E-A0CB-39A82B7C33BE}"/>
    <dgm:cxn modelId="{40212B1F-47E6-4AAC-B65B-64B5DC64ACC2}" srcId="{4BC5C7DC-ECAA-46DB-B932-E7AAABA8B7F9}" destId="{16465AD5-6EEC-4B4C-B040-7D03C0C739CB}" srcOrd="0" destOrd="0" parTransId="{706BC271-2E74-4E84-A6B6-C5E1FD4AED0B}" sibTransId="{E55F25E9-28FE-4E94-B99A-7C34146834CB}"/>
    <dgm:cxn modelId="{677E7E42-6589-3246-802F-29FE9A08032A}" type="presOf" srcId="{EE6189FC-BCD4-4086-9BCB-C3C390FEEA90}" destId="{C1F5BC4E-79F2-2B48-AC27-EB3EA780F9AD}" srcOrd="0" destOrd="0" presId="urn:microsoft.com/office/officeart/2005/8/layout/list1"/>
    <dgm:cxn modelId="{F24D875B-15AC-D845-B972-42F328BAEC6F}" type="presOf" srcId="{0B4C3657-921D-470D-A26E-483D5A04A5FA}" destId="{120BC450-786F-5142-A4DD-A91BCDBBDEAF}" srcOrd="0" destOrd="0" presId="urn:microsoft.com/office/officeart/2005/8/layout/list1"/>
    <dgm:cxn modelId="{D3E2B960-FE7C-9743-A18A-84EB837FBAA0}" type="presOf" srcId="{4BC5C7DC-ECAA-46DB-B932-E7AAABA8B7F9}" destId="{69336753-98EF-EE4E-91B1-C93C19141D3E}" srcOrd="1" destOrd="0" presId="urn:microsoft.com/office/officeart/2005/8/layout/list1"/>
    <dgm:cxn modelId="{B50C7662-1F37-084D-B783-D3379297FB0C}" type="presOf" srcId="{96750E27-829E-42D6-9CB3-0FAAF8EB2ABE}" destId="{B39A042C-2BB2-3A4E-91BF-581A72880972}" srcOrd="0" destOrd="0" presId="urn:microsoft.com/office/officeart/2005/8/layout/list1"/>
    <dgm:cxn modelId="{3E52D676-6674-EC43-B166-5C9F0AA1E8D9}" type="presOf" srcId="{0B4C3657-921D-470D-A26E-483D5A04A5FA}" destId="{911FFB1D-F5ED-0B44-BB40-5769459712BA}" srcOrd="1" destOrd="0" presId="urn:microsoft.com/office/officeart/2005/8/layout/list1"/>
    <dgm:cxn modelId="{80D4057C-5227-4013-872E-0D923F80997B}" srcId="{EE6189FC-BCD4-4086-9BCB-C3C390FEEA90}" destId="{4BC5C7DC-ECAA-46DB-B932-E7AAABA8B7F9}" srcOrd="1" destOrd="0" parTransId="{480117CE-600A-443A-BBF9-E19D7A191DEB}" sibTransId="{8C1A70D2-2FCF-40FE-B8A6-458AED0A3356}"/>
    <dgm:cxn modelId="{206F15B7-2529-415A-A453-224933725A91}" srcId="{0B4C3657-921D-470D-A26E-483D5A04A5FA}" destId="{96750E27-829E-42D6-9CB3-0FAAF8EB2ABE}" srcOrd="0" destOrd="0" parTransId="{C4DA227C-13C2-4A50-AD92-26F7B36DFE98}" sibTransId="{EE8D075D-4294-4A6B-96DB-0196FCEF9784}"/>
    <dgm:cxn modelId="{81DF97D1-50BF-3341-9E30-BDA2E6B7216A}" type="presOf" srcId="{4BC5C7DC-ECAA-46DB-B932-E7AAABA8B7F9}" destId="{BADF6709-49C3-CE49-B37F-9B7C541EB11F}" srcOrd="0" destOrd="0" presId="urn:microsoft.com/office/officeart/2005/8/layout/list1"/>
    <dgm:cxn modelId="{DB1CB5E0-B843-5548-BD5F-9B18B7BE3952}" type="presOf" srcId="{16465AD5-6EEC-4B4C-B040-7D03C0C739CB}" destId="{F26D01B9-A619-F745-979D-18C931430B19}" srcOrd="0" destOrd="0" presId="urn:microsoft.com/office/officeart/2005/8/layout/list1"/>
    <dgm:cxn modelId="{66C1821C-4555-DC4E-B50B-71FE86A99248}" type="presParOf" srcId="{C1F5BC4E-79F2-2B48-AC27-EB3EA780F9AD}" destId="{09BB62A1-5A35-7C49-83F7-0F7EBA84D77D}" srcOrd="0" destOrd="0" presId="urn:microsoft.com/office/officeart/2005/8/layout/list1"/>
    <dgm:cxn modelId="{136AF548-325E-DE48-BFC5-53749F90BCFE}" type="presParOf" srcId="{09BB62A1-5A35-7C49-83F7-0F7EBA84D77D}" destId="{120BC450-786F-5142-A4DD-A91BCDBBDEAF}" srcOrd="0" destOrd="0" presId="urn:microsoft.com/office/officeart/2005/8/layout/list1"/>
    <dgm:cxn modelId="{9646A51C-DC37-FC44-8C16-E213E5BD1E08}" type="presParOf" srcId="{09BB62A1-5A35-7C49-83F7-0F7EBA84D77D}" destId="{911FFB1D-F5ED-0B44-BB40-5769459712BA}" srcOrd="1" destOrd="0" presId="urn:microsoft.com/office/officeart/2005/8/layout/list1"/>
    <dgm:cxn modelId="{D1360801-9EF3-7C4B-9C8A-865D5E6C3ED4}" type="presParOf" srcId="{C1F5BC4E-79F2-2B48-AC27-EB3EA780F9AD}" destId="{FD736A34-19AD-4D48-98FE-25E6E75FB045}" srcOrd="1" destOrd="0" presId="urn:microsoft.com/office/officeart/2005/8/layout/list1"/>
    <dgm:cxn modelId="{34B4526D-96EA-8D46-896A-4EE92FF3B28A}" type="presParOf" srcId="{C1F5BC4E-79F2-2B48-AC27-EB3EA780F9AD}" destId="{B39A042C-2BB2-3A4E-91BF-581A72880972}" srcOrd="2" destOrd="0" presId="urn:microsoft.com/office/officeart/2005/8/layout/list1"/>
    <dgm:cxn modelId="{9C80C739-1F71-5A48-B824-2A11486E8095}" type="presParOf" srcId="{C1F5BC4E-79F2-2B48-AC27-EB3EA780F9AD}" destId="{1BFBB55A-A58F-4747-9016-31363BB96F19}" srcOrd="3" destOrd="0" presId="urn:microsoft.com/office/officeart/2005/8/layout/list1"/>
    <dgm:cxn modelId="{A307ED83-C449-DF40-AF20-D647D0639D82}" type="presParOf" srcId="{C1F5BC4E-79F2-2B48-AC27-EB3EA780F9AD}" destId="{0C43D668-C697-0145-8344-B60886EC7296}" srcOrd="4" destOrd="0" presId="urn:microsoft.com/office/officeart/2005/8/layout/list1"/>
    <dgm:cxn modelId="{44FA37CD-629B-6E43-9EEE-C05320ADBD8E}" type="presParOf" srcId="{0C43D668-C697-0145-8344-B60886EC7296}" destId="{BADF6709-49C3-CE49-B37F-9B7C541EB11F}" srcOrd="0" destOrd="0" presId="urn:microsoft.com/office/officeart/2005/8/layout/list1"/>
    <dgm:cxn modelId="{B6C2A1A0-2DA2-1944-89F1-3D791257289D}" type="presParOf" srcId="{0C43D668-C697-0145-8344-B60886EC7296}" destId="{69336753-98EF-EE4E-91B1-C93C19141D3E}" srcOrd="1" destOrd="0" presId="urn:microsoft.com/office/officeart/2005/8/layout/list1"/>
    <dgm:cxn modelId="{ED5D6FD0-6EAA-7241-B23E-6E00554A38B4}" type="presParOf" srcId="{C1F5BC4E-79F2-2B48-AC27-EB3EA780F9AD}" destId="{360BE378-D120-0940-B0C0-281365F90A95}" srcOrd="5" destOrd="0" presId="urn:microsoft.com/office/officeart/2005/8/layout/list1"/>
    <dgm:cxn modelId="{DB871ACD-EBEE-8141-AE0B-0147E62B9215}" type="presParOf" srcId="{C1F5BC4E-79F2-2B48-AC27-EB3EA780F9AD}" destId="{F26D01B9-A619-F745-979D-18C931430B1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A042C-2BB2-3A4E-91BF-581A72880972}">
      <dsp:nvSpPr>
        <dsp:cNvPr id="0" name=""/>
        <dsp:cNvSpPr/>
      </dsp:nvSpPr>
      <dsp:spPr>
        <a:xfrm>
          <a:off x="0" y="668299"/>
          <a:ext cx="5607050" cy="1543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83184" rIns="435169"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Incident causes have no influence on fatal occurrences</a:t>
          </a:r>
        </a:p>
      </dsp:txBody>
      <dsp:txXfrm>
        <a:off x="0" y="668299"/>
        <a:ext cx="5607050" cy="1543500"/>
      </dsp:txXfrm>
    </dsp:sp>
    <dsp:sp modelId="{911FFB1D-F5ED-0B44-BB40-5769459712BA}">
      <dsp:nvSpPr>
        <dsp:cNvPr id="0" name=""/>
        <dsp:cNvSpPr/>
      </dsp:nvSpPr>
      <dsp:spPr>
        <a:xfrm>
          <a:off x="280352" y="255019"/>
          <a:ext cx="3924935" cy="826559"/>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44600">
            <a:lnSpc>
              <a:spcPct val="90000"/>
            </a:lnSpc>
            <a:spcBef>
              <a:spcPct val="0"/>
            </a:spcBef>
            <a:spcAft>
              <a:spcPct val="35000"/>
            </a:spcAft>
            <a:buNone/>
          </a:pPr>
          <a:r>
            <a:rPr lang="en-US" sz="2800" kern="1200"/>
            <a:t>Null:</a:t>
          </a:r>
        </a:p>
      </dsp:txBody>
      <dsp:txXfrm>
        <a:off x="320701" y="295368"/>
        <a:ext cx="3844237" cy="745861"/>
      </dsp:txXfrm>
    </dsp:sp>
    <dsp:sp modelId="{F26D01B9-A619-F745-979D-18C931430B19}">
      <dsp:nvSpPr>
        <dsp:cNvPr id="0" name=""/>
        <dsp:cNvSpPr/>
      </dsp:nvSpPr>
      <dsp:spPr>
        <a:xfrm>
          <a:off x="0" y="2776279"/>
          <a:ext cx="5607050" cy="1896300"/>
        </a:xfrm>
        <a:prstGeom prst="rect">
          <a:avLst/>
        </a:prstGeom>
        <a:solidFill>
          <a:schemeClr val="lt1">
            <a:alpha val="90000"/>
            <a:hueOff val="0"/>
            <a:satOff val="0"/>
            <a:lumOff val="0"/>
            <a:alphaOff val="0"/>
          </a:schemeClr>
        </a:solidFill>
        <a:ln w="6350" cap="flat" cmpd="sng" algn="ctr">
          <a:solidFill>
            <a:schemeClr val="accent2">
              <a:hueOff val="-10351890"/>
              <a:satOff val="45859"/>
              <a:lumOff val="-16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83184" rIns="435169"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Incident causes have a significant influence on fatal occurrences</a:t>
          </a:r>
        </a:p>
      </dsp:txBody>
      <dsp:txXfrm>
        <a:off x="0" y="2776279"/>
        <a:ext cx="5607050" cy="1896300"/>
      </dsp:txXfrm>
    </dsp:sp>
    <dsp:sp modelId="{69336753-98EF-EE4E-91B1-C93C19141D3E}">
      <dsp:nvSpPr>
        <dsp:cNvPr id="0" name=""/>
        <dsp:cNvSpPr/>
      </dsp:nvSpPr>
      <dsp:spPr>
        <a:xfrm>
          <a:off x="280352" y="2363000"/>
          <a:ext cx="3924935" cy="826559"/>
        </a:xfrm>
        <a:prstGeom prst="roundRect">
          <a:avLst/>
        </a:prstGeom>
        <a:gradFill rotWithShape="0">
          <a:gsLst>
            <a:gs pos="0">
              <a:schemeClr val="accent2">
                <a:hueOff val="-10351890"/>
                <a:satOff val="45859"/>
                <a:lumOff val="-16864"/>
                <a:alphaOff val="0"/>
                <a:tint val="97000"/>
                <a:satMod val="100000"/>
                <a:lumMod val="102000"/>
              </a:schemeClr>
            </a:gs>
            <a:gs pos="50000">
              <a:schemeClr val="accent2">
                <a:hueOff val="-10351890"/>
                <a:satOff val="45859"/>
                <a:lumOff val="-16864"/>
                <a:alphaOff val="0"/>
                <a:shade val="100000"/>
                <a:satMod val="103000"/>
                <a:lumMod val="100000"/>
              </a:schemeClr>
            </a:gs>
            <a:gs pos="100000">
              <a:schemeClr val="accent2">
                <a:hueOff val="-10351890"/>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44600">
            <a:lnSpc>
              <a:spcPct val="90000"/>
            </a:lnSpc>
            <a:spcBef>
              <a:spcPct val="0"/>
            </a:spcBef>
            <a:spcAft>
              <a:spcPct val="35000"/>
            </a:spcAft>
            <a:buNone/>
          </a:pPr>
          <a:r>
            <a:rPr lang="en-US" sz="2800" kern="1200"/>
            <a:t>Alternate: </a:t>
          </a:r>
        </a:p>
      </dsp:txBody>
      <dsp:txXfrm>
        <a:off x="320701" y="2403349"/>
        <a:ext cx="3844237" cy="745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A042C-2BB2-3A4E-91BF-581A72880972}">
      <dsp:nvSpPr>
        <dsp:cNvPr id="0" name=""/>
        <dsp:cNvSpPr/>
      </dsp:nvSpPr>
      <dsp:spPr>
        <a:xfrm>
          <a:off x="0" y="593713"/>
          <a:ext cx="3352326" cy="857606"/>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0178" tIns="291592" rIns="260178" bIns="99568" numCol="1" spcCol="1270" anchor="t" anchorCtr="0">
          <a:noAutofit/>
        </a:bodyPr>
        <a:lstStyle/>
        <a:p>
          <a:pPr marL="114300" lvl="1" indent="-114300" algn="l" defTabSz="622300">
            <a:lnSpc>
              <a:spcPct val="90000"/>
            </a:lnSpc>
            <a:spcBef>
              <a:spcPct val="0"/>
            </a:spcBef>
            <a:spcAft>
              <a:spcPct val="15000"/>
            </a:spcAft>
            <a:buChar char="•"/>
          </a:pPr>
          <a:r>
            <a:rPr lang="en-US" sz="1400" strike="sngStrike" kern="1200" dirty="0"/>
            <a:t>Incident causes have no influence on fatal occurrences</a:t>
          </a:r>
        </a:p>
      </dsp:txBody>
      <dsp:txXfrm>
        <a:off x="0" y="593713"/>
        <a:ext cx="3352326" cy="857606"/>
      </dsp:txXfrm>
    </dsp:sp>
    <dsp:sp modelId="{911FFB1D-F5ED-0B44-BB40-5769459712BA}">
      <dsp:nvSpPr>
        <dsp:cNvPr id="0" name=""/>
        <dsp:cNvSpPr/>
      </dsp:nvSpPr>
      <dsp:spPr>
        <a:xfrm>
          <a:off x="56298" y="344232"/>
          <a:ext cx="2346628" cy="453757"/>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697" tIns="0" rIns="88697" bIns="0" numCol="1" spcCol="1270" anchor="ctr" anchorCtr="0">
          <a:noAutofit/>
        </a:bodyPr>
        <a:lstStyle/>
        <a:p>
          <a:pPr marL="0" lvl="0" indent="0" algn="l" defTabSz="622300">
            <a:lnSpc>
              <a:spcPct val="90000"/>
            </a:lnSpc>
            <a:spcBef>
              <a:spcPct val="0"/>
            </a:spcBef>
            <a:spcAft>
              <a:spcPct val="35000"/>
            </a:spcAft>
            <a:buNone/>
          </a:pPr>
          <a:r>
            <a:rPr lang="en-US" sz="1400" strike="sngStrike" kern="1200"/>
            <a:t>Null:</a:t>
          </a:r>
        </a:p>
      </dsp:txBody>
      <dsp:txXfrm>
        <a:off x="78449" y="366383"/>
        <a:ext cx="2302326" cy="409455"/>
      </dsp:txXfrm>
    </dsp:sp>
    <dsp:sp modelId="{F26D01B9-A619-F745-979D-18C931430B19}">
      <dsp:nvSpPr>
        <dsp:cNvPr id="0" name=""/>
        <dsp:cNvSpPr/>
      </dsp:nvSpPr>
      <dsp:spPr>
        <a:xfrm>
          <a:off x="0" y="1749573"/>
          <a:ext cx="3352326" cy="803016"/>
        </a:xfrm>
        <a:prstGeom prst="rect">
          <a:avLst/>
        </a:prstGeom>
        <a:solidFill>
          <a:schemeClr val="lt1">
            <a:alpha val="90000"/>
            <a:hueOff val="0"/>
            <a:satOff val="0"/>
            <a:lumOff val="0"/>
            <a:alphaOff val="0"/>
          </a:schemeClr>
        </a:solidFill>
        <a:ln w="6350" cap="flat" cmpd="sng" algn="ctr">
          <a:solidFill>
            <a:schemeClr val="accent2">
              <a:hueOff val="-10351890"/>
              <a:satOff val="45859"/>
              <a:lumOff val="-16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0178" tIns="291592" rIns="26017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Incident causes have a significant influence on fatal occurrences</a:t>
          </a:r>
        </a:p>
      </dsp:txBody>
      <dsp:txXfrm>
        <a:off x="0" y="1749573"/>
        <a:ext cx="3352326" cy="803016"/>
      </dsp:txXfrm>
    </dsp:sp>
    <dsp:sp modelId="{69336753-98EF-EE4E-91B1-C93C19141D3E}">
      <dsp:nvSpPr>
        <dsp:cNvPr id="0" name=""/>
        <dsp:cNvSpPr/>
      </dsp:nvSpPr>
      <dsp:spPr>
        <a:xfrm>
          <a:off x="56298" y="1558460"/>
          <a:ext cx="2346628" cy="463428"/>
        </a:xfrm>
        <a:prstGeom prst="roundRect">
          <a:avLst/>
        </a:prstGeom>
        <a:gradFill rotWithShape="0">
          <a:gsLst>
            <a:gs pos="0">
              <a:schemeClr val="accent2">
                <a:hueOff val="-10351890"/>
                <a:satOff val="45859"/>
                <a:lumOff val="-16864"/>
                <a:alphaOff val="0"/>
                <a:tint val="97000"/>
                <a:satMod val="100000"/>
                <a:lumMod val="102000"/>
              </a:schemeClr>
            </a:gs>
            <a:gs pos="50000">
              <a:schemeClr val="accent2">
                <a:hueOff val="-10351890"/>
                <a:satOff val="45859"/>
                <a:lumOff val="-16864"/>
                <a:alphaOff val="0"/>
                <a:shade val="100000"/>
                <a:satMod val="103000"/>
                <a:lumMod val="100000"/>
              </a:schemeClr>
            </a:gs>
            <a:gs pos="100000">
              <a:schemeClr val="accent2">
                <a:hueOff val="-10351890"/>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697" tIns="0" rIns="88697" bIns="0" numCol="1" spcCol="1270" anchor="ctr" anchorCtr="0">
          <a:noAutofit/>
        </a:bodyPr>
        <a:lstStyle/>
        <a:p>
          <a:pPr marL="0" lvl="0" indent="0" algn="l" defTabSz="622300">
            <a:lnSpc>
              <a:spcPct val="90000"/>
            </a:lnSpc>
            <a:spcBef>
              <a:spcPct val="0"/>
            </a:spcBef>
            <a:spcAft>
              <a:spcPct val="35000"/>
            </a:spcAft>
            <a:buNone/>
          </a:pPr>
          <a:r>
            <a:rPr lang="en-US" sz="1400" kern="1200"/>
            <a:t>Alternate: </a:t>
          </a:r>
        </a:p>
      </dsp:txBody>
      <dsp:txXfrm>
        <a:off x="78921" y="1581083"/>
        <a:ext cx="2301382" cy="4181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82E3E-2FFB-3F4B-B67A-68252351A1F5}"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86D06-04BF-5F45-A427-05798D43B70D}" type="slidenum">
              <a:rPr lang="en-US" smtClean="0"/>
              <a:t>‹#›</a:t>
            </a:fld>
            <a:endParaRPr lang="en-US"/>
          </a:p>
        </p:txBody>
      </p:sp>
    </p:spTree>
    <p:extLst>
      <p:ext uri="{BB962C8B-B14F-4D97-AF65-F5344CB8AC3E}">
        <p14:creationId xmlns:p14="http://schemas.microsoft.com/office/powerpoint/2010/main" val="186927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Ben MacDonald and I will be presenting my analysis on Air Traffic Accidents from 2000 to 2022</a:t>
            </a:r>
          </a:p>
        </p:txBody>
      </p:sp>
      <p:sp>
        <p:nvSpPr>
          <p:cNvPr id="4" name="Slide Number Placeholder 3"/>
          <p:cNvSpPr>
            <a:spLocks noGrp="1"/>
          </p:cNvSpPr>
          <p:nvPr>
            <p:ph type="sldNum" sz="quarter" idx="5"/>
          </p:nvPr>
        </p:nvSpPr>
        <p:spPr/>
        <p:txBody>
          <a:bodyPr/>
          <a:lstStyle/>
          <a:p>
            <a:fld id="{13D86D06-04BF-5F45-A427-05798D43B70D}" type="slidenum">
              <a:rPr lang="en-US" smtClean="0"/>
              <a:t>1</a:t>
            </a:fld>
            <a:endParaRPr lang="en-US"/>
          </a:p>
        </p:txBody>
      </p:sp>
    </p:spTree>
    <p:extLst>
      <p:ext uri="{BB962C8B-B14F-4D97-AF65-F5344CB8AC3E}">
        <p14:creationId xmlns:p14="http://schemas.microsoft.com/office/powerpoint/2010/main" val="45077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86D06-04BF-5F45-A427-05798D43B70D}" type="slidenum">
              <a:rPr lang="en-US" smtClean="0"/>
              <a:t>2</a:t>
            </a:fld>
            <a:endParaRPr lang="en-US"/>
          </a:p>
        </p:txBody>
      </p:sp>
    </p:spTree>
    <p:extLst>
      <p:ext uri="{BB962C8B-B14F-4D97-AF65-F5344CB8AC3E}">
        <p14:creationId xmlns:p14="http://schemas.microsoft.com/office/powerpoint/2010/main" val="187984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use Individual incident causes as my feature variables and a binary value indicating whether the incident was fatal as my target variable for model training and hypothesis testing.</a:t>
            </a:r>
          </a:p>
        </p:txBody>
      </p:sp>
      <p:sp>
        <p:nvSpPr>
          <p:cNvPr id="4" name="Slide Number Placeholder 3"/>
          <p:cNvSpPr>
            <a:spLocks noGrp="1"/>
          </p:cNvSpPr>
          <p:nvPr>
            <p:ph type="sldNum" sz="quarter" idx="5"/>
          </p:nvPr>
        </p:nvSpPr>
        <p:spPr/>
        <p:txBody>
          <a:bodyPr/>
          <a:lstStyle/>
          <a:p>
            <a:fld id="{13D86D06-04BF-5F45-A427-05798D43B70D}" type="slidenum">
              <a:rPr lang="en-US" smtClean="0"/>
              <a:t>6</a:t>
            </a:fld>
            <a:endParaRPr lang="en-US"/>
          </a:p>
        </p:txBody>
      </p:sp>
    </p:spTree>
    <p:extLst>
      <p:ext uri="{BB962C8B-B14F-4D97-AF65-F5344CB8AC3E}">
        <p14:creationId xmlns:p14="http://schemas.microsoft.com/office/powerpoint/2010/main" val="3895091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the Chi squared test to test my hypothesis and found that the p-value was significantly smaller than my 5% threshold. This led me to reject the null hypothesis and accept my alternate hypothesis.  I then trained a logistic regression model using my feature and target variables and found a strong predictive relationship between individual incident causes and fatal or non-fatal incidents.  On the graph to the right you can see the causes with the strongest positive and negative coefficients from my model. On the top are the causes that had a positive coefficient and show a strong relationship with fatal incidents. And on the bottom of the graph you can see causes with the lowest coefficients which indicate a strong relationship with non-fatal incidents. </a:t>
            </a:r>
          </a:p>
          <a:p>
            <a:endParaRPr lang="en-US" dirty="0"/>
          </a:p>
        </p:txBody>
      </p:sp>
      <p:sp>
        <p:nvSpPr>
          <p:cNvPr id="4" name="Slide Number Placeholder 3"/>
          <p:cNvSpPr>
            <a:spLocks noGrp="1"/>
          </p:cNvSpPr>
          <p:nvPr>
            <p:ph type="sldNum" sz="quarter" idx="5"/>
          </p:nvPr>
        </p:nvSpPr>
        <p:spPr/>
        <p:txBody>
          <a:bodyPr/>
          <a:lstStyle/>
          <a:p>
            <a:fld id="{13D86D06-04BF-5F45-A427-05798D43B70D}" type="slidenum">
              <a:rPr lang="en-US" smtClean="0"/>
              <a:t>7</a:t>
            </a:fld>
            <a:endParaRPr lang="en-US"/>
          </a:p>
        </p:txBody>
      </p:sp>
    </p:spTree>
    <p:extLst>
      <p:ext uri="{BB962C8B-B14F-4D97-AF65-F5344CB8AC3E}">
        <p14:creationId xmlns:p14="http://schemas.microsoft.com/office/powerpoint/2010/main" val="6531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1.png"/><Relationship Id="rId4" Type="http://schemas.openxmlformats.org/officeDocument/2006/relationships/diagramLayout" Target="../diagrams/layout2.xm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macd/Air_Travel_Safety_Analysis"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hyperlink" Target="mailto:benjamin.t.macdonald.mil@army.mil" TargetMode="External"/><Relationship Id="rId5" Type="http://schemas.openxmlformats.org/officeDocument/2006/relationships/hyperlink" Target="https://data.worldbank.org/indicator/IS.AIR.DPRT" TargetMode="External"/><Relationship Id="rId4" Type="http://schemas.openxmlformats.org/officeDocument/2006/relationships/hyperlink" Target="https://www.kaggle.com/datasets/deepcontractor/aircraft-accidents-failures-hijacks-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oplanes on a road">
            <a:extLst>
              <a:ext uri="{FF2B5EF4-FFF2-40B4-BE49-F238E27FC236}">
                <a16:creationId xmlns:a16="http://schemas.microsoft.com/office/drawing/2014/main" id="{49D20310-B24C-68DC-2C5B-F6BCF9F5EE04}"/>
              </a:ext>
            </a:extLst>
          </p:cNvPr>
          <p:cNvPicPr>
            <a:picLocks noChangeAspect="1"/>
          </p:cNvPicPr>
          <p:nvPr/>
        </p:nvPicPr>
        <p:blipFill rotWithShape="1">
          <a:blip r:embed="rId3">
            <a:alphaModFix amt="40000"/>
          </a:blip>
          <a:srcRect t="3158" b="11937"/>
          <a:stretch/>
        </p:blipFill>
        <p:spPr>
          <a:xfrm>
            <a:off x="20" y="10"/>
            <a:ext cx="12191980" cy="6857990"/>
          </a:xfrm>
          <a:prstGeom prst="rect">
            <a:avLst/>
          </a:prstGeom>
        </p:spPr>
      </p:pic>
      <p:sp>
        <p:nvSpPr>
          <p:cNvPr id="2" name="Title 1">
            <a:extLst>
              <a:ext uri="{FF2B5EF4-FFF2-40B4-BE49-F238E27FC236}">
                <a16:creationId xmlns:a16="http://schemas.microsoft.com/office/drawing/2014/main" id="{328D7357-4189-48FA-5488-56EE2A166C2E}"/>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Air Traffic Incidents</a:t>
            </a:r>
            <a:br>
              <a:rPr lang="en-US" dirty="0">
                <a:solidFill>
                  <a:schemeClr val="tx1"/>
                </a:solidFill>
              </a:rPr>
            </a:br>
            <a:r>
              <a:rPr lang="en-US" dirty="0">
                <a:solidFill>
                  <a:schemeClr val="tx1"/>
                </a:solidFill>
              </a:rPr>
              <a:t>2000-2022</a:t>
            </a:r>
          </a:p>
        </p:txBody>
      </p:sp>
      <p:sp>
        <p:nvSpPr>
          <p:cNvPr id="3" name="Subtitle 2">
            <a:extLst>
              <a:ext uri="{FF2B5EF4-FFF2-40B4-BE49-F238E27FC236}">
                <a16:creationId xmlns:a16="http://schemas.microsoft.com/office/drawing/2014/main" id="{6F042CD3-14B7-3B8E-C6B7-B56A466CCDB3}"/>
              </a:ext>
            </a:extLst>
          </p:cNvPr>
          <p:cNvSpPr>
            <a:spLocks noGrp="1"/>
          </p:cNvSpPr>
          <p:nvPr>
            <p:ph type="subTitle" idx="1"/>
          </p:nvPr>
        </p:nvSpPr>
        <p:spPr>
          <a:xfrm>
            <a:off x="2695194" y="4352544"/>
            <a:ext cx="6801612" cy="1239894"/>
          </a:xfrm>
        </p:spPr>
        <p:txBody>
          <a:bodyPr>
            <a:normAutofit/>
          </a:bodyPr>
          <a:lstStyle/>
          <a:p>
            <a:r>
              <a:rPr lang="en-US" dirty="0">
                <a:solidFill>
                  <a:schemeClr val="tx1"/>
                </a:solidFill>
              </a:rPr>
              <a:t>Ben MacDonald</a:t>
            </a:r>
          </a:p>
        </p:txBody>
      </p:sp>
    </p:spTree>
    <p:extLst>
      <p:ext uri="{BB962C8B-B14F-4D97-AF65-F5344CB8AC3E}">
        <p14:creationId xmlns:p14="http://schemas.microsoft.com/office/powerpoint/2010/main" val="20808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5BF-CF42-98BC-DE88-0C8830191CA5}"/>
              </a:ext>
            </a:extLst>
          </p:cNvPr>
          <p:cNvSpPr>
            <a:spLocks noGrp="1"/>
          </p:cNvSpPr>
          <p:nvPr>
            <p:ph type="title"/>
          </p:nvPr>
        </p:nvSpPr>
        <p:spPr>
          <a:xfrm>
            <a:off x="2231136" y="158750"/>
            <a:ext cx="7729728" cy="1188720"/>
          </a:xfrm>
        </p:spPr>
        <p:txBody>
          <a:bodyPr/>
          <a:lstStyle/>
          <a:p>
            <a:r>
              <a:rPr lang="en-US" dirty="0"/>
              <a:t>Appendix</a:t>
            </a:r>
          </a:p>
        </p:txBody>
      </p:sp>
      <p:pic>
        <p:nvPicPr>
          <p:cNvPr id="5" name="Picture 4" descr="A graph of a curve&#10;&#10;Description automatically generated">
            <a:extLst>
              <a:ext uri="{FF2B5EF4-FFF2-40B4-BE49-F238E27FC236}">
                <a16:creationId xmlns:a16="http://schemas.microsoft.com/office/drawing/2014/main" id="{F4FCA47F-38FD-8EF9-5803-C2A6D237B707}"/>
              </a:ext>
            </a:extLst>
          </p:cNvPr>
          <p:cNvPicPr>
            <a:picLocks noChangeAspect="1"/>
          </p:cNvPicPr>
          <p:nvPr/>
        </p:nvPicPr>
        <p:blipFill>
          <a:blip r:embed="rId2"/>
          <a:stretch>
            <a:fillRect/>
          </a:stretch>
        </p:blipFill>
        <p:spPr>
          <a:xfrm>
            <a:off x="97440" y="2207169"/>
            <a:ext cx="5608141" cy="4071664"/>
          </a:xfrm>
          <a:prstGeom prst="rect">
            <a:avLst/>
          </a:prstGeom>
          <a:ln>
            <a:solidFill>
              <a:schemeClr val="tx1">
                <a:lumMod val="75000"/>
                <a:lumOff val="25000"/>
              </a:schemeClr>
            </a:solidFill>
          </a:ln>
        </p:spPr>
      </p:pic>
      <p:pic>
        <p:nvPicPr>
          <p:cNvPr id="9" name="Picture 8" descr="A chart with red and yellow squares&#10;&#10;Description automatically generated">
            <a:extLst>
              <a:ext uri="{FF2B5EF4-FFF2-40B4-BE49-F238E27FC236}">
                <a16:creationId xmlns:a16="http://schemas.microsoft.com/office/drawing/2014/main" id="{ED4000D6-B6E5-5450-31DA-FD1F9096F3D2}"/>
              </a:ext>
            </a:extLst>
          </p:cNvPr>
          <p:cNvPicPr>
            <a:picLocks noChangeAspect="1"/>
          </p:cNvPicPr>
          <p:nvPr/>
        </p:nvPicPr>
        <p:blipFill>
          <a:blip r:embed="rId3"/>
          <a:stretch>
            <a:fillRect/>
          </a:stretch>
        </p:blipFill>
        <p:spPr>
          <a:xfrm>
            <a:off x="5838688" y="2102069"/>
            <a:ext cx="6255872" cy="4259317"/>
          </a:xfrm>
          <a:prstGeom prst="rect">
            <a:avLst/>
          </a:prstGeom>
          <a:ln>
            <a:solidFill>
              <a:schemeClr val="tx1">
                <a:lumMod val="75000"/>
                <a:lumOff val="25000"/>
              </a:schemeClr>
            </a:solidFill>
          </a:ln>
        </p:spPr>
      </p:pic>
    </p:spTree>
    <p:extLst>
      <p:ext uri="{BB962C8B-B14F-4D97-AF65-F5344CB8AC3E}">
        <p14:creationId xmlns:p14="http://schemas.microsoft.com/office/powerpoint/2010/main" val="187980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5BF-CF42-98BC-DE88-0C8830191CA5}"/>
              </a:ext>
            </a:extLst>
          </p:cNvPr>
          <p:cNvSpPr>
            <a:spLocks noGrp="1"/>
          </p:cNvSpPr>
          <p:nvPr>
            <p:ph type="title"/>
          </p:nvPr>
        </p:nvSpPr>
        <p:spPr>
          <a:xfrm>
            <a:off x="2231136" y="158750"/>
            <a:ext cx="7729728" cy="1188720"/>
          </a:xfrm>
        </p:spPr>
        <p:txBody>
          <a:bodyPr/>
          <a:lstStyle/>
          <a:p>
            <a:r>
              <a:rPr lang="en-US" dirty="0"/>
              <a:t>Appendix</a:t>
            </a:r>
          </a:p>
        </p:txBody>
      </p:sp>
      <p:pic>
        <p:nvPicPr>
          <p:cNvPr id="7" name="Picture 6" descr="A graph with blue and white bars&#10;&#10;Description automatically generated">
            <a:extLst>
              <a:ext uri="{FF2B5EF4-FFF2-40B4-BE49-F238E27FC236}">
                <a16:creationId xmlns:a16="http://schemas.microsoft.com/office/drawing/2014/main" id="{77807F23-9B77-CDAF-56BD-C18C10F4123F}"/>
              </a:ext>
            </a:extLst>
          </p:cNvPr>
          <p:cNvPicPr>
            <a:picLocks noChangeAspect="1"/>
          </p:cNvPicPr>
          <p:nvPr/>
        </p:nvPicPr>
        <p:blipFill>
          <a:blip r:embed="rId2"/>
          <a:stretch>
            <a:fillRect/>
          </a:stretch>
        </p:blipFill>
        <p:spPr>
          <a:xfrm>
            <a:off x="2023664" y="1788905"/>
            <a:ext cx="7772400" cy="4581625"/>
          </a:xfrm>
          <a:prstGeom prst="rect">
            <a:avLst/>
          </a:prstGeom>
          <a:ln>
            <a:solidFill>
              <a:schemeClr val="tx1">
                <a:lumMod val="75000"/>
                <a:lumOff val="25000"/>
              </a:schemeClr>
            </a:solidFill>
          </a:ln>
        </p:spPr>
      </p:pic>
    </p:spTree>
    <p:extLst>
      <p:ext uri="{BB962C8B-B14F-4D97-AF65-F5344CB8AC3E}">
        <p14:creationId xmlns:p14="http://schemas.microsoft.com/office/powerpoint/2010/main" val="266576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descr="Back view of an aeroplane">
            <a:extLst>
              <a:ext uri="{FF2B5EF4-FFF2-40B4-BE49-F238E27FC236}">
                <a16:creationId xmlns:a16="http://schemas.microsoft.com/office/drawing/2014/main" id="{92B6BF5C-97E5-5BC4-CA7B-C46E58ED34C0}"/>
              </a:ext>
            </a:extLst>
          </p:cNvPr>
          <p:cNvPicPr>
            <a:picLocks noChangeAspect="1"/>
          </p:cNvPicPr>
          <p:nvPr/>
        </p:nvPicPr>
        <p:blipFill rotWithShape="1">
          <a:blip r:embed="rId3"/>
          <a:srcRect l="14407" r="26259"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A8D59745-FE8D-EBB9-D7E1-80D827D04868}"/>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Intro</a:t>
            </a:r>
          </a:p>
        </p:txBody>
      </p:sp>
      <p:sp>
        <p:nvSpPr>
          <p:cNvPr id="3" name="Content Placeholder 2">
            <a:extLst>
              <a:ext uri="{FF2B5EF4-FFF2-40B4-BE49-F238E27FC236}">
                <a16:creationId xmlns:a16="http://schemas.microsoft.com/office/drawing/2014/main" id="{9542F626-53DB-CBBF-C04C-DEA8B5141B4D}"/>
              </a:ext>
            </a:extLst>
          </p:cNvPr>
          <p:cNvSpPr>
            <a:spLocks noGrp="1"/>
          </p:cNvSpPr>
          <p:nvPr>
            <p:ph idx="1"/>
          </p:nvPr>
        </p:nvSpPr>
        <p:spPr>
          <a:xfrm>
            <a:off x="6350001" y="341194"/>
            <a:ext cx="5628640" cy="6196083"/>
          </a:xfrm>
        </p:spPr>
        <p:txBody>
          <a:bodyPr anchor="ctr">
            <a:normAutofit/>
          </a:bodyPr>
          <a:lstStyle/>
          <a:p>
            <a:pPr>
              <a:lnSpc>
                <a:spcPct val="90000"/>
              </a:lnSpc>
            </a:pPr>
            <a:r>
              <a:rPr lang="en-US" sz="1600" dirty="0"/>
              <a:t>Dataset: </a:t>
            </a:r>
          </a:p>
          <a:p>
            <a:pPr lvl="1">
              <a:lnSpc>
                <a:spcPct val="90000"/>
              </a:lnSpc>
            </a:pPr>
            <a:r>
              <a:rPr lang="en-US" dirty="0"/>
              <a:t>Individual aircraft incidents and associated factors</a:t>
            </a:r>
          </a:p>
          <a:p>
            <a:pPr marL="0" indent="0">
              <a:lnSpc>
                <a:spcPct val="90000"/>
              </a:lnSpc>
              <a:buNone/>
            </a:pPr>
            <a:endParaRPr lang="en-US" sz="1600" dirty="0"/>
          </a:p>
          <a:p>
            <a:pPr marL="0" indent="0">
              <a:lnSpc>
                <a:spcPct val="90000"/>
              </a:lnSpc>
              <a:buNone/>
            </a:pPr>
            <a:endParaRPr lang="en-US" sz="1600" dirty="0"/>
          </a:p>
          <a:p>
            <a:pPr>
              <a:lnSpc>
                <a:spcPct val="90000"/>
              </a:lnSpc>
            </a:pPr>
            <a:r>
              <a:rPr lang="en-US" sz="1600" dirty="0"/>
              <a:t>Data Types: </a:t>
            </a:r>
          </a:p>
          <a:p>
            <a:pPr lvl="1">
              <a:lnSpc>
                <a:spcPct val="90000"/>
              </a:lnSpc>
            </a:pPr>
            <a:r>
              <a:rPr lang="en-US" dirty="0"/>
              <a:t>Categorical (required significant cleaning to be useable)</a:t>
            </a:r>
          </a:p>
          <a:p>
            <a:pPr lvl="1">
              <a:lnSpc>
                <a:spcPct val="90000"/>
              </a:lnSpc>
            </a:pPr>
            <a:endParaRPr lang="en-US" dirty="0"/>
          </a:p>
          <a:p>
            <a:pPr lvl="1">
              <a:lnSpc>
                <a:spcPct val="90000"/>
              </a:lnSpc>
            </a:pPr>
            <a:endParaRPr lang="en-US" dirty="0"/>
          </a:p>
          <a:p>
            <a:pPr>
              <a:lnSpc>
                <a:spcPct val="90000"/>
              </a:lnSpc>
            </a:pPr>
            <a:r>
              <a:rPr lang="en-US" sz="1600" dirty="0"/>
              <a:t>Exclusions: </a:t>
            </a:r>
          </a:p>
          <a:p>
            <a:pPr lvl="1">
              <a:lnSpc>
                <a:spcPct val="90000"/>
              </a:lnSpc>
            </a:pPr>
            <a:r>
              <a:rPr lang="en-US" dirty="0"/>
              <a:t>Ground casualty figures (most were purely coincidental)</a:t>
            </a:r>
          </a:p>
          <a:p>
            <a:pPr>
              <a:lnSpc>
                <a:spcPct val="90000"/>
              </a:lnSpc>
            </a:pPr>
            <a:endParaRPr lang="en-US" sz="1600" dirty="0"/>
          </a:p>
          <a:p>
            <a:pPr>
              <a:lnSpc>
                <a:spcPct val="90000"/>
              </a:lnSpc>
            </a:pPr>
            <a:endParaRPr lang="en-US" sz="1600" dirty="0"/>
          </a:p>
          <a:p>
            <a:pPr>
              <a:lnSpc>
                <a:spcPct val="90000"/>
              </a:lnSpc>
            </a:pPr>
            <a:r>
              <a:rPr lang="en-US" sz="1600" dirty="0"/>
              <a:t>Flight Types: </a:t>
            </a:r>
          </a:p>
          <a:p>
            <a:pPr lvl="1">
              <a:lnSpc>
                <a:spcPct val="90000"/>
              </a:lnSpc>
            </a:pPr>
            <a:r>
              <a:rPr lang="en-US" dirty="0"/>
              <a:t>Passenger, cargo, private, military</a:t>
            </a:r>
          </a:p>
        </p:txBody>
      </p:sp>
    </p:spTree>
    <p:extLst>
      <p:ext uri="{BB962C8B-B14F-4D97-AF65-F5344CB8AC3E}">
        <p14:creationId xmlns:p14="http://schemas.microsoft.com/office/powerpoint/2010/main" val="307882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11EA8E-E436-6EF4-F7AF-F1C2EDFE4F1C}"/>
              </a:ext>
            </a:extLst>
          </p:cNvPr>
          <p:cNvSpPr>
            <a:spLocks noGrp="1"/>
          </p:cNvSpPr>
          <p:nvPr>
            <p:ph type="title"/>
          </p:nvPr>
        </p:nvSpPr>
        <p:spPr>
          <a:xfrm>
            <a:off x="2231136" y="219257"/>
            <a:ext cx="7729728" cy="1188720"/>
          </a:xfrm>
        </p:spPr>
        <p:txBody>
          <a:bodyPr/>
          <a:lstStyle/>
          <a:p>
            <a:r>
              <a:rPr lang="en-US" dirty="0"/>
              <a:t>Air Traffic Incidents by the numbers</a:t>
            </a:r>
          </a:p>
        </p:txBody>
      </p:sp>
      <p:pic>
        <p:nvPicPr>
          <p:cNvPr id="7" name="Picture 6">
            <a:extLst>
              <a:ext uri="{FF2B5EF4-FFF2-40B4-BE49-F238E27FC236}">
                <a16:creationId xmlns:a16="http://schemas.microsoft.com/office/drawing/2014/main" id="{C83B789C-A5BD-CD2F-5C35-3BFBD2E1CE53}"/>
              </a:ext>
            </a:extLst>
          </p:cNvPr>
          <p:cNvPicPr>
            <a:picLocks noChangeAspect="1"/>
          </p:cNvPicPr>
          <p:nvPr/>
        </p:nvPicPr>
        <p:blipFill>
          <a:blip r:embed="rId2"/>
          <a:srcRect/>
          <a:stretch/>
        </p:blipFill>
        <p:spPr>
          <a:xfrm>
            <a:off x="132489" y="2286483"/>
            <a:ext cx="5880674" cy="3507555"/>
          </a:xfrm>
          <a:prstGeom prst="rect">
            <a:avLst/>
          </a:prstGeom>
          <a:ln>
            <a:solidFill>
              <a:schemeClr val="tx1">
                <a:lumMod val="75000"/>
                <a:lumOff val="25000"/>
              </a:schemeClr>
            </a:solidFill>
          </a:ln>
        </p:spPr>
      </p:pic>
      <p:pic>
        <p:nvPicPr>
          <p:cNvPr id="9" name="Picture 8">
            <a:extLst>
              <a:ext uri="{FF2B5EF4-FFF2-40B4-BE49-F238E27FC236}">
                <a16:creationId xmlns:a16="http://schemas.microsoft.com/office/drawing/2014/main" id="{F8512791-18EC-B0E3-9852-943B8BA15D31}"/>
              </a:ext>
            </a:extLst>
          </p:cNvPr>
          <p:cNvPicPr>
            <a:picLocks noChangeAspect="1"/>
          </p:cNvPicPr>
          <p:nvPr/>
        </p:nvPicPr>
        <p:blipFill>
          <a:blip r:embed="rId3"/>
          <a:srcRect/>
          <a:stretch/>
        </p:blipFill>
        <p:spPr>
          <a:xfrm>
            <a:off x="6197289" y="2286500"/>
            <a:ext cx="5862222" cy="3507521"/>
          </a:xfrm>
          <a:prstGeom prst="rect">
            <a:avLst/>
          </a:prstGeom>
          <a:ln>
            <a:solidFill>
              <a:schemeClr val="tx1">
                <a:lumMod val="75000"/>
                <a:lumOff val="25000"/>
              </a:schemeClr>
            </a:solidFill>
          </a:ln>
        </p:spPr>
      </p:pic>
      <p:sp>
        <p:nvSpPr>
          <p:cNvPr id="12" name="Rectangle 11">
            <a:extLst>
              <a:ext uri="{FF2B5EF4-FFF2-40B4-BE49-F238E27FC236}">
                <a16:creationId xmlns:a16="http://schemas.microsoft.com/office/drawing/2014/main" id="{4297F6B0-5621-03E1-CAB1-E4603FBEF357}"/>
              </a:ext>
            </a:extLst>
          </p:cNvPr>
          <p:cNvSpPr/>
          <p:nvPr/>
        </p:nvSpPr>
        <p:spPr>
          <a:xfrm>
            <a:off x="5034224" y="2449130"/>
            <a:ext cx="492369" cy="3049760"/>
          </a:xfrm>
          <a:prstGeom prst="rect">
            <a:avLst/>
          </a:prstGeom>
          <a:solidFill>
            <a:schemeClr val="accent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51E0770-15F7-86BF-F30A-217B07DD4D12}"/>
              </a:ext>
            </a:extLst>
          </p:cNvPr>
          <p:cNvSpPr txBox="1"/>
          <p:nvPr/>
        </p:nvSpPr>
        <p:spPr>
          <a:xfrm>
            <a:off x="5034225" y="2471785"/>
            <a:ext cx="492368" cy="184666"/>
          </a:xfrm>
          <a:prstGeom prst="rect">
            <a:avLst/>
          </a:prstGeom>
          <a:noFill/>
        </p:spPr>
        <p:txBody>
          <a:bodyPr wrap="square" rtlCol="0">
            <a:spAutoFit/>
          </a:bodyPr>
          <a:lstStyle/>
          <a:p>
            <a:r>
              <a:rPr lang="en-US" sz="600" dirty="0"/>
              <a:t>Covid-19</a:t>
            </a:r>
          </a:p>
        </p:txBody>
      </p:sp>
      <p:sp>
        <p:nvSpPr>
          <p:cNvPr id="13" name="Rectangle 12">
            <a:extLst>
              <a:ext uri="{FF2B5EF4-FFF2-40B4-BE49-F238E27FC236}">
                <a16:creationId xmlns:a16="http://schemas.microsoft.com/office/drawing/2014/main" id="{5461F994-2E91-F639-4911-AD0A2140B9C5}"/>
              </a:ext>
            </a:extLst>
          </p:cNvPr>
          <p:cNvSpPr/>
          <p:nvPr/>
        </p:nvSpPr>
        <p:spPr>
          <a:xfrm>
            <a:off x="11070589" y="2449130"/>
            <a:ext cx="492369" cy="3049760"/>
          </a:xfrm>
          <a:prstGeom prst="rect">
            <a:avLst/>
          </a:prstGeom>
          <a:solidFill>
            <a:schemeClr val="accent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50B6C01-B3F5-3D0A-D5DC-44A13EA649EC}"/>
              </a:ext>
            </a:extLst>
          </p:cNvPr>
          <p:cNvSpPr txBox="1"/>
          <p:nvPr/>
        </p:nvSpPr>
        <p:spPr>
          <a:xfrm>
            <a:off x="11070588" y="2471784"/>
            <a:ext cx="492370" cy="184665"/>
          </a:xfrm>
          <a:prstGeom prst="rect">
            <a:avLst/>
          </a:prstGeom>
          <a:noFill/>
        </p:spPr>
        <p:txBody>
          <a:bodyPr wrap="square" rtlCol="0">
            <a:spAutoFit/>
          </a:bodyPr>
          <a:lstStyle/>
          <a:p>
            <a:r>
              <a:rPr lang="en-US" sz="600" dirty="0"/>
              <a:t>Covid-19</a:t>
            </a:r>
          </a:p>
        </p:txBody>
      </p:sp>
      <p:sp>
        <p:nvSpPr>
          <p:cNvPr id="15" name="Rectangle 14">
            <a:extLst>
              <a:ext uri="{FF2B5EF4-FFF2-40B4-BE49-F238E27FC236}">
                <a16:creationId xmlns:a16="http://schemas.microsoft.com/office/drawing/2014/main" id="{574E582A-FF98-2CAF-4310-0819CACD5BD0}"/>
              </a:ext>
            </a:extLst>
          </p:cNvPr>
          <p:cNvSpPr/>
          <p:nvPr/>
        </p:nvSpPr>
        <p:spPr>
          <a:xfrm>
            <a:off x="494950" y="2348917"/>
            <a:ext cx="142613" cy="1023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A7120D-AAC2-85A9-AF11-36E7A0C9C302}"/>
              </a:ext>
            </a:extLst>
          </p:cNvPr>
          <p:cNvSpPr/>
          <p:nvPr/>
        </p:nvSpPr>
        <p:spPr>
          <a:xfrm>
            <a:off x="5442918" y="2449130"/>
            <a:ext cx="492369" cy="30497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C34D69E-6A9E-CF76-E19E-8EC50A485DD6}"/>
              </a:ext>
            </a:extLst>
          </p:cNvPr>
          <p:cNvSpPr/>
          <p:nvPr/>
        </p:nvSpPr>
        <p:spPr>
          <a:xfrm>
            <a:off x="11500899" y="2449130"/>
            <a:ext cx="492369" cy="30497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7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11EA8E-E436-6EF4-F7AF-F1C2EDFE4F1C}"/>
              </a:ext>
            </a:extLst>
          </p:cNvPr>
          <p:cNvSpPr>
            <a:spLocks noGrp="1"/>
          </p:cNvSpPr>
          <p:nvPr>
            <p:ph type="title"/>
          </p:nvPr>
        </p:nvSpPr>
        <p:spPr>
          <a:xfrm>
            <a:off x="2231136" y="219257"/>
            <a:ext cx="7729728" cy="1188720"/>
          </a:xfrm>
        </p:spPr>
        <p:txBody>
          <a:bodyPr/>
          <a:lstStyle/>
          <a:p>
            <a:r>
              <a:rPr lang="en-US" dirty="0"/>
              <a:t>Air Traffic Incidents by the numbers</a:t>
            </a:r>
          </a:p>
        </p:txBody>
      </p:sp>
      <p:pic>
        <p:nvPicPr>
          <p:cNvPr id="3" name="Picture 2">
            <a:extLst>
              <a:ext uri="{FF2B5EF4-FFF2-40B4-BE49-F238E27FC236}">
                <a16:creationId xmlns:a16="http://schemas.microsoft.com/office/drawing/2014/main" id="{8BBE4423-648D-71B9-D5A9-7A545378E3E2}"/>
              </a:ext>
            </a:extLst>
          </p:cNvPr>
          <p:cNvPicPr>
            <a:picLocks noChangeAspect="1"/>
          </p:cNvPicPr>
          <p:nvPr/>
        </p:nvPicPr>
        <p:blipFill>
          <a:blip r:embed="rId2"/>
          <a:srcRect/>
          <a:stretch/>
        </p:blipFill>
        <p:spPr>
          <a:xfrm>
            <a:off x="284854" y="2643296"/>
            <a:ext cx="5423588" cy="3908797"/>
          </a:xfrm>
          <a:prstGeom prst="rect">
            <a:avLst/>
          </a:prstGeom>
          <a:ln>
            <a:solidFill>
              <a:schemeClr val="tx1">
                <a:lumMod val="75000"/>
                <a:lumOff val="25000"/>
              </a:schemeClr>
            </a:solidFill>
          </a:ln>
        </p:spPr>
      </p:pic>
      <p:sp>
        <p:nvSpPr>
          <p:cNvPr id="8" name="TextBox 7">
            <a:extLst>
              <a:ext uri="{FF2B5EF4-FFF2-40B4-BE49-F238E27FC236}">
                <a16:creationId xmlns:a16="http://schemas.microsoft.com/office/drawing/2014/main" id="{D9226DFB-545D-5205-C75D-69336778DF29}"/>
              </a:ext>
            </a:extLst>
          </p:cNvPr>
          <p:cNvSpPr txBox="1"/>
          <p:nvPr/>
        </p:nvSpPr>
        <p:spPr>
          <a:xfrm>
            <a:off x="311499" y="1559617"/>
            <a:ext cx="3196516"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73.6% of incidents were not fatal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26.4% were fatal</a:t>
            </a:r>
          </a:p>
        </p:txBody>
      </p:sp>
      <p:pic>
        <p:nvPicPr>
          <p:cNvPr id="16" name="Content Placeholder 4" descr="A graph showing the number of reports&#10;&#10;Description automatically generated with medium confidence">
            <a:extLst>
              <a:ext uri="{FF2B5EF4-FFF2-40B4-BE49-F238E27FC236}">
                <a16:creationId xmlns:a16="http://schemas.microsoft.com/office/drawing/2014/main" id="{42ACAF6E-E06A-1732-13C5-849CC9C090B0}"/>
              </a:ext>
            </a:extLst>
          </p:cNvPr>
          <p:cNvPicPr>
            <a:picLocks noGrp="1" noChangeAspect="1"/>
          </p:cNvPicPr>
          <p:nvPr>
            <p:ph idx="1"/>
          </p:nvPr>
        </p:nvPicPr>
        <p:blipFill>
          <a:blip r:embed="rId3"/>
          <a:stretch>
            <a:fillRect/>
          </a:stretch>
        </p:blipFill>
        <p:spPr>
          <a:xfrm>
            <a:off x="5849134" y="2643296"/>
            <a:ext cx="6111638" cy="3908796"/>
          </a:xfrm>
          <a:ln>
            <a:solidFill>
              <a:schemeClr val="tx1">
                <a:lumMod val="75000"/>
                <a:lumOff val="25000"/>
              </a:schemeClr>
            </a:solidFill>
          </a:ln>
        </p:spPr>
      </p:pic>
      <p:sp>
        <p:nvSpPr>
          <p:cNvPr id="17" name="TextBox 16">
            <a:extLst>
              <a:ext uri="{FF2B5EF4-FFF2-40B4-BE49-F238E27FC236}">
                <a16:creationId xmlns:a16="http://schemas.microsoft.com/office/drawing/2014/main" id="{502D896D-3B85-7727-CF60-FD35BF063F01}"/>
              </a:ext>
            </a:extLst>
          </p:cNvPr>
          <p:cNvSpPr txBox="1"/>
          <p:nvPr/>
        </p:nvSpPr>
        <p:spPr>
          <a:xfrm>
            <a:off x="6035380" y="1610138"/>
            <a:ext cx="4854214"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Most incidents occur during flight and landing phases</a:t>
            </a:r>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36079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11EA8E-E436-6EF4-F7AF-F1C2EDFE4F1C}"/>
              </a:ext>
            </a:extLst>
          </p:cNvPr>
          <p:cNvSpPr>
            <a:spLocks noGrp="1"/>
          </p:cNvSpPr>
          <p:nvPr>
            <p:ph type="title"/>
          </p:nvPr>
        </p:nvSpPr>
        <p:spPr>
          <a:xfrm>
            <a:off x="2231136" y="219257"/>
            <a:ext cx="7729728" cy="1188720"/>
          </a:xfrm>
        </p:spPr>
        <p:txBody>
          <a:bodyPr/>
          <a:lstStyle/>
          <a:p>
            <a:r>
              <a:rPr lang="en-US" dirty="0"/>
              <a:t>Air Traffic Incidents by the numbers</a:t>
            </a:r>
          </a:p>
        </p:txBody>
      </p:sp>
      <p:pic>
        <p:nvPicPr>
          <p:cNvPr id="6" name="Picture 5">
            <a:extLst>
              <a:ext uri="{FF2B5EF4-FFF2-40B4-BE49-F238E27FC236}">
                <a16:creationId xmlns:a16="http://schemas.microsoft.com/office/drawing/2014/main" id="{F2D4F53A-0B0C-5C18-8B49-AF082EF04811}"/>
              </a:ext>
            </a:extLst>
          </p:cNvPr>
          <p:cNvPicPr>
            <a:picLocks noChangeAspect="1"/>
          </p:cNvPicPr>
          <p:nvPr/>
        </p:nvPicPr>
        <p:blipFill>
          <a:blip r:embed="rId2"/>
          <a:srcRect/>
          <a:stretch/>
        </p:blipFill>
        <p:spPr>
          <a:xfrm>
            <a:off x="160428" y="2643296"/>
            <a:ext cx="5360029" cy="3908796"/>
          </a:xfrm>
          <a:prstGeom prst="rect">
            <a:avLst/>
          </a:prstGeom>
          <a:ln>
            <a:solidFill>
              <a:schemeClr val="tx1">
                <a:lumMod val="75000"/>
                <a:lumOff val="25000"/>
              </a:schemeClr>
            </a:solidFill>
          </a:ln>
        </p:spPr>
      </p:pic>
      <p:sp>
        <p:nvSpPr>
          <p:cNvPr id="10" name="TextBox 9">
            <a:extLst>
              <a:ext uri="{FF2B5EF4-FFF2-40B4-BE49-F238E27FC236}">
                <a16:creationId xmlns:a16="http://schemas.microsoft.com/office/drawing/2014/main" id="{778D88D2-E9C9-6831-4504-66AD8635A2D1}"/>
              </a:ext>
            </a:extLst>
          </p:cNvPr>
          <p:cNvSpPr txBox="1"/>
          <p:nvPr/>
        </p:nvSpPr>
        <p:spPr>
          <a:xfrm>
            <a:off x="440146" y="1610138"/>
            <a:ext cx="3679597"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67% of fatal incidents had no survivors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33% had some</a:t>
            </a:r>
          </a:p>
        </p:txBody>
      </p:sp>
      <p:pic>
        <p:nvPicPr>
          <p:cNvPr id="2" name="Picture 1">
            <a:extLst>
              <a:ext uri="{FF2B5EF4-FFF2-40B4-BE49-F238E27FC236}">
                <a16:creationId xmlns:a16="http://schemas.microsoft.com/office/drawing/2014/main" id="{68CFAA59-1B6C-AA85-FE6C-7074B09F52B0}"/>
              </a:ext>
            </a:extLst>
          </p:cNvPr>
          <p:cNvPicPr>
            <a:picLocks noChangeAspect="1"/>
          </p:cNvPicPr>
          <p:nvPr/>
        </p:nvPicPr>
        <p:blipFill>
          <a:blip r:embed="rId3"/>
          <a:srcRect/>
          <a:stretch/>
        </p:blipFill>
        <p:spPr>
          <a:xfrm>
            <a:off x="5715550" y="2643296"/>
            <a:ext cx="6316022" cy="3908796"/>
          </a:xfrm>
          <a:prstGeom prst="rect">
            <a:avLst/>
          </a:prstGeom>
          <a:ln>
            <a:solidFill>
              <a:schemeClr val="tx1">
                <a:lumMod val="75000"/>
                <a:lumOff val="25000"/>
              </a:schemeClr>
            </a:solidFill>
          </a:ln>
        </p:spPr>
      </p:pic>
      <p:sp>
        <p:nvSpPr>
          <p:cNvPr id="3" name="TextBox 2">
            <a:extLst>
              <a:ext uri="{FF2B5EF4-FFF2-40B4-BE49-F238E27FC236}">
                <a16:creationId xmlns:a16="http://schemas.microsoft.com/office/drawing/2014/main" id="{08CD4B23-639D-C83B-91CA-19DEF8B93072}"/>
              </a:ext>
            </a:extLst>
          </p:cNvPr>
          <p:cNvSpPr txBox="1"/>
          <p:nvPr/>
        </p:nvSpPr>
        <p:spPr>
          <a:xfrm>
            <a:off x="6035380" y="1610138"/>
            <a:ext cx="4279761"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Most incidents were categorized as accidental</a:t>
            </a:r>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422153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8D82B-178D-8C90-1617-7330CD784C1C}"/>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Hypotheses</a:t>
            </a:r>
          </a:p>
        </p:txBody>
      </p:sp>
      <p:graphicFrame>
        <p:nvGraphicFramePr>
          <p:cNvPr id="5" name="Content Placeholder 2">
            <a:extLst>
              <a:ext uri="{FF2B5EF4-FFF2-40B4-BE49-F238E27FC236}">
                <a16:creationId xmlns:a16="http://schemas.microsoft.com/office/drawing/2014/main" id="{0C2BC0B7-E9C7-201C-DD9B-BB16049EBF35}"/>
              </a:ext>
            </a:extLst>
          </p:cNvPr>
          <p:cNvGraphicFramePr>
            <a:graphicFrameLocks noGrp="1"/>
          </p:cNvGraphicFramePr>
          <p:nvPr>
            <p:ph idx="1"/>
            <p:extLst>
              <p:ext uri="{D42A27DB-BD31-4B8C-83A1-F6EECF244321}">
                <p14:modId xmlns:p14="http://schemas.microsoft.com/office/powerpoint/2010/main" val="331995736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58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38F89D-3B34-5431-28A8-60F2AA9D762C}"/>
              </a:ext>
            </a:extLst>
          </p:cNvPr>
          <p:cNvSpPr>
            <a:spLocks noGrp="1"/>
          </p:cNvSpPr>
          <p:nvPr>
            <p:ph type="title"/>
          </p:nvPr>
        </p:nvSpPr>
        <p:spPr>
          <a:xfrm>
            <a:off x="144345" y="690901"/>
            <a:ext cx="4852494" cy="1139885"/>
          </a:xfrm>
        </p:spPr>
        <p:txBody>
          <a:bodyPr/>
          <a:lstStyle/>
          <a:p>
            <a:r>
              <a:rPr lang="en-US" dirty="0"/>
              <a:t>Hypotheses revisited</a:t>
            </a:r>
          </a:p>
        </p:txBody>
      </p:sp>
      <p:graphicFrame>
        <p:nvGraphicFramePr>
          <p:cNvPr id="4" name="Content Placeholder 2">
            <a:extLst>
              <a:ext uri="{FF2B5EF4-FFF2-40B4-BE49-F238E27FC236}">
                <a16:creationId xmlns:a16="http://schemas.microsoft.com/office/drawing/2014/main" id="{0451073A-445F-50A0-C8E1-EE10B95C9783}"/>
              </a:ext>
            </a:extLst>
          </p:cNvPr>
          <p:cNvGraphicFramePr>
            <a:graphicFrameLocks/>
          </p:cNvGraphicFramePr>
          <p:nvPr/>
        </p:nvGraphicFramePr>
        <p:xfrm>
          <a:off x="808195" y="2751152"/>
          <a:ext cx="3352326" cy="2910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Graphic 12" descr="Checkmark with solid fill">
            <a:extLst>
              <a:ext uri="{FF2B5EF4-FFF2-40B4-BE49-F238E27FC236}">
                <a16:creationId xmlns:a16="http://schemas.microsoft.com/office/drawing/2014/main" id="{E2E3B2BA-9456-078E-FBA7-3889C0D38C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21984" y="4552122"/>
            <a:ext cx="188842" cy="188842"/>
          </a:xfrm>
          <a:prstGeom prst="rect">
            <a:avLst/>
          </a:prstGeom>
        </p:spPr>
      </p:pic>
      <p:sp>
        <p:nvSpPr>
          <p:cNvPr id="14" name="Rectangle 13">
            <a:extLst>
              <a:ext uri="{FF2B5EF4-FFF2-40B4-BE49-F238E27FC236}">
                <a16:creationId xmlns:a16="http://schemas.microsoft.com/office/drawing/2014/main" id="{4DFC8085-4321-7BE8-7498-EB10E9AFD38F}"/>
              </a:ext>
            </a:extLst>
          </p:cNvPr>
          <p:cNvSpPr/>
          <p:nvPr/>
        </p:nvSpPr>
        <p:spPr>
          <a:xfrm>
            <a:off x="3920986" y="4552122"/>
            <a:ext cx="189840" cy="188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94A06D-0DF7-ED44-634A-1EAB6355D2EA}"/>
              </a:ext>
            </a:extLst>
          </p:cNvPr>
          <p:cNvSpPr/>
          <p:nvPr/>
        </p:nvSpPr>
        <p:spPr>
          <a:xfrm>
            <a:off x="3926950" y="3388251"/>
            <a:ext cx="189840" cy="188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5BE9B16-DFB8-835C-075E-06D4E2F39E83}"/>
              </a:ext>
            </a:extLst>
          </p:cNvPr>
          <p:cNvSpPr txBox="1"/>
          <p:nvPr/>
        </p:nvSpPr>
        <p:spPr>
          <a:xfrm>
            <a:off x="3903349" y="3271133"/>
            <a:ext cx="234912" cy="369332"/>
          </a:xfrm>
          <a:prstGeom prst="rect">
            <a:avLst/>
          </a:prstGeom>
          <a:noFill/>
        </p:spPr>
        <p:txBody>
          <a:bodyPr wrap="square" rtlCol="0">
            <a:spAutoFit/>
          </a:bodyPr>
          <a:lstStyle/>
          <a:p>
            <a:pPr algn="ctr"/>
            <a:r>
              <a:rPr lang="en-US" dirty="0">
                <a:solidFill>
                  <a:srgbClr val="FF0000"/>
                </a:solidFill>
              </a:rPr>
              <a:t>x</a:t>
            </a:r>
          </a:p>
        </p:txBody>
      </p:sp>
      <p:pic>
        <p:nvPicPr>
          <p:cNvPr id="9" name="Picture 8" descr="A graph of a bar chart&#10;&#10;Description automatically generated with medium confidence">
            <a:extLst>
              <a:ext uri="{FF2B5EF4-FFF2-40B4-BE49-F238E27FC236}">
                <a16:creationId xmlns:a16="http://schemas.microsoft.com/office/drawing/2014/main" id="{07FDEAF2-3CE0-0DC5-B5D0-78656697F2A2}"/>
              </a:ext>
            </a:extLst>
          </p:cNvPr>
          <p:cNvPicPr>
            <a:picLocks noChangeAspect="1"/>
          </p:cNvPicPr>
          <p:nvPr/>
        </p:nvPicPr>
        <p:blipFill>
          <a:blip r:embed="rId10"/>
          <a:stretch>
            <a:fillRect/>
          </a:stretch>
        </p:blipFill>
        <p:spPr>
          <a:xfrm>
            <a:off x="5146646" y="247475"/>
            <a:ext cx="6993724" cy="6363050"/>
          </a:xfrm>
          <a:prstGeom prst="rect">
            <a:avLst/>
          </a:prstGeom>
          <a:ln>
            <a:solidFill>
              <a:schemeClr val="tx1">
                <a:lumMod val="75000"/>
                <a:lumOff val="25000"/>
              </a:schemeClr>
            </a:solidFill>
          </a:ln>
        </p:spPr>
      </p:pic>
      <p:sp>
        <p:nvSpPr>
          <p:cNvPr id="12" name="Rectangle 11">
            <a:extLst>
              <a:ext uri="{FF2B5EF4-FFF2-40B4-BE49-F238E27FC236}">
                <a16:creationId xmlns:a16="http://schemas.microsoft.com/office/drawing/2014/main" id="{F0FB331A-5C2A-6FD3-24BB-55FAC96E0021}"/>
              </a:ext>
            </a:extLst>
          </p:cNvPr>
          <p:cNvSpPr/>
          <p:nvPr/>
        </p:nvSpPr>
        <p:spPr>
          <a:xfrm>
            <a:off x="10066789" y="629174"/>
            <a:ext cx="1937857" cy="31626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7C1278-DC69-599E-055F-1C44468A2B17}"/>
              </a:ext>
            </a:extLst>
          </p:cNvPr>
          <p:cNvSpPr/>
          <p:nvPr/>
        </p:nvSpPr>
        <p:spPr>
          <a:xfrm>
            <a:off x="5998128" y="3791824"/>
            <a:ext cx="4165375" cy="23146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BB4E57-7334-2380-8BBA-F2B708889204}"/>
              </a:ext>
            </a:extLst>
          </p:cNvPr>
          <p:cNvSpPr/>
          <p:nvPr/>
        </p:nvSpPr>
        <p:spPr>
          <a:xfrm>
            <a:off x="5209563" y="629174"/>
            <a:ext cx="2894202" cy="31626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846ABE9-EF49-AF6B-D1A8-0D13F357E213}"/>
              </a:ext>
            </a:extLst>
          </p:cNvPr>
          <p:cNvSpPr txBox="1"/>
          <p:nvPr/>
        </p:nvSpPr>
        <p:spPr>
          <a:xfrm>
            <a:off x="8418771" y="1830786"/>
            <a:ext cx="1342238" cy="369332"/>
          </a:xfrm>
          <a:prstGeom prst="rect">
            <a:avLst/>
          </a:prstGeom>
          <a:noFill/>
        </p:spPr>
        <p:txBody>
          <a:bodyPr wrap="square" rtlCol="0">
            <a:spAutoFit/>
          </a:bodyPr>
          <a:lstStyle/>
          <a:p>
            <a:r>
              <a:rPr lang="en-US" dirty="0"/>
              <a:t>Most Likely</a:t>
            </a:r>
          </a:p>
        </p:txBody>
      </p:sp>
      <p:sp>
        <p:nvSpPr>
          <p:cNvPr id="22" name="TextBox 21">
            <a:extLst>
              <a:ext uri="{FF2B5EF4-FFF2-40B4-BE49-F238E27FC236}">
                <a16:creationId xmlns:a16="http://schemas.microsoft.com/office/drawing/2014/main" id="{B4519891-7F2A-6D0B-C318-10C7B6D96969}"/>
              </a:ext>
            </a:extLst>
          </p:cNvPr>
          <p:cNvSpPr txBox="1"/>
          <p:nvPr/>
        </p:nvSpPr>
        <p:spPr>
          <a:xfrm>
            <a:off x="10480817" y="4740964"/>
            <a:ext cx="1342238" cy="369332"/>
          </a:xfrm>
          <a:prstGeom prst="rect">
            <a:avLst/>
          </a:prstGeom>
          <a:noFill/>
        </p:spPr>
        <p:txBody>
          <a:bodyPr wrap="square" rtlCol="0">
            <a:spAutoFit/>
          </a:bodyPr>
          <a:lstStyle/>
          <a:p>
            <a:r>
              <a:rPr lang="en-US" dirty="0"/>
              <a:t>Least Likely</a:t>
            </a:r>
          </a:p>
        </p:txBody>
      </p:sp>
    </p:spTree>
    <p:extLst>
      <p:ext uri="{BB962C8B-B14F-4D97-AF65-F5344CB8AC3E}">
        <p14:creationId xmlns:p14="http://schemas.microsoft.com/office/powerpoint/2010/main" val="27566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0" grpId="0" animBg="1"/>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5" name="Picture 4" descr="Aircraft wing above clouds">
            <a:extLst>
              <a:ext uri="{FF2B5EF4-FFF2-40B4-BE49-F238E27FC236}">
                <a16:creationId xmlns:a16="http://schemas.microsoft.com/office/drawing/2014/main" id="{518CF4B5-0E4D-6938-4DDC-89A43EC8678E}"/>
              </a:ext>
            </a:extLst>
          </p:cNvPr>
          <p:cNvPicPr>
            <a:picLocks noChangeAspect="1"/>
          </p:cNvPicPr>
          <p:nvPr/>
        </p:nvPicPr>
        <p:blipFill rotWithShape="1">
          <a:blip r:embed="rId2">
            <a:alphaModFix amt="25000"/>
          </a:blip>
          <a:srcRect t="13595" b="2135"/>
          <a:stretch/>
        </p:blipFill>
        <p:spPr>
          <a:xfrm>
            <a:off x="20" y="10"/>
            <a:ext cx="12191980" cy="6857990"/>
          </a:xfrm>
          <a:prstGeom prst="rect">
            <a:avLst/>
          </a:prstGeom>
        </p:spPr>
      </p:pic>
      <p:sp>
        <p:nvSpPr>
          <p:cNvPr id="2" name="Title 1">
            <a:extLst>
              <a:ext uri="{FF2B5EF4-FFF2-40B4-BE49-F238E27FC236}">
                <a16:creationId xmlns:a16="http://schemas.microsoft.com/office/drawing/2014/main" id="{54595719-4A1E-6119-9EC0-405992DF3398}"/>
              </a:ext>
            </a:extLst>
          </p:cNvPr>
          <p:cNvSpPr>
            <a:spLocks noGrp="1"/>
          </p:cNvSpPr>
          <p:nvPr>
            <p:ph type="title"/>
          </p:nvPr>
        </p:nvSpPr>
        <p:spPr>
          <a:xfrm>
            <a:off x="2231136" y="964692"/>
            <a:ext cx="7729728" cy="1188720"/>
          </a:xfrm>
          <a:solidFill>
            <a:schemeClr val="bg1">
              <a:alpha val="30000"/>
            </a:schemeClr>
          </a:solidFill>
          <a:ln>
            <a:solidFill>
              <a:srgbClr val="FFFFFF"/>
            </a:solidFill>
          </a:ln>
        </p:spPr>
        <p:txBody>
          <a:bodyPr>
            <a:normAutofit/>
          </a:bodyPr>
          <a:lstStyle/>
          <a:p>
            <a:r>
              <a:rPr lang="en-US">
                <a:solidFill>
                  <a:schemeClr val="tx1"/>
                </a:solidFill>
              </a:rPr>
              <a:t>Key Findings</a:t>
            </a:r>
          </a:p>
        </p:txBody>
      </p:sp>
      <p:sp>
        <p:nvSpPr>
          <p:cNvPr id="3" name="Content Placeholder 2">
            <a:extLst>
              <a:ext uri="{FF2B5EF4-FFF2-40B4-BE49-F238E27FC236}">
                <a16:creationId xmlns:a16="http://schemas.microsoft.com/office/drawing/2014/main" id="{B1B0613F-5FCA-C5EA-6DE9-CEBE43CD04E9}"/>
              </a:ext>
            </a:extLst>
          </p:cNvPr>
          <p:cNvSpPr>
            <a:spLocks noGrp="1"/>
          </p:cNvSpPr>
          <p:nvPr>
            <p:ph idx="1"/>
          </p:nvPr>
        </p:nvSpPr>
        <p:spPr>
          <a:xfrm>
            <a:off x="2231136" y="2638044"/>
            <a:ext cx="7729728" cy="3101983"/>
          </a:xfrm>
        </p:spPr>
        <p:txBody>
          <a:bodyPr>
            <a:normAutofit/>
          </a:bodyPr>
          <a:lstStyle/>
          <a:p>
            <a:r>
              <a:rPr lang="en-US" dirty="0"/>
              <a:t>Air travel is very safe</a:t>
            </a:r>
          </a:p>
          <a:p>
            <a:endParaRPr lang="en-US" dirty="0"/>
          </a:p>
          <a:p>
            <a:r>
              <a:rPr lang="en-US" dirty="0"/>
              <a:t>Most accidents do not result in fatalities</a:t>
            </a:r>
          </a:p>
          <a:p>
            <a:endParaRPr lang="en-US" dirty="0"/>
          </a:p>
          <a:p>
            <a:r>
              <a:rPr lang="en-US" dirty="0"/>
              <a:t>When there are fatalities, there tends to be a total loss of occupants</a:t>
            </a:r>
          </a:p>
          <a:p>
            <a:endParaRPr lang="en-US" dirty="0"/>
          </a:p>
          <a:p>
            <a:r>
              <a:rPr lang="en-US" dirty="0"/>
              <a:t>Incident causes are a statistically strong predictor of whether an incident will result in fatalities or not</a:t>
            </a:r>
          </a:p>
          <a:p>
            <a:endParaRPr lang="en-US" dirty="0"/>
          </a:p>
          <a:p>
            <a:endParaRPr lang="en-US" dirty="0"/>
          </a:p>
        </p:txBody>
      </p:sp>
    </p:spTree>
    <p:extLst>
      <p:ext uri="{BB962C8B-B14F-4D97-AF65-F5344CB8AC3E}">
        <p14:creationId xmlns:p14="http://schemas.microsoft.com/office/powerpoint/2010/main" val="1729106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D7495-9D73-62B5-1BCE-775E16828C32}"/>
              </a:ext>
            </a:extLst>
          </p:cNvPr>
          <p:cNvPicPr>
            <a:picLocks noChangeAspect="1"/>
          </p:cNvPicPr>
          <p:nvPr/>
        </p:nvPicPr>
        <p:blipFill rotWithShape="1">
          <a:blip r:embed="rId2">
            <a:alphaModFix amt="25000"/>
          </a:blip>
          <a:srcRect t="1736" b="13994"/>
          <a:stretch/>
        </p:blipFill>
        <p:spPr>
          <a:xfrm>
            <a:off x="20" y="10"/>
            <a:ext cx="12191980" cy="6857990"/>
          </a:xfrm>
          <a:prstGeom prst="rect">
            <a:avLst/>
          </a:prstGeom>
        </p:spPr>
      </p:pic>
      <p:sp>
        <p:nvSpPr>
          <p:cNvPr id="2" name="Title 1">
            <a:extLst>
              <a:ext uri="{FF2B5EF4-FFF2-40B4-BE49-F238E27FC236}">
                <a16:creationId xmlns:a16="http://schemas.microsoft.com/office/drawing/2014/main" id="{AA959C12-B0D5-25F8-3551-2650B3AF7502}"/>
              </a:ext>
            </a:extLst>
          </p:cNvPr>
          <p:cNvSpPr>
            <a:spLocks noGrp="1"/>
          </p:cNvSpPr>
          <p:nvPr>
            <p:ph type="title"/>
          </p:nvPr>
        </p:nvSpPr>
        <p:spPr>
          <a:xfrm>
            <a:off x="2231136" y="964692"/>
            <a:ext cx="7729728" cy="1188720"/>
          </a:xfrm>
          <a:solidFill>
            <a:schemeClr val="bg1">
              <a:alpha val="30000"/>
            </a:schemeClr>
          </a:solidFill>
          <a:ln>
            <a:solidFill>
              <a:srgbClr val="FFFFFF"/>
            </a:solidFill>
          </a:ln>
        </p:spPr>
        <p:txBody>
          <a:bodyPr>
            <a:normAutofit/>
          </a:bodyPr>
          <a:lstStyle/>
          <a:p>
            <a:r>
              <a:rPr lang="en-US" dirty="0">
                <a:solidFill>
                  <a:schemeClr val="tx1"/>
                </a:solidFill>
              </a:rPr>
              <a:t>Information</a:t>
            </a:r>
          </a:p>
        </p:txBody>
      </p:sp>
      <p:sp>
        <p:nvSpPr>
          <p:cNvPr id="3" name="Content Placeholder 2">
            <a:extLst>
              <a:ext uri="{FF2B5EF4-FFF2-40B4-BE49-F238E27FC236}">
                <a16:creationId xmlns:a16="http://schemas.microsoft.com/office/drawing/2014/main" id="{91D5C22A-77D9-994F-B2A8-6AAB46718212}"/>
              </a:ext>
            </a:extLst>
          </p:cNvPr>
          <p:cNvSpPr>
            <a:spLocks noGrp="1"/>
          </p:cNvSpPr>
          <p:nvPr>
            <p:ph idx="1"/>
          </p:nvPr>
        </p:nvSpPr>
        <p:spPr>
          <a:xfrm>
            <a:off x="2231136" y="2638044"/>
            <a:ext cx="7729728" cy="3255264"/>
          </a:xfrm>
        </p:spPr>
        <p:txBody>
          <a:bodyPr>
            <a:normAutofit fontScale="92500" lnSpcReduction="10000"/>
          </a:bodyPr>
          <a:lstStyle/>
          <a:p>
            <a:pPr>
              <a:lnSpc>
                <a:spcPct val="90000"/>
              </a:lnSpc>
            </a:pPr>
            <a:r>
              <a:rPr lang="en-US" sz="1700" dirty="0"/>
              <a:t>GitHub Repository: </a:t>
            </a:r>
          </a:p>
          <a:p>
            <a:pPr lvl="1">
              <a:lnSpc>
                <a:spcPct val="90000"/>
              </a:lnSpc>
            </a:pPr>
            <a:r>
              <a:rPr lang="en-US" sz="1700" dirty="0">
                <a:hlinkClick r:id="rId3">
                  <a:extLst>
                    <a:ext uri="{A12FA001-AC4F-418D-AE19-62706E023703}">
                      <ahyp:hlinkClr xmlns:ahyp="http://schemas.microsoft.com/office/drawing/2018/hyperlinkcolor" val="tx"/>
                    </a:ext>
                  </a:extLst>
                </a:hlinkClick>
              </a:rPr>
              <a:t>https://github.com/b-macd/Air_Travel_Safety_Analysis</a:t>
            </a:r>
            <a:endParaRPr lang="en-US" sz="1700" dirty="0"/>
          </a:p>
          <a:p>
            <a:pPr>
              <a:lnSpc>
                <a:spcPct val="90000"/>
              </a:lnSpc>
            </a:pPr>
            <a:endParaRPr lang="en-US" sz="1700" dirty="0"/>
          </a:p>
          <a:p>
            <a:pPr>
              <a:lnSpc>
                <a:spcPct val="90000"/>
              </a:lnSpc>
            </a:pPr>
            <a:r>
              <a:rPr lang="en-US" sz="1700" dirty="0"/>
              <a:t>Datasets:	</a:t>
            </a:r>
          </a:p>
          <a:p>
            <a:pPr lvl="1">
              <a:lnSpc>
                <a:spcPct val="90000"/>
              </a:lnSpc>
            </a:pPr>
            <a:r>
              <a:rPr lang="en-US" sz="1700" dirty="0">
                <a:hlinkClick r:id="rId4">
                  <a:extLst>
                    <a:ext uri="{A12FA001-AC4F-418D-AE19-62706E023703}">
                      <ahyp:hlinkClr xmlns:ahyp="http://schemas.microsoft.com/office/drawing/2018/hyperlinkcolor" val="tx"/>
                    </a:ext>
                  </a:extLst>
                </a:hlinkClick>
              </a:rPr>
              <a:t>https://www.kaggle.com/datasets/deepcontractor/aircraft-accidents-failures-hijacks-dataset</a:t>
            </a:r>
            <a:endParaRPr lang="en-US" sz="1700" dirty="0"/>
          </a:p>
          <a:p>
            <a:pPr lvl="1">
              <a:lnSpc>
                <a:spcPct val="90000"/>
              </a:lnSpc>
            </a:pPr>
            <a:r>
              <a:rPr lang="en-US" sz="1700" dirty="0">
                <a:hlinkClick r:id="rId5">
                  <a:extLst>
                    <a:ext uri="{A12FA001-AC4F-418D-AE19-62706E023703}">
                      <ahyp:hlinkClr xmlns:ahyp="http://schemas.microsoft.com/office/drawing/2018/hyperlinkcolor" val="tx"/>
                    </a:ext>
                  </a:extLst>
                </a:hlinkClick>
              </a:rPr>
              <a:t>https://data.worldbank.org/indicator/IS.AIR.DPRT</a:t>
            </a:r>
            <a:endParaRPr lang="en-US" sz="1700" dirty="0"/>
          </a:p>
          <a:p>
            <a:pPr lvl="1">
              <a:lnSpc>
                <a:spcPct val="90000"/>
              </a:lnSpc>
            </a:pPr>
            <a:endParaRPr lang="en-US" sz="1700" dirty="0"/>
          </a:p>
          <a:p>
            <a:pPr>
              <a:lnSpc>
                <a:spcPct val="90000"/>
              </a:lnSpc>
            </a:pPr>
            <a:r>
              <a:rPr lang="en-US" sz="1700" dirty="0"/>
              <a:t>Contact:</a:t>
            </a:r>
          </a:p>
          <a:p>
            <a:pPr lvl="1">
              <a:lnSpc>
                <a:spcPct val="90000"/>
              </a:lnSpc>
            </a:pPr>
            <a:r>
              <a:rPr lang="en-US" sz="1700" dirty="0">
                <a:hlinkClick r:id="rId6">
                  <a:extLst>
                    <a:ext uri="{A12FA001-AC4F-418D-AE19-62706E023703}">
                      <ahyp:hlinkClr xmlns:ahyp="http://schemas.microsoft.com/office/drawing/2018/hyperlinkcolor" val="tx"/>
                    </a:ext>
                  </a:extLst>
                </a:hlinkClick>
              </a:rPr>
              <a:t>benjamin.t.macdonald.mil@army.mil</a:t>
            </a:r>
            <a:endParaRPr lang="en-US" sz="1700" dirty="0"/>
          </a:p>
          <a:p>
            <a:pPr lvl="1">
              <a:lnSpc>
                <a:spcPct val="90000"/>
              </a:lnSpc>
            </a:pPr>
            <a:endParaRPr lang="en-US" sz="1700" dirty="0"/>
          </a:p>
        </p:txBody>
      </p:sp>
    </p:spTree>
    <p:extLst>
      <p:ext uri="{BB962C8B-B14F-4D97-AF65-F5344CB8AC3E}">
        <p14:creationId xmlns:p14="http://schemas.microsoft.com/office/powerpoint/2010/main" val="19409308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5735</TotalTime>
  <Words>458</Words>
  <Application>Microsoft Macintosh PowerPoint</Application>
  <PresentationFormat>Widescreen</PresentationFormat>
  <Paragraphs>70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Air Traffic Incidents 2000-2022</vt:lpstr>
      <vt:lpstr>Intro</vt:lpstr>
      <vt:lpstr>Air Traffic Incidents by the numbers</vt:lpstr>
      <vt:lpstr>Air Traffic Incidents by the numbers</vt:lpstr>
      <vt:lpstr>Air Traffic Incidents by the numbers</vt:lpstr>
      <vt:lpstr>Hypotheses</vt:lpstr>
      <vt:lpstr>Hypotheses revisited</vt:lpstr>
      <vt:lpstr>Key Findings</vt:lpstr>
      <vt:lpstr>Information</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Incidents 2000-2022</dc:title>
  <dc:creator>Benjamin MacDonald</dc:creator>
  <cp:lastModifiedBy>Benjamin MacDonald</cp:lastModifiedBy>
  <cp:revision>26</cp:revision>
  <dcterms:created xsi:type="dcterms:W3CDTF">2023-08-07T14:02:02Z</dcterms:created>
  <dcterms:modified xsi:type="dcterms:W3CDTF">2023-08-11T16:26:01Z</dcterms:modified>
</cp:coreProperties>
</file>