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30D418-A8A3-4674-AAC2-D83F3B94C4A0}">
  <a:tblStyle styleId="{0F30D418-A8A3-4674-AAC2-D83F3B94C4A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317611c8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317611c8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Same spend, </a:t>
            </a:r>
            <a:r>
              <a:rPr b="1" lang="en-GB">
                <a:solidFill>
                  <a:schemeClr val="dk1"/>
                </a:solidFill>
              </a:rPr>
              <a:t>€ 96 k more pipeline value</a:t>
            </a:r>
            <a:r>
              <a:rPr lang="en-GB">
                <a:solidFill>
                  <a:schemeClr val="dk1"/>
                </a:solidFill>
              </a:rPr>
              <a:t> from extra leads. More cost win; More prospects to nurture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317611c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317611c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Since Jan 2024 we spent </a:t>
            </a:r>
            <a:r>
              <a:rPr b="1" lang="en-GB">
                <a:solidFill>
                  <a:schemeClr val="dk1"/>
                </a:solidFill>
              </a:rPr>
              <a:t>€2.1 M</a:t>
            </a:r>
            <a:r>
              <a:rPr lang="en-GB">
                <a:solidFill>
                  <a:schemeClr val="dk1"/>
                </a:solidFill>
              </a:rPr>
              <a:t> and captured </a:t>
            </a:r>
            <a:r>
              <a:rPr b="1" lang="en-GB">
                <a:solidFill>
                  <a:schemeClr val="dk1"/>
                </a:solidFill>
              </a:rPr>
              <a:t>211 000 leads</a:t>
            </a:r>
            <a:r>
              <a:rPr lang="en-GB">
                <a:solidFill>
                  <a:schemeClr val="dk1"/>
                </a:solidFill>
              </a:rPr>
              <a:t> at </a:t>
            </a:r>
            <a:r>
              <a:rPr b="1" lang="en-GB">
                <a:solidFill>
                  <a:schemeClr val="dk1"/>
                </a:solidFill>
              </a:rPr>
              <a:t>€99 CPL</a:t>
            </a:r>
            <a:r>
              <a:rPr lang="en-GB">
                <a:solidFill>
                  <a:schemeClr val="dk1"/>
                </a:solidFill>
              </a:rPr>
              <a:t>. I’ll show you which channels create the best leads, where money leaks, and how a smarter June mix cuts CPL 10 %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317611c8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317611c8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Traffic flows, leads flow, but only </a:t>
            </a:r>
            <a:r>
              <a:rPr b="1" lang="en-GB">
                <a:solidFill>
                  <a:schemeClr val="dk1"/>
                </a:solidFill>
              </a:rPr>
              <a:t>0.14 %</a:t>
            </a:r>
            <a:r>
              <a:rPr lang="en-GB">
                <a:solidFill>
                  <a:schemeClr val="dk1"/>
                </a:solidFill>
              </a:rPr>
              <a:t> of leads convert and we will see later that each lead now costs </a:t>
            </a:r>
            <a:r>
              <a:rPr b="1" lang="en-GB">
                <a:solidFill>
                  <a:schemeClr val="dk1"/>
                </a:solidFill>
              </a:rPr>
              <a:t>€ 115</a:t>
            </a:r>
            <a:r>
              <a:rPr lang="en-GB">
                <a:solidFill>
                  <a:schemeClr val="dk1"/>
                </a:solidFill>
              </a:rPr>
              <a:t> instead of  </a:t>
            </a:r>
            <a:r>
              <a:rPr b="1" lang="en-GB">
                <a:solidFill>
                  <a:schemeClr val="dk1"/>
                </a:solidFill>
              </a:rPr>
              <a:t>€ 75</a:t>
            </a:r>
            <a:r>
              <a:rPr lang="en-GB">
                <a:solidFill>
                  <a:schemeClr val="dk1"/>
                </a:solidFill>
              </a:rPr>
              <a:t> seven months ago. So,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 optimisation lever for us is lead efficiency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317611c8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317611c8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Spend has more than doubled since October, leads are still at 1.7 times. The grey line races ahead of the navy line—that divergence explains the CPL drift.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317611c8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317611c8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Two bubbles sit below the € 99 line: </a:t>
            </a:r>
            <a:r>
              <a:rPr b="1" lang="en-GB">
                <a:solidFill>
                  <a:schemeClr val="dk1"/>
                </a:solidFill>
              </a:rPr>
              <a:t>Paid Social</a:t>
            </a:r>
            <a:r>
              <a:rPr lang="en-GB">
                <a:solidFill>
                  <a:schemeClr val="dk1"/>
                </a:solidFill>
              </a:rPr>
              <a:t> (10.8 k leads at € 62 CPL) and </a:t>
            </a:r>
            <a:r>
              <a:rPr b="1" lang="en-GB">
                <a:solidFill>
                  <a:schemeClr val="dk1"/>
                </a:solidFill>
              </a:rPr>
              <a:t>Brand Search</a:t>
            </a:r>
            <a:r>
              <a:rPr lang="en-GB">
                <a:solidFill>
                  <a:schemeClr val="dk1"/>
                </a:solidFill>
              </a:rPr>
              <a:t> (2.2 k leads at € 124 but the best close-rate). Everything above the line costs more than average.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317611c8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317611c8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Brand converts </a:t>
            </a:r>
            <a:r>
              <a:rPr b="1" lang="en-GB">
                <a:solidFill>
                  <a:schemeClr val="dk1"/>
                </a:solidFill>
              </a:rPr>
              <a:t>2.7 %</a:t>
            </a:r>
            <a:r>
              <a:rPr lang="en-GB">
                <a:solidFill>
                  <a:schemeClr val="dk1"/>
                </a:solidFill>
              </a:rPr>
              <a:t> of its leads to sales, Paid Social </a:t>
            </a:r>
            <a:r>
              <a:rPr b="1" lang="en-GB">
                <a:solidFill>
                  <a:schemeClr val="dk1"/>
                </a:solidFill>
              </a:rPr>
              <a:t>1.3 %</a:t>
            </a:r>
            <a:r>
              <a:rPr lang="en-GB">
                <a:solidFill>
                  <a:schemeClr val="dk1"/>
                </a:solidFill>
              </a:rPr>
              <a:t>. Native converts almost none-lots of ‘junk’ leads. So we scale volume where quality stays acceptable.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317611c8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317611c8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Leads steady but conversions crash 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317611c82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317611c82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Possible Reason - Tracking error. Likely a tag-manager or CRM-sync outage from 9–24 Apr. as we saw earlier - Leads are there; only the tracking handshake is missing.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317611c82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317611c82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Reallocate </a:t>
            </a:r>
            <a:r>
              <a:rPr b="1" lang="en-GB">
                <a:solidFill>
                  <a:schemeClr val="dk1"/>
                </a:solidFill>
              </a:rPr>
              <a:t>€ 105</a:t>
            </a:r>
            <a:r>
              <a:rPr b="1" lang="en-GB">
                <a:solidFill>
                  <a:schemeClr val="dk1"/>
                </a:solidFill>
              </a:rPr>
              <a:t>k</a:t>
            </a:r>
            <a:r>
              <a:rPr lang="en-GB">
                <a:solidFill>
                  <a:schemeClr val="dk1"/>
                </a:solidFill>
              </a:rPr>
              <a:t> spend … 40 % Paid Social, 25 % Brand, trim non-brand Search, cap Video. Forecast </a:t>
            </a:r>
            <a:r>
              <a:rPr b="1" lang="en-GB">
                <a:solidFill>
                  <a:schemeClr val="dk1"/>
                </a:solidFill>
              </a:rPr>
              <a:t>≈ 11 600 leads</a:t>
            </a:r>
            <a:r>
              <a:rPr lang="en-GB">
                <a:solidFill>
                  <a:schemeClr val="dk1"/>
                </a:solidFill>
              </a:rPr>
              <a:t> at </a:t>
            </a:r>
            <a:r>
              <a:rPr b="1" lang="en-GB">
                <a:solidFill>
                  <a:schemeClr val="dk1"/>
                </a:solidFill>
              </a:rPr>
              <a:t>€ 9.0 CPL</a:t>
            </a:r>
            <a:r>
              <a:rPr lang="en-GB">
                <a:solidFill>
                  <a:schemeClr val="dk1"/>
                </a:solidFill>
              </a:rPr>
              <a:t> (down from €10)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700"/>
              <a:t>Marketing Spend Optimized by Leads</a:t>
            </a:r>
            <a:endParaRPr sz="3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26275" y="3869775"/>
            <a:ext cx="52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580"/>
              <a:t>Manisha Bhattacharjee</a:t>
            </a:r>
            <a:endParaRPr sz="1580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580"/>
              <a:t>14th July 2025</a:t>
            </a:r>
            <a:endParaRPr sz="158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800">
                <a:solidFill>
                  <a:schemeClr val="dk1"/>
                </a:solidFill>
              </a:rPr>
              <a:t>Shall we go ahead and decrease our CPL with the new proposed Split?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€2.1M bought 211k leads but..can we buy them smarter?”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62" name="Google Shape;62;p14"/>
          <p:cNvGrpSpPr/>
          <p:nvPr/>
        </p:nvGrpSpPr>
        <p:grpSpPr>
          <a:xfrm>
            <a:off x="2487550" y="1670975"/>
            <a:ext cx="4168900" cy="888000"/>
            <a:chOff x="2487550" y="1670975"/>
            <a:chExt cx="4168900" cy="888000"/>
          </a:xfrm>
        </p:grpSpPr>
        <p:grpSp>
          <p:nvGrpSpPr>
            <p:cNvPr id="63" name="Google Shape;63;p14"/>
            <p:cNvGrpSpPr/>
            <p:nvPr/>
          </p:nvGrpSpPr>
          <p:grpSpPr>
            <a:xfrm>
              <a:off x="2487550" y="1670975"/>
              <a:ext cx="1070400" cy="888000"/>
              <a:chOff x="644025" y="1670975"/>
              <a:chExt cx="1070400" cy="888000"/>
            </a:xfrm>
          </p:grpSpPr>
          <p:sp>
            <p:nvSpPr>
              <p:cNvPr id="64" name="Google Shape;64;p14"/>
              <p:cNvSpPr txBox="1"/>
              <p:nvPr/>
            </p:nvSpPr>
            <p:spPr>
              <a:xfrm>
                <a:off x="644025" y="1670975"/>
                <a:ext cx="1070400" cy="47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2500">
                    <a:solidFill>
                      <a:srgbClr val="6AA84F"/>
                    </a:solidFill>
                  </a:rPr>
                  <a:t>2.1M</a:t>
                </a:r>
                <a:endParaRPr b="1" sz="2500">
                  <a:solidFill>
                    <a:srgbClr val="6AA84F"/>
                  </a:solidFill>
                </a:endParaRPr>
              </a:p>
            </p:txBody>
          </p:sp>
          <p:sp>
            <p:nvSpPr>
              <p:cNvPr id="65" name="Google Shape;65;p14"/>
              <p:cNvSpPr txBox="1"/>
              <p:nvPr/>
            </p:nvSpPr>
            <p:spPr>
              <a:xfrm>
                <a:off x="644025" y="2149775"/>
                <a:ext cx="861600" cy="40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dk2"/>
                    </a:solidFill>
                  </a:rPr>
                  <a:t>Spend</a:t>
                </a:r>
                <a:endParaRPr sz="1800"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66" name="Google Shape;66;p14"/>
            <p:cNvGrpSpPr/>
            <p:nvPr/>
          </p:nvGrpSpPr>
          <p:grpSpPr>
            <a:xfrm>
              <a:off x="4036800" y="1694950"/>
              <a:ext cx="1070400" cy="840050"/>
              <a:chOff x="674488" y="1647000"/>
              <a:chExt cx="1070400" cy="840050"/>
            </a:xfrm>
          </p:grpSpPr>
          <p:sp>
            <p:nvSpPr>
              <p:cNvPr id="67" name="Google Shape;67;p14"/>
              <p:cNvSpPr txBox="1"/>
              <p:nvPr/>
            </p:nvSpPr>
            <p:spPr>
              <a:xfrm>
                <a:off x="674488" y="1647000"/>
                <a:ext cx="1070400" cy="47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2500">
                    <a:solidFill>
                      <a:srgbClr val="6AA84F"/>
                    </a:solidFill>
                  </a:rPr>
                  <a:t>211K</a:t>
                </a:r>
                <a:endParaRPr b="1" sz="2500">
                  <a:solidFill>
                    <a:srgbClr val="6AA84F"/>
                  </a:solidFill>
                </a:endParaRPr>
              </a:p>
            </p:txBody>
          </p:sp>
          <p:sp>
            <p:nvSpPr>
              <p:cNvPr id="68" name="Google Shape;68;p14"/>
              <p:cNvSpPr txBox="1"/>
              <p:nvPr/>
            </p:nvSpPr>
            <p:spPr>
              <a:xfrm>
                <a:off x="674488" y="2077850"/>
                <a:ext cx="861600" cy="40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dk2"/>
                    </a:solidFill>
                  </a:rPr>
                  <a:t>Leads</a:t>
                </a:r>
                <a:endParaRPr sz="1800"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69" name="Google Shape;69;p14"/>
            <p:cNvGrpSpPr/>
            <p:nvPr/>
          </p:nvGrpSpPr>
          <p:grpSpPr>
            <a:xfrm>
              <a:off x="5586050" y="1694950"/>
              <a:ext cx="1070400" cy="840050"/>
              <a:chOff x="644050" y="1647000"/>
              <a:chExt cx="1070400" cy="840050"/>
            </a:xfrm>
          </p:grpSpPr>
          <p:sp>
            <p:nvSpPr>
              <p:cNvPr id="70" name="Google Shape;70;p14"/>
              <p:cNvSpPr txBox="1"/>
              <p:nvPr/>
            </p:nvSpPr>
            <p:spPr>
              <a:xfrm>
                <a:off x="644050" y="1647000"/>
                <a:ext cx="1070400" cy="47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2500">
                    <a:solidFill>
                      <a:srgbClr val="6AA84F"/>
                    </a:solidFill>
                  </a:rPr>
                  <a:t>99 €</a:t>
                </a:r>
                <a:endParaRPr b="1" sz="2500">
                  <a:solidFill>
                    <a:srgbClr val="6AA84F"/>
                  </a:solidFill>
                </a:endParaRPr>
              </a:p>
            </p:txBody>
          </p:sp>
          <p:sp>
            <p:nvSpPr>
              <p:cNvPr id="71" name="Google Shape;71;p14"/>
              <p:cNvSpPr txBox="1"/>
              <p:nvPr/>
            </p:nvSpPr>
            <p:spPr>
              <a:xfrm>
                <a:off x="644050" y="2077850"/>
                <a:ext cx="861600" cy="40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dk2"/>
                    </a:solidFill>
                  </a:rPr>
                  <a:t>CPL</a:t>
                </a:r>
                <a:endParaRPr sz="1800">
                  <a:solidFill>
                    <a:schemeClr val="dk2"/>
                  </a:solidFill>
                </a:endParaRPr>
              </a:p>
            </p:txBody>
          </p:sp>
        </p:grpSp>
      </p:grpSp>
      <p:grpSp>
        <p:nvGrpSpPr>
          <p:cNvPr id="72" name="Google Shape;72;p14"/>
          <p:cNvGrpSpPr/>
          <p:nvPr/>
        </p:nvGrpSpPr>
        <p:grpSpPr>
          <a:xfrm>
            <a:off x="2487550" y="2693700"/>
            <a:ext cx="2777750" cy="888000"/>
            <a:chOff x="2487550" y="1670975"/>
            <a:chExt cx="2777750" cy="888000"/>
          </a:xfrm>
        </p:grpSpPr>
        <p:grpSp>
          <p:nvGrpSpPr>
            <p:cNvPr id="73" name="Google Shape;73;p14"/>
            <p:cNvGrpSpPr/>
            <p:nvPr/>
          </p:nvGrpSpPr>
          <p:grpSpPr>
            <a:xfrm>
              <a:off x="2487550" y="1670975"/>
              <a:ext cx="1446300" cy="888000"/>
              <a:chOff x="644025" y="1670975"/>
              <a:chExt cx="1446300" cy="888000"/>
            </a:xfrm>
          </p:grpSpPr>
          <p:sp>
            <p:nvSpPr>
              <p:cNvPr id="74" name="Google Shape;74;p14"/>
              <p:cNvSpPr txBox="1"/>
              <p:nvPr/>
            </p:nvSpPr>
            <p:spPr>
              <a:xfrm>
                <a:off x="644025" y="1670975"/>
                <a:ext cx="1070400" cy="47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GB" sz="2500">
                    <a:solidFill>
                      <a:srgbClr val="6AA84F"/>
                    </a:solidFill>
                  </a:rPr>
                  <a:t>303</a:t>
                </a:r>
                <a:endParaRPr b="1" sz="2500">
                  <a:solidFill>
                    <a:srgbClr val="6AA84F"/>
                  </a:solidFill>
                </a:endParaRPr>
              </a:p>
            </p:txBody>
          </p:sp>
          <p:sp>
            <p:nvSpPr>
              <p:cNvPr id="75" name="Google Shape;75;p14"/>
              <p:cNvSpPr txBox="1"/>
              <p:nvPr/>
            </p:nvSpPr>
            <p:spPr>
              <a:xfrm>
                <a:off x="644025" y="2149775"/>
                <a:ext cx="1446300" cy="40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dk2"/>
                    </a:solidFill>
                  </a:rPr>
                  <a:t>Convesions</a:t>
                </a:r>
                <a:endParaRPr sz="1800">
                  <a:solidFill>
                    <a:schemeClr val="dk2"/>
                  </a:solidFill>
                </a:endParaRPr>
              </a:p>
            </p:txBody>
          </p:sp>
        </p:grpSp>
        <p:grpSp>
          <p:nvGrpSpPr>
            <p:cNvPr id="76" name="Google Shape;76;p14"/>
            <p:cNvGrpSpPr/>
            <p:nvPr/>
          </p:nvGrpSpPr>
          <p:grpSpPr>
            <a:xfrm>
              <a:off x="4036800" y="1694950"/>
              <a:ext cx="1228500" cy="840050"/>
              <a:chOff x="674488" y="1647000"/>
              <a:chExt cx="1228500" cy="840050"/>
            </a:xfrm>
          </p:grpSpPr>
          <p:sp>
            <p:nvSpPr>
              <p:cNvPr id="77" name="Google Shape;77;p14"/>
              <p:cNvSpPr txBox="1"/>
              <p:nvPr/>
            </p:nvSpPr>
            <p:spPr>
              <a:xfrm>
                <a:off x="674488" y="1647000"/>
                <a:ext cx="1228500" cy="47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en-GB" sz="2500">
                    <a:solidFill>
                      <a:srgbClr val="6AA84F"/>
                    </a:solidFill>
                  </a:rPr>
                  <a:t>7.1K</a:t>
                </a:r>
                <a:r>
                  <a:rPr b="1" lang="en-GB" sz="2500">
                    <a:solidFill>
                      <a:srgbClr val="6AA84F"/>
                    </a:solidFill>
                  </a:rPr>
                  <a:t> €</a:t>
                </a:r>
                <a:endParaRPr b="1" sz="2500">
                  <a:solidFill>
                    <a:srgbClr val="6AA84F"/>
                  </a:solidFill>
                </a:endParaRPr>
              </a:p>
            </p:txBody>
          </p:sp>
          <p:sp>
            <p:nvSpPr>
              <p:cNvPr id="78" name="Google Shape;78;p14"/>
              <p:cNvSpPr txBox="1"/>
              <p:nvPr/>
            </p:nvSpPr>
            <p:spPr>
              <a:xfrm>
                <a:off x="674488" y="2077850"/>
                <a:ext cx="861600" cy="40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dk2"/>
                    </a:solidFill>
                  </a:rPr>
                  <a:t>Leads</a:t>
                </a:r>
                <a:endParaRPr sz="1800">
                  <a:solidFill>
                    <a:schemeClr val="dk2"/>
                  </a:solidFill>
                </a:endParaRPr>
              </a:p>
            </p:txBody>
          </p:sp>
        </p:grpSp>
      </p:grpSp>
      <p:sp>
        <p:nvSpPr>
          <p:cNvPr id="79" name="Google Shape;79;p14"/>
          <p:cNvSpPr txBox="1"/>
          <p:nvPr/>
        </p:nvSpPr>
        <p:spPr>
          <a:xfrm>
            <a:off x="226275" y="4703625"/>
            <a:ext cx="8398500" cy="2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2"/>
                </a:solidFill>
              </a:rPr>
              <a:t>Analysis is based on Data from Oct 2024 to May 2025(1 week)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</a:t>
            </a:r>
            <a:r>
              <a:rPr lang="en-GB"/>
              <a:t>unnel is healthy up to lead generation…then stalls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/>
        </p:nvSpPr>
        <p:spPr>
          <a:xfrm>
            <a:off x="1824750" y="1303763"/>
            <a:ext cx="5494500" cy="417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237 M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2539650" y="1977750"/>
            <a:ext cx="4064700" cy="417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1 M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3205650" y="2651725"/>
            <a:ext cx="2732700" cy="4179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21 K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4184550" y="3325700"/>
            <a:ext cx="774900" cy="4179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303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0" name="Google Shape;90;p15"/>
          <p:cNvSpPr txBox="1"/>
          <p:nvPr/>
        </p:nvSpPr>
        <p:spPr>
          <a:xfrm>
            <a:off x="7362775" y="1303775"/>
            <a:ext cx="15753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Impressions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1" name="Google Shape;91;p15"/>
          <p:cNvSpPr txBox="1"/>
          <p:nvPr/>
        </p:nvSpPr>
        <p:spPr>
          <a:xfrm>
            <a:off x="6670975" y="1977750"/>
            <a:ext cx="15753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Sessions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005300" y="2651725"/>
            <a:ext cx="15753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Leads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5029050" y="3325700"/>
            <a:ext cx="15753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Conversions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4229675" y="3794550"/>
            <a:ext cx="2889300" cy="2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0.14 % of the Leads are converting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Spend grows faster than leads</a:t>
            </a:r>
            <a:endParaRPr/>
          </a:p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6" title="Screenshot 2025-07-14 at 11.13.20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133284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6353225" y="2140950"/>
            <a:ext cx="2811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3" name="Google Shape;103;p16"/>
          <p:cNvSpPr txBox="1"/>
          <p:nvPr/>
        </p:nvSpPr>
        <p:spPr>
          <a:xfrm>
            <a:off x="5517725" y="1244525"/>
            <a:ext cx="3255000" cy="31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Leads increased </a:t>
            </a:r>
            <a:r>
              <a:rPr b="1" lang="en-GB" sz="2200">
                <a:solidFill>
                  <a:srgbClr val="980000"/>
                </a:solidFill>
              </a:rPr>
              <a:t>+177%</a:t>
            </a:r>
            <a:r>
              <a:rPr lang="en-GB" sz="1800">
                <a:solidFill>
                  <a:schemeClr val="dk2"/>
                </a:solidFill>
              </a:rPr>
              <a:t> in since October 2024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whereas, Spend increased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rgbClr val="085630"/>
                </a:solidFill>
              </a:rPr>
              <a:t>+233% </a:t>
            </a:r>
            <a:endParaRPr b="1" sz="2200">
              <a:solidFill>
                <a:srgbClr val="08563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Which explains the increase in CPL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469950" y="948625"/>
            <a:ext cx="130500" cy="12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1614500" y="948625"/>
            <a:ext cx="130500" cy="12180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00450" y="872725"/>
            <a:ext cx="6114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2"/>
                </a:solidFill>
              </a:rPr>
              <a:t>Leads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1745000" y="872725"/>
            <a:ext cx="6114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2"/>
                </a:solidFill>
              </a:rPr>
              <a:t>Spend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Efficient Channels vs Money Drainers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 title="Screenshot 2025-07-14 at 11.42.24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1152475"/>
            <a:ext cx="3579977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7"/>
          <p:cNvSpPr txBox="1"/>
          <p:nvPr/>
        </p:nvSpPr>
        <p:spPr>
          <a:xfrm>
            <a:off x="4508175" y="1218425"/>
            <a:ext cx="3542100" cy="3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Efficient channel: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1C232"/>
                </a:solidFill>
              </a:rPr>
              <a:t>Paid Social</a:t>
            </a:r>
            <a:endParaRPr sz="1800">
              <a:solidFill>
                <a:srgbClr val="F1C23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D9EEB"/>
                </a:solidFill>
              </a:rPr>
              <a:t>Native</a:t>
            </a:r>
            <a:endParaRPr sz="1800">
              <a:solidFill>
                <a:srgbClr val="6D9EE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Money Drainers: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FF9900"/>
                </a:solidFill>
              </a:rPr>
              <a:t>Brand</a:t>
            </a:r>
            <a:r>
              <a:rPr lang="en-GB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188038"/>
                </a:solidFill>
              </a:rPr>
              <a:t>Paid Search</a:t>
            </a:r>
            <a:endParaRPr sz="18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06666"/>
                </a:solidFill>
              </a:rPr>
              <a:t>Digital Video</a:t>
            </a:r>
            <a:endParaRPr sz="1800">
              <a:solidFill>
                <a:srgbClr val="E0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Which leads actually turn into revenue?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18" title="Screenshot 2025-07-14 at 12.25.40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2186075" cy="33559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/>
          <p:nvPr/>
        </p:nvSpPr>
        <p:spPr>
          <a:xfrm>
            <a:off x="974750" y="1270650"/>
            <a:ext cx="5745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dk2"/>
                </a:solidFill>
              </a:rPr>
              <a:t>Brand</a:t>
            </a:r>
            <a:endParaRPr sz="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dk2"/>
                </a:solidFill>
              </a:rPr>
              <a:t>2.7%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1301200" y="2258550"/>
            <a:ext cx="5745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dk2"/>
                </a:solidFill>
              </a:rPr>
              <a:t>Digital Video</a:t>
            </a:r>
            <a:endParaRPr sz="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dk2"/>
                </a:solidFill>
              </a:rPr>
              <a:t>1.8%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2402250" y="2769325"/>
            <a:ext cx="5745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dk2"/>
                </a:solidFill>
              </a:rPr>
              <a:t>Paid Social</a:t>
            </a:r>
            <a:endParaRPr sz="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dk2"/>
                </a:solidFill>
              </a:rPr>
              <a:t>1.3%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26" name="Google Shape;126;p18"/>
          <p:cNvSpPr txBox="1"/>
          <p:nvPr/>
        </p:nvSpPr>
        <p:spPr>
          <a:xfrm>
            <a:off x="1827750" y="3113175"/>
            <a:ext cx="5745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dk2"/>
                </a:solidFill>
              </a:rPr>
              <a:t>Paid Search</a:t>
            </a:r>
            <a:endParaRPr sz="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dk2"/>
                </a:solidFill>
              </a:rPr>
              <a:t>1.2%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1680100" y="3682075"/>
            <a:ext cx="5745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dk2"/>
                </a:solidFill>
              </a:rPr>
              <a:t>Native</a:t>
            </a:r>
            <a:endParaRPr sz="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">
                <a:solidFill>
                  <a:schemeClr val="dk2"/>
                </a:solidFill>
              </a:rPr>
              <a:t>0.4%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3481225" y="1174900"/>
            <a:ext cx="3576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Brand has the best Lead to Sales conversion.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Digital Video follows closely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April conversion drop off</a:t>
            </a:r>
            <a:endParaRPr/>
          </a:p>
        </p:txBody>
      </p:sp>
      <p:sp>
        <p:nvSpPr>
          <p:cNvPr id="134" name="Google Shape;13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5" name="Google Shape;135;p19" title="Screenshot 2025-07-14 at 12.45.09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048" y="1152475"/>
            <a:ext cx="5950623" cy="348379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9"/>
          <p:cNvSpPr/>
          <p:nvPr/>
        </p:nvSpPr>
        <p:spPr>
          <a:xfrm>
            <a:off x="4908525" y="896425"/>
            <a:ext cx="522300" cy="38817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9"/>
          <p:cNvSpPr/>
          <p:nvPr/>
        </p:nvSpPr>
        <p:spPr>
          <a:xfrm>
            <a:off x="5169625" y="2671825"/>
            <a:ext cx="139200" cy="130500"/>
          </a:xfrm>
          <a:prstGeom prst="ellipse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 txBox="1"/>
          <p:nvPr/>
        </p:nvSpPr>
        <p:spPr>
          <a:xfrm>
            <a:off x="6379325" y="1140100"/>
            <a:ext cx="2306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Traffic and leads are steady, drop off in conversion.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Which channel is driving it?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Drop off across almost all channels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0" title="Screenshot 2025-07-14 at 12.55.4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50" y="1526700"/>
            <a:ext cx="8365225" cy="17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0"/>
          <p:cNvSpPr/>
          <p:nvPr/>
        </p:nvSpPr>
        <p:spPr>
          <a:xfrm>
            <a:off x="6331600" y="2027800"/>
            <a:ext cx="1353300" cy="1827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0"/>
          <p:cNvSpPr/>
          <p:nvPr/>
        </p:nvSpPr>
        <p:spPr>
          <a:xfrm>
            <a:off x="6331600" y="2647500"/>
            <a:ext cx="1353300" cy="1827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>
            <a:off x="6331600" y="2830200"/>
            <a:ext cx="1353300" cy="1827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June Proposal : +1155 leads at € 91 CPL</a:t>
            </a:r>
            <a:endParaRPr/>
          </a:p>
        </p:txBody>
      </p:sp>
      <p:graphicFrame>
        <p:nvGraphicFramePr>
          <p:cNvPr id="154" name="Google Shape;154;p21"/>
          <p:cNvGraphicFramePr/>
          <p:nvPr/>
        </p:nvGraphicFramePr>
        <p:xfrm>
          <a:off x="526050" y="1108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{0F30D418-A8A3-4674-AAC2-D83F3B94C4A0}</a:tableStyleId>
              </a:tblPr>
              <a:tblGrid>
                <a:gridCol w="1214550"/>
                <a:gridCol w="1214550"/>
                <a:gridCol w="1214550"/>
                <a:gridCol w="1214550"/>
                <a:gridCol w="1214550"/>
              </a:tblGrid>
              <a:tr h="43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Channel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Proposed Split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% of </a:t>
                      </a:r>
                      <a:r>
                        <a:rPr b="1" lang="en-GB"/>
                        <a:t>Split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Expected Leads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Expected Sales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D0E0E3"/>
                    </a:solidFill>
                  </a:tcPr>
                </a:tc>
              </a:tr>
              <a:tr h="43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Paid Social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42 000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682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0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Brand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36 750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35 %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297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Paid Search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15 750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31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Digital Video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10 500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89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Native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3 150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3 %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